
<file path=[Content_Types].xml><?xml version="1.0" encoding="utf-8"?>
<Types xmlns="http://schemas.openxmlformats.org/package/2006/content-types">
  <Override PartName="/ppt/slides/slide47.xml" ContentType="application/vnd.openxmlformats-officedocument.presentationml.slide+xml"/>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tags/tag424.xml" ContentType="application/vnd.openxmlformats-officedocument.presentationml.tags+xml"/>
  <Override PartName="/ppt/tags/tag471.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Override PartName="/ppt/tags/tag402.xml" ContentType="application/vnd.openxmlformats-officedocument.presentationml.tags+xml"/>
  <Override PartName="/ppt/tags/tag547.xml" ContentType="application/vnd.openxmlformats-officedocument.presentationml.tags+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tags/tag38.xml" ContentType="application/vnd.openxmlformats-officedocument.presentationml.tags+xml"/>
  <Override PartName="/ppt/notesSlides/notesSlide16.xml" ContentType="application/vnd.openxmlformats-officedocument.presentationml.notesSlide+xml"/>
  <Override PartName="/ppt/tags/tag85.xml" ContentType="application/vnd.openxmlformats-officedocument.presentationml.tags+xml"/>
  <Override PartName="/ppt/tags/tag241.xml" ContentType="application/vnd.openxmlformats-officedocument.presentationml.tags+xml"/>
  <Override PartName="/ppt/tags/tag339.xml" ContentType="application/vnd.openxmlformats-officedocument.presentationml.tags+xml"/>
  <Override PartName="/ppt/tags/tag386.xml" ContentType="application/vnd.openxmlformats-officedocument.presentationml.tags+xml"/>
  <Override PartName="/ppt/tags/tag525.xml" ContentType="application/vnd.openxmlformats-officedocument.presentationml.tags+xml"/>
  <Override PartName="/ppt/tags/tag16.xml" ContentType="application/vnd.openxmlformats-officedocument.presentationml.tags+xml"/>
  <Override PartName="/ppt/tags/tag63.xml" ContentType="application/vnd.openxmlformats-officedocument.presentationml.tags+xml"/>
  <Override PartName="/ppt/tags/tag178.xml" ContentType="application/vnd.openxmlformats-officedocument.presentationml.tags+xml"/>
  <Override PartName="/ppt/tags/tag317.xml" ContentType="application/vnd.openxmlformats-officedocument.presentationml.tags+xml"/>
  <Override PartName="/ppt/tags/tag364.xml" ContentType="application/vnd.openxmlformats-officedocument.presentationml.tags+xml"/>
  <Override PartName="/ppt/notesSlides/notesSlide41.xml" ContentType="application/vnd.openxmlformats-officedocument.presentationml.notesSlide+xml"/>
  <Override PartName="/ppt/tags/tag109.xml" ContentType="application/vnd.openxmlformats-officedocument.presentationml.tags+xml"/>
  <Override PartName="/ppt/tags/tag156.xml" ContentType="application/vnd.openxmlformats-officedocument.presentationml.tags+xml"/>
  <Override PartName="/ppt/tags/tag487.xml" ContentType="application/vnd.openxmlformats-officedocument.presentationml.tags+xml"/>
  <Override PartName="/ppt/tags/tag503.xml" ContentType="application/vnd.openxmlformats-officedocument.presentationml.tags+xml"/>
  <Override PartName="/ppt/tags/tag550.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Default Extension="xlsx" ContentType="application/vnd.openxmlformats-officedocument.spreadsheetml.sheet"/>
  <Override PartName="/ppt/charts/chart3.xml" ContentType="application/vnd.openxmlformats-officedocument.drawingml.chart+xml"/>
  <Override PartName="/ppt/tags/tag279.xml" ContentType="application/vnd.openxmlformats-officedocument.presentationml.tags+xml"/>
  <Override PartName="/ppt/tags/tag342.xml" ContentType="application/vnd.openxmlformats-officedocument.presentationml.tags+xml"/>
  <Override PartName="/ppt/tags/tag134.xml" ContentType="application/vnd.openxmlformats-officedocument.presentationml.tags+xml"/>
  <Override PartName="/ppt/tags/tag181.xml" ContentType="application/vnd.openxmlformats-officedocument.presentationml.tags+xml"/>
  <Override PartName="/ppt/tags/tag320.xml" ContentType="application/vnd.openxmlformats-officedocument.presentationml.tags+xml"/>
  <Override PartName="/ppt/tags/tag418.xml" ContentType="application/vnd.openxmlformats-officedocument.presentationml.tags+xml"/>
  <Override PartName="/ppt/tags/tag465.xml" ContentType="application/vnd.openxmlformats-officedocument.presentationml.tags+xml"/>
  <Override PartName="/ppt/slides/slide19.xml" ContentType="application/vnd.openxmlformats-officedocument.presentationml.slide+xml"/>
  <Default Extension="png" ContentType="image/png"/>
  <Override PartName="/ppt/tags/tag112.xml" ContentType="application/vnd.openxmlformats-officedocument.presentationml.tags+xml"/>
  <Override PartName="/ppt/tags/tag257.xml" ContentType="application/vnd.openxmlformats-officedocument.presentationml.tags+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443.xml" ContentType="application/vnd.openxmlformats-officedocument.presentationml.tags+xml"/>
  <Override PartName="/ppt/tags/tag490.xml" ContentType="application/vnd.openxmlformats-officedocument.presentationml.tags+xml"/>
  <Override PartName="/ppt/notesSlides/notesSlide57.xml" ContentType="application/vnd.openxmlformats-officedocument.presentationml.notesSlide+xml"/>
  <Override PartName="/ppt/slides/slide44.xml" ContentType="application/vnd.openxmlformats-officedocument.presentationml.slide+xml"/>
  <Default Extension="emf" ContentType="image/x-emf"/>
  <Override PartName="/ppt/tags/tag235.xml" ContentType="application/vnd.openxmlformats-officedocument.presentationml.tags+xml"/>
  <Override PartName="/ppt/tags/tag282.xml" ContentType="application/vnd.openxmlformats-officedocument.presentationml.tags+xml"/>
  <Override PartName="/ppt/tags/tag421.xml" ContentType="application/vnd.openxmlformats-officedocument.presentationml.tags+xml"/>
  <Override PartName="/ppt/tags/tag519.xml" ContentType="application/vnd.openxmlformats-officedocument.presentationml.tags+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ppt/tags/tag358.xml" ContentType="application/vnd.openxmlformats-officedocument.presentationml.tags+xml"/>
  <Override PartName="/ppt/notesSlides/notesSlide35.xml" ContentType="application/vnd.openxmlformats-officedocument.presentationml.notesSlide+xml"/>
  <Override PartName="/ppt/tags/tag544.xml" ContentType="application/vnd.openxmlformats-officedocument.presentationml.tags+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tags/tag35.xml" ContentType="application/vnd.openxmlformats-officedocument.presentationml.tags+xml"/>
  <Override PartName="/ppt/tags/tag82.xml" ContentType="application/vnd.openxmlformats-officedocument.presentationml.tags+xml"/>
  <Override PartName="/ppt/tags/tag197.xml" ContentType="application/vnd.openxmlformats-officedocument.presentationml.tags+xml"/>
  <Override PartName="/ppt/tags/tag336.xml" ContentType="application/vnd.openxmlformats-officedocument.presentationml.tags+xml"/>
  <Override PartName="/ppt/tags/tag383.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459.xml" ContentType="application/vnd.openxmlformats-officedocument.presentationml.tags+xml"/>
  <Override PartName="/ppt/tags/tag522.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298.xml" ContentType="application/vnd.openxmlformats-officedocument.presentationml.tags+xml"/>
  <Override PartName="/ppt/tags/tag314.xml" ContentType="application/vnd.openxmlformats-officedocument.presentationml.tags+xml"/>
  <Override PartName="/ppt/tags/tag361.xml" ContentType="application/vnd.openxmlformats-officedocument.presentationml.tags+xml"/>
  <Override PartName="/ppt/tags/tag500.xml" ContentType="application/vnd.openxmlformats-officedocument.presentationml.tags+xml"/>
  <Override PartName="/ppt/notesSlides/notesSlide4.xml" ContentType="application/vnd.openxmlformats-officedocument.presentationml.notesSlide+xml"/>
  <Override PartName="/ppt/tags/tag106.xml" ContentType="application/vnd.openxmlformats-officedocument.presentationml.tags+xml"/>
  <Override PartName="/ppt/tags/tag153.xml" ContentType="application/vnd.openxmlformats-officedocument.presentationml.tags+xml"/>
  <Override PartName="/ppt/tags/tag437.xml" ContentType="application/vnd.openxmlformats-officedocument.presentationml.tags+xml"/>
  <Override PartName="/ppt/tags/tag484.xml" ContentType="application/vnd.openxmlformats-officedocument.presentationml.tags+xml"/>
  <Override PartName="/ppt/slides/slide38.xml" ContentType="application/vnd.openxmlformats-officedocument.presentationml.slide+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tags/tag415.xml" ContentType="application/vnd.openxmlformats-officedocument.presentationml.tags+xml"/>
  <Override PartName="/ppt/tags/tag462.xml" ContentType="application/vnd.openxmlformats-officedocument.presentationml.tags+xml"/>
  <Override PartName="/ppt/tags/tag98.xml" ContentType="application/vnd.openxmlformats-officedocument.presentationml.tags+xml"/>
  <Override PartName="/ppt/tags/tag207.xml" ContentType="application/vnd.openxmlformats-officedocument.presentationml.tags+xml"/>
  <Override PartName="/ppt/tags/tag254.xml" ContentType="application/vnd.openxmlformats-officedocument.presentationml.tags+xml"/>
  <Override PartName="/ppt/tags/tag399.xml" ContentType="application/vnd.openxmlformats-officedocument.presentationml.tags+xml"/>
  <Override PartName="/ppt/notesSlides/notesSlide29.xml" ContentType="application/vnd.openxmlformats-officedocument.presentationml.notesSlide+xml"/>
  <Override PartName="/ppt/slides/slide16.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theme/themeOverride3.xml" ContentType="application/vnd.openxmlformats-officedocument.themeOverride+xml"/>
  <Override PartName="/ppt/tags/tag440.xml" ContentType="application/vnd.openxmlformats-officedocument.presentationml.tags+xml"/>
  <Override PartName="/ppt/tags/tag538.xml" ContentType="application/vnd.openxmlformats-officedocument.presentationml.tags+xml"/>
  <Override PartName="/ppt/slides/slide41.xml" ContentType="application/vnd.openxmlformats-officedocument.presentationml.slide+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377.xml" ContentType="application/vnd.openxmlformats-officedocument.presentationml.tags+xml"/>
  <Override PartName="/ppt/tags/tag516.xml" ContentType="application/vnd.openxmlformats-officedocument.presentationml.tags+xml"/>
  <Override PartName="/ppt/notesSlides/notesSlide54.xml" ContentType="application/vnd.openxmlformats-officedocument.presentationml.notesSlide+xml"/>
  <Override PartName="/ppt/tags/tag54.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308.xml" ContentType="application/vnd.openxmlformats-officedocument.presentationml.tags+xml"/>
  <Override PartName="/ppt/tags/tag355.xml" ContentType="application/vnd.openxmlformats-officedocument.presentationml.tags+xml"/>
  <Override PartName="/ppt/notesSlides/notesSlide32.xml" ContentType="application/vnd.openxmlformats-officedocument.presentationml.notesSlide+xml"/>
  <Override PartName="/ppt/tags/tag147.xml" ContentType="application/vnd.openxmlformats-officedocument.presentationml.tags+xml"/>
  <Override PartName="/ppt/tags/tag194.xml" ContentType="application/vnd.openxmlformats-officedocument.presentationml.tags+xml"/>
  <Override PartName="/ppt/tags/tag478.xml" ContentType="application/vnd.openxmlformats-officedocument.presentationml.tags+xml"/>
  <Override PartName="/ppt/tags/tag54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333.xml" ContentType="application/vnd.openxmlformats-officedocument.presentationml.tags+xml"/>
  <Override PartName="/ppt/tags/tag380.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125.xml" ContentType="application/vnd.openxmlformats-officedocument.presentationml.tags+xml"/>
  <Override PartName="/ppt/tags/tag172.xml" ContentType="application/vnd.openxmlformats-officedocument.presentationml.tags+xml"/>
  <Override PartName="/ppt/tags/tag311.xml" ContentType="application/vnd.openxmlformats-officedocument.presentationml.tags+xml"/>
  <Override PartName="/ppt/tags/tag409.xml" ContentType="application/vnd.openxmlformats-officedocument.presentationml.tags+xml"/>
  <Override PartName="/ppt/tags/tag456.xml" ContentType="application/vnd.openxmlformats-officedocument.presentationml.tags+xml"/>
  <Override PartName="/ppt/slides/slide57.xml" ContentType="application/vnd.openxmlformats-officedocument.presentationml.slide+xml"/>
  <Override PartName="/ppt/notesSlides/notesSlide1.xml" ContentType="application/vnd.openxmlformats-officedocument.presentationml.notesSlide+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434.xml" ContentType="application/vnd.openxmlformats-officedocument.presentationml.tags+xml"/>
  <Override PartName="/ppt/tags/tag481.xml" ContentType="application/vnd.openxmlformats-officedocument.presentationml.tags+xml"/>
  <Override PartName="/ppt/tags/tag226.xml" ContentType="application/vnd.openxmlformats-officedocument.presentationml.tags+xml"/>
  <Override PartName="/ppt/tags/tag273.xml" ContentType="application/vnd.openxmlformats-officedocument.presentationml.tags+xml"/>
  <Override PartName="/ppt/notesSlides/notesSlide48.xml" ContentType="application/vnd.openxmlformats-officedocument.presentationml.notesSlide+xml"/>
  <Override PartName="/ppt/slides/slide35.xml" ContentType="application/vnd.openxmlformats-officedocument.presentationml.slide+xml"/>
  <Override PartName="/ppt/tags/tag412.xml" ContentType="application/vnd.openxmlformats-officedocument.presentationml.tags+xml"/>
  <Override PartName="/ppt/slides/slide13.xml" ContentType="application/vnd.openxmlformats-officedocument.presentationml.slide+xml"/>
  <Override PartName="/ppt/tags/tag48.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349.xml" ContentType="application/vnd.openxmlformats-officedocument.presentationml.tags+xml"/>
  <Override PartName="/ppt/tags/tag396.xml" ContentType="application/vnd.openxmlformats-officedocument.presentationml.tags+xml"/>
  <Override PartName="/ppt/notesSlides/notesSlide26.xml" ContentType="application/vnd.openxmlformats-officedocument.presentationml.notesSlide+xml"/>
  <Override PartName="/ppt/tags/tag535.xml" ContentType="application/vnd.openxmlformats-officedocument.presentationml.tags+xml"/>
  <Override PartName="/ppt/slideLayouts/slideLayout12.xml" ContentType="application/vnd.openxmlformats-officedocument.presentationml.slideLayout+xml"/>
  <Override PartName="/ppt/tags/tag26.xml" ContentType="application/vnd.openxmlformats-officedocument.presentationml.tags+xml"/>
  <Override PartName="/ppt/tags/tag73.xml" ContentType="application/vnd.openxmlformats-officedocument.presentationml.tags+xml"/>
  <Override PartName="/ppt/tags/tag327.xml" ContentType="application/vnd.openxmlformats-officedocument.presentationml.tags+xml"/>
  <Override PartName="/ppt/tags/tag374.xml" ContentType="application/vnd.openxmlformats-officedocument.presentationml.tags+xml"/>
  <Override PartName="/ppt/notesSlides/notesSlide51.xml" ContentType="application/vnd.openxmlformats-officedocument.presentationml.notesSlide+xml"/>
  <Override PartName="/ppt/tags/tag119.xml" ContentType="application/vnd.openxmlformats-officedocument.presentationml.tags+xml"/>
  <Override PartName="/ppt/tags/tag166.xml" ContentType="application/vnd.openxmlformats-officedocument.presentationml.tags+xml"/>
  <Override PartName="/ppt/tags/tag497.xml" ContentType="application/vnd.openxmlformats-officedocument.presentationml.tags+xml"/>
  <Override PartName="/ppt/tags/tag513.xml" ContentType="application/vnd.openxmlformats-officedocument.presentationml.tags+xml"/>
  <Override PartName="/ppt/tags/tag51.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tags/tag352.xml" ContentType="application/vnd.openxmlformats-officedocument.presentationml.tags+xml"/>
  <Override PartName="/ppt/tags/tag144.xml" ContentType="application/vnd.openxmlformats-officedocument.presentationml.tags+xml"/>
  <Override PartName="/ppt/tags/tag191.xml" ContentType="application/vnd.openxmlformats-officedocument.presentationml.tags+xml"/>
  <Override PartName="/ppt/tags/tag330.xml" ContentType="application/vnd.openxmlformats-officedocument.presentationml.tags+xml"/>
  <Override PartName="/ppt/tags/tag428.xml" ContentType="application/vnd.openxmlformats-officedocument.presentationml.tags+xml"/>
  <Override PartName="/ppt/tags/tag475.xml" ContentType="application/vnd.openxmlformats-officedocument.presentationml.tags+xml"/>
  <Override PartName="/ppt/slides/slide29.xml" ContentType="application/vnd.openxmlformats-officedocument.presentationml.slide+xml"/>
  <Override PartName="/ppt/tags/tag122.xml" ContentType="application/vnd.openxmlformats-officedocument.presentationml.tags+xml"/>
  <Override PartName="/ppt/tags/tag267.xml" ContentType="application/vnd.openxmlformats-officedocument.presentationml.tags+xml"/>
  <Override PartName="/ppt/tags/tag406.xml" ContentType="application/vnd.openxmlformats-officedocument.presentationml.tags+xml"/>
  <Override PartName="/ppt/tags/tag453.xml" ContentType="application/vnd.openxmlformats-officedocument.presentationml.tags+xml"/>
  <Override PartName="/customXml/itemProps1.xml" ContentType="application/vnd.openxmlformats-officedocument.customXmlProperties+xml"/>
  <Override PartName="/ppt/slides/slide4.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tags/tag89.xml" ContentType="application/vnd.openxmlformats-officedocument.presentationml.tags+xml"/>
  <Override PartName="/ppt/tags/tag245.xml" ContentType="application/vnd.openxmlformats-officedocument.presentationml.tags+xml"/>
  <Override PartName="/ppt/tags/tag292.xml" ContentType="application/vnd.openxmlformats-officedocument.presentationml.tags+xml"/>
  <Override PartName="/ppt/tags/tag529.xml" ContentType="application/vnd.openxmlformats-officedocument.presentationml.tags+xml"/>
  <Override PartName="/ppt/tags/tag100.xml" ContentType="application/vnd.openxmlformats-officedocument.presentationml.tags+xml"/>
  <Override PartName="/ppt/tags/tag368.xml" ContentType="application/vnd.openxmlformats-officedocument.presentationml.tags+xml"/>
  <Override PartName="/ppt/tags/tag431.xml" ContentType="application/vnd.openxmlformats-officedocument.presentationml.tags+xml"/>
  <Override PartName="/ppt/notesSlides/notesSlide45.xml" ContentType="application/vnd.openxmlformats-officedocument.presentationml.notesSlide+xml"/>
  <Override PartName="/ppt/slides/slide32.xml" ContentType="application/vnd.openxmlformats-officedocument.presentationml.slide+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tags/tag507.xml" ContentType="application/vnd.openxmlformats-officedocument.presentationml.tags+xml"/>
  <Override PartName="/ppt/slides/slide10.xml" ContentType="application/vnd.openxmlformats-officedocument.presentationml.slide+xml"/>
  <Override PartName="/ppt/tags/tag45.xml" ContentType="application/vnd.openxmlformats-officedocument.presentationml.tags+xml"/>
  <Override PartName="/ppt/tags/tag92.xml" ContentType="application/vnd.openxmlformats-officedocument.presentationml.tags+xml"/>
  <Override PartName="/ppt/tags/tag201.xml" ContentType="application/vnd.openxmlformats-officedocument.presentationml.tags+xml"/>
  <Override PartName="/ppt/tags/tag346.xml" ContentType="application/vnd.openxmlformats-officedocument.presentationml.tags+xml"/>
  <Override PartName="/ppt/tags/tag393.xml" ContentType="application/vnd.openxmlformats-officedocument.presentationml.tags+xml"/>
  <Override PartName="/ppt/notesSlides/notesSlide23.xml" ContentType="application/vnd.openxmlformats-officedocument.presentationml.notesSlide+xml"/>
  <Override PartName="/ppt/tags/tag532.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324.xml" ContentType="application/vnd.openxmlformats-officedocument.presentationml.tags+xml"/>
  <Override PartName="/ppt/tags/tag371.xml" ContentType="application/vnd.openxmlformats-officedocument.presentationml.tags+xml"/>
  <Override PartName="/ppt/tags/tag469.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63.xml" ContentType="application/vnd.openxmlformats-officedocument.presentationml.tags+xml"/>
  <Override PartName="/ppt/tags/tag510.xml" ContentType="application/vnd.openxmlformats-officedocument.presentationml.tags+xml"/>
  <Override PartName="/ppt/tags/tag9.xml" ContentType="application/vnd.openxmlformats-officedocument.presentationml.tags+xml"/>
  <Override PartName="/ppt/tags/tag302.xml" ContentType="application/vnd.openxmlformats-officedocument.presentationml.tags+xml"/>
  <Override PartName="/ppt/tags/tag447.xml" ContentType="application/vnd.openxmlformats-officedocument.presentationml.tags+xml"/>
  <Override PartName="/ppt/tags/tag494.xml" ContentType="application/vnd.openxmlformats-officedocument.presentationml.tags+xml"/>
  <Override PartName="/ppt/slides/slide48.xml" ContentType="application/vnd.openxmlformats-officedocument.presentationml.slide+xml"/>
  <Default Extension="bin" ContentType="application/vnd.openxmlformats-officedocument.oleObject"/>
  <Override PartName="/ppt/tags/tag141.xml" ContentType="application/vnd.openxmlformats-officedocument.presentationml.tags+xml"/>
  <Override PartName="/ppt/tags/tag239.xml" ContentType="application/vnd.openxmlformats-officedocument.presentationml.tags+xml"/>
  <Override PartName="/ppt/tags/tag286.xml" ContentType="application/vnd.openxmlformats-officedocument.presentationml.tags+xml"/>
  <Override PartName="/ppt/tags/tag425.xml" ContentType="application/vnd.openxmlformats-officedocument.presentationml.tags+xml"/>
  <Override PartName="/ppt/tags/tag472.xml" ContentType="application/vnd.openxmlformats-officedocument.presentationml.tags+xml"/>
  <Override PartName="/ppt/slides/slide26.xml" ContentType="application/vnd.openxmlformats-officedocument.presentationml.slide+xml"/>
  <Override PartName="/ppt/tags/tag217.xml" ContentType="application/vnd.openxmlformats-officedocument.presentationml.tags+xml"/>
  <Override PartName="/ppt/tags/tag264.xml" ContentType="application/vnd.openxmlformats-officedocument.presentationml.tags+xml"/>
  <Override PartName="/ppt/tags/tag548.xml" ContentType="application/vnd.openxmlformats-officedocument.presentationml.tags+xml"/>
  <Override PartName="/ppt/notesSlides/notesSlide39.xml" ContentType="application/vnd.openxmlformats-officedocument.presentationml.notesSlid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tags/tag39.xml" ContentType="application/vnd.openxmlformats-officedocument.presentationml.tags+xml"/>
  <Override PartName="/ppt/notesSlides/notesSlide17.xml" ContentType="application/vnd.openxmlformats-officedocument.presentationml.notesSlide+xml"/>
  <Override PartName="/ppt/tags/tag86.xml" ContentType="application/vnd.openxmlformats-officedocument.presentationml.tags+xml"/>
  <Override PartName="/ppt/tags/tag387.xml" ContentType="application/vnd.openxmlformats-officedocument.presentationml.tags+xml"/>
  <Override PartName="/ppt/tags/tag403.xml" ContentType="application/vnd.openxmlformats-officedocument.presentationml.tags+xml"/>
  <Override PartName="/ppt/tags/tag450.xml" ContentType="application/vnd.openxmlformats-officedocument.presentationml.tags+xml"/>
  <Override PartName="/ppt/slides/slide51.xml" ContentType="application/vnd.openxmlformats-officedocument.presentationml.slide+xml"/>
  <Override PartName="/ppt/tags/tag179.xml" ContentType="application/vnd.openxmlformats-officedocument.presentationml.tags+xml"/>
  <Override PartName="/ppt/tags/tag242.xml" ContentType="application/vnd.openxmlformats-officedocument.presentationml.tags+xml"/>
  <Override PartName="/ppt/tags/tag526.xml" ContentType="application/vnd.openxmlformats-officedocument.presentationml.tags+xml"/>
  <Override PartName="/ppt/tags/tag17.xml" ContentType="application/vnd.openxmlformats-officedocument.presentationml.tags+xml"/>
  <Override PartName="/ppt/tags/tag64.xml" ContentType="application/vnd.openxmlformats-officedocument.presentationml.tags+xml"/>
  <Override PartName="/ppt/tags/tag220.xml" ContentType="application/vnd.openxmlformats-officedocument.presentationml.tags+xml"/>
  <Override PartName="/ppt/tags/tag318.xml" ContentType="application/vnd.openxmlformats-officedocument.presentationml.tags+xml"/>
  <Override PartName="/ppt/tags/tag365.xml" ContentType="application/vnd.openxmlformats-officedocument.presentationml.tags+xml"/>
  <Override PartName="/ppt/tags/tag504.xml" ContentType="application/vnd.openxmlformats-officedocument.presentationml.tags+xml"/>
  <Override PartName="/ppt/tags/tag551.xml" ContentType="application/vnd.openxmlformats-officedocument.presentationml.tags+xml"/>
  <Override PartName="/ppt/notesSlides/notesSlide42.xml" ContentType="application/vnd.openxmlformats-officedocument.presentationml.notesSlide+xml"/>
  <Override PartName="/ppt/notesSlides/notesSlide8.xml" ContentType="application/vnd.openxmlformats-officedocument.presentationml.notesSlide+xml"/>
  <Override PartName="/ppt/tags/tag157.xml" ContentType="application/vnd.openxmlformats-officedocument.presentationml.tags+xml"/>
  <Override PartName="/ppt/tags/tag343.xml" ContentType="application/vnd.openxmlformats-officedocument.presentationml.tags+xml"/>
  <Override PartName="/ppt/notesSlides/notesSlide20.xml" ContentType="application/vnd.openxmlformats-officedocument.presentationml.notesSlide+xml"/>
  <Override PartName="/ppt/tags/tag390.xml" ContentType="application/vnd.openxmlformats-officedocument.presentationml.tags+xml"/>
  <Default Extension="gif" ContentType="image/gif"/>
  <Override PartName="/ppt/tags/tag488.xml" ContentType="application/vnd.openxmlformats-officedocument.presentationml.tags+xml"/>
  <Override PartName="/ppt/tags/tag42.xml" ContentType="application/vnd.openxmlformats-officedocument.presentationml.tags+xml"/>
  <Override PartName="/ppt/charts/chart4.xml" ContentType="application/vnd.openxmlformats-officedocument.drawingml.chart+xml"/>
  <Override PartName="/ppt/tags/tag135.xml" ContentType="application/vnd.openxmlformats-officedocument.presentationml.tags+xml"/>
  <Override PartName="/ppt/tags/tag182.xml" ContentType="application/vnd.openxmlformats-officedocument.presentationml.tags+xml"/>
  <Override PartName="/ppt/handoutMasters/handoutMaster1.xml" ContentType="application/vnd.openxmlformats-officedocument.presentationml.handoutMaster+xml"/>
  <Override PartName="/ppt/tags/tag20.xml" ContentType="application/vnd.openxmlformats-officedocument.presentationml.tags+xml"/>
  <Override PartName="/ppt/tags/tag321.xml" ContentType="application/vnd.openxmlformats-officedocument.presentationml.tags+xml"/>
  <Override PartName="/ppt/tags/tag419.xml" ContentType="application/vnd.openxmlformats-officedocument.presentationml.tags+xml"/>
  <Override PartName="/ppt/tags/tag466.xml" ContentType="application/vnd.openxmlformats-officedocument.presentationml.tags+xml"/>
  <Override PartName="/ppt/slideLayouts/slideLayout19.xml" ContentType="application/vnd.openxmlformats-officedocument.presentationml.slideLayout+xml"/>
  <Override PartName="/ppt/tags/tag6.xml" ContentType="application/vnd.openxmlformats-officedocument.presentationml.tags+xml"/>
  <Override PartName="/ppt/tags/tag113.xml" ContentType="application/vnd.openxmlformats-officedocument.presentationml.tags+xml"/>
  <Override PartName="/ppt/tags/tag160.xml" ContentType="application/vnd.openxmlformats-officedocument.presentationml.tags+xml"/>
  <Override PartName="/ppt/tags/tag258.xml" ContentType="application/vnd.openxmlformats-officedocument.presentationml.tags+xml"/>
  <Override PartName="/ppt/tags/tag444.xml" ContentType="application/vnd.openxmlformats-officedocument.presentationml.tags+xml"/>
  <Override PartName="/ppt/tags/tag491.xml" ContentType="application/vnd.openxmlformats-officedocument.presentationml.tags+xml"/>
  <Override PartName="/ppt/slides/slide45.xml" ContentType="application/vnd.openxmlformats-officedocument.presentationml.slide+xml"/>
  <Override PartName="/ppt/theme/theme3.xml" ContentType="application/vnd.openxmlformats-officedocument.theme+xml"/>
  <Override PartName="/ppt/tags/tag236.xml" ContentType="application/vnd.openxmlformats-officedocument.presentationml.tags+xml"/>
  <Override PartName="/ppt/tags/tag283.xml" ContentType="application/vnd.openxmlformats-officedocument.presentationml.tags+xml"/>
  <Override PartName="/ppt/notesSlides/notesSlide58.xml" ContentType="application/vnd.openxmlformats-officedocument.presentationml.notesSlide+xml"/>
  <Override PartName="/ppt/tags/tag58.xml" ContentType="application/vnd.openxmlformats-officedocument.presentationml.tags+xml"/>
  <Override PartName="/ppt/tags/tag359.xml" ContentType="application/vnd.openxmlformats-officedocument.presentationml.tags+xml"/>
  <Override PartName="/ppt/tags/tag422.xml" ContentType="application/vnd.openxmlformats-officedocument.presentationml.tags+xml"/>
  <Override PartName="/ppt/notesSlides/notesSlide36.xml" ContentType="application/vnd.openxmlformats-officedocument.presentationml.notesSlide+xml"/>
  <Override PartName="/ppt/slides/slide23.xml" ContentType="application/vnd.openxmlformats-officedocument.presentationml.slide+xml"/>
  <Override PartName="/ppt/slideLayouts/slideLayout22.xml" ContentType="application/vnd.openxmlformats-officedocument.presentationml.slideLayout+xml"/>
  <Override PartName="/ppt/tags/tag198.xml" ContentType="application/vnd.openxmlformats-officedocument.presentationml.tags+xml"/>
  <Override PartName="/ppt/tags/tag214.xml" ContentType="application/vnd.openxmlformats-officedocument.presentationml.tags+xml"/>
  <Override PartName="/ppt/tags/tag261.xml" ContentType="application/vnd.openxmlformats-officedocument.presentationml.tags+xml"/>
  <Override PartName="/ppt/tags/tag400.xml" ContentType="application/vnd.openxmlformats-officedocument.presentationml.tags+xml"/>
  <Override PartName="/ppt/tags/tag545.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tags/tag83.xml" ContentType="application/vnd.openxmlformats-officedocument.presentationml.tags+xml"/>
  <Override PartName="/ppt/tags/tag337.xml" ContentType="application/vnd.openxmlformats-officedocument.presentationml.tags+xml"/>
  <Override PartName="/ppt/tags/tag384.xml" ContentType="application/vnd.openxmlformats-officedocument.presentationml.tags+xml"/>
  <Override PartName="/ppt/tags/tag523.xml" ContentType="application/vnd.openxmlformats-officedocument.presentationml.tags+xml"/>
  <Override PartName="/ppt/commentAuthors.xml" ContentType="application/vnd.openxmlformats-officedocument.presentationml.commentAuthors+xml"/>
  <Override PartName="/ppt/tags/tag14.xml" ContentType="application/vnd.openxmlformats-officedocument.presentationml.tags+xml"/>
  <Override PartName="/ppt/tags/tag61.xml" ContentType="application/vnd.openxmlformats-officedocument.presentationml.tags+xml"/>
  <Override PartName="/ppt/tags/tag129.xml" ContentType="application/vnd.openxmlformats-officedocument.presentationml.tags+xml"/>
  <Override PartName="/ppt/tags/tag176.xml" ContentType="application/vnd.openxmlformats-officedocument.presentationml.tags+xml"/>
  <Override PartName="/ppt/tags/tag315.xml" ContentType="application/vnd.openxmlformats-officedocument.presentationml.tags+xml"/>
  <Override PartName="/ppt/tags/tag362.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438.xml" ContentType="application/vnd.openxmlformats-officedocument.presentationml.tags+xml"/>
  <Override PartName="/ppt/tags/tag485.xml" ContentType="application/vnd.openxmlformats-officedocument.presentationml.tags+xml"/>
  <Override PartName="/ppt/tags/tag501.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ags/tag277.xml" ContentType="application/vnd.openxmlformats-officedocument.presentationml.tags+xml"/>
  <Override PartName="/ppt/tags/tag340.xml" ContentType="application/vnd.openxmlformats-officedocument.presentationml.tags+xml"/>
  <Override PartName="/ppt/slides/slide39.xml" ContentType="application/vnd.openxmlformats-officedocument.presentationml.slide+xml"/>
  <Override PartName="/ppt/tags/tag132.xml" ContentType="application/vnd.openxmlformats-officedocument.presentationml.tags+xml"/>
  <Override PartName="/ppt/tags/tag416.xml" ContentType="application/vnd.openxmlformats-officedocument.presentationml.tags+xml"/>
  <Override PartName="/ppt/tags/tag463.xml" ContentType="application/vnd.openxmlformats-officedocument.presentationml.tags+xml"/>
  <Override PartName="/ppt/slides/slide17.xml" ContentType="application/vnd.openxmlformats-officedocument.presentationml.slide+xml"/>
  <Override PartName="/ppt/tags/tag99.xml" ContentType="application/vnd.openxmlformats-officedocument.presentationml.tags+xml"/>
  <Override PartName="/ppt/tags/tag110.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tags/tag539.xml" ContentType="application/vnd.openxmlformats-officedocument.presentationml.tags+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tags/tag3.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tags/tag378.xml" ContentType="application/vnd.openxmlformats-officedocument.presentationml.tags+xml"/>
  <Override PartName="/ppt/tags/tag430.xml" ContentType="application/vnd.openxmlformats-officedocument.presentationml.tags+xml"/>
  <Override PartName="/ppt/tags/tag441.xml" ContentType="application/vnd.openxmlformats-officedocument.presentationml.tags+xml"/>
  <Override PartName="/ppt/tags/tag528.xml" ContentType="application/vnd.openxmlformats-officedocument.presentationml.tags+xml"/>
  <Override PartName="/ppt/notesSlides/notesSlide55.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tags/tag367.xml" ContentType="application/vnd.openxmlformats-officedocument.presentationml.tags+xml"/>
  <Override PartName="/ppt/tags/tag506.xml" ContentType="application/vnd.openxmlformats-officedocument.presentationml.tags+xml"/>
  <Override PartName="/ppt/tags/tag517.xml" ContentType="application/vnd.openxmlformats-officedocument.presentationml.tags+xml"/>
  <Override PartName="/ppt/notesSlides/notesSlide44.xml" ContentType="application/vnd.openxmlformats-officedocument.presentationml.notesSlide+xml"/>
  <Override PartName="/ppt/slides/slide20.xml" ContentType="application/vnd.openxmlformats-officedocument.presentationml.slide+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tags/tag309.xml" ContentType="application/vnd.openxmlformats-officedocument.presentationml.tags+xml"/>
  <Override PartName="/ppt/tags/tag345.xml" ContentType="application/vnd.openxmlformats-officedocument.presentationml.tags+xml"/>
  <Override PartName="/ppt/tags/tag356.xml" ContentType="application/vnd.openxmlformats-officedocument.presentationml.tags+xml"/>
  <Override PartName="/ppt/tags/tag392.xml" ContentType="application/vnd.openxmlformats-officedocument.presentationml.tags+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tags/tag542.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tags/tag334.xml" ContentType="application/vnd.openxmlformats-officedocument.presentationml.tags+xml"/>
  <Override PartName="/ppt/tags/tag381.xml" ContentType="application/vnd.openxmlformats-officedocument.presentationml.tags+xml"/>
  <Override PartName="/ppt/tags/tag479.xml" ContentType="application/vnd.openxmlformats-officedocument.presentationml.tags+xml"/>
  <Override PartName="/ppt/tags/tag531.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tags/tag323.xml" ContentType="application/vnd.openxmlformats-officedocument.presentationml.tags+xml"/>
  <Override PartName="/ppt/tags/tag370.xml" ContentType="application/vnd.openxmlformats-officedocument.presentationml.tags+xml"/>
  <Override PartName="/ppt/tags/tag457.xml" ContentType="application/vnd.openxmlformats-officedocument.presentationml.tags+xml"/>
  <Override PartName="/ppt/tags/tag468.xml" ContentType="application/vnd.openxmlformats-officedocument.presentationml.tags+xml"/>
  <Override PartName="/ppt/tags/tag52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tags/tag312.xml" ContentType="application/vnd.openxmlformats-officedocument.presentationml.tags+xml"/>
  <Override PartName="/ppt/tags/tag446.xml" ContentType="application/vnd.openxmlformats-officedocument.presentationml.tags+xml"/>
  <Override PartName="/ppt/tags/tag493.xml" ContentType="application/vnd.openxmlformats-officedocument.presentationml.tags+xml"/>
  <Override PartName="/ppt/slides/slide58.xml" ContentType="application/vnd.openxmlformats-officedocument.presentationml.slide+xml"/>
  <Override PartName="/ppt/notesSlides/notesSlide2.xml" ContentType="application/vnd.openxmlformats-officedocument.presentationml.notesSlide+xml"/>
  <Override PartName="/ppt/tags/tag104.xml" ContentType="application/vnd.openxmlformats-officedocument.presentationml.tags+xml"/>
  <Override PartName="/ppt/tags/tag151.xml" ContentType="application/vnd.openxmlformats-officedocument.presentationml.tags+xml"/>
  <Override PartName="/ppt/tags/tag435.xml" ContentType="application/vnd.openxmlformats-officedocument.presentationml.tags+xml"/>
  <Override PartName="/ppt/tags/tag482.xml" ContentType="application/vnd.openxmlformats-officedocument.presentationml.tags+xml"/>
  <Override PartName="/ppt/slides/slide36.xml" ContentType="application/vnd.openxmlformats-officedocument.presentationml.slide+xml"/>
  <Override PartName="/ppt/tags/tag227.xml" ContentType="application/vnd.openxmlformats-officedocument.presentationml.tags+xml"/>
  <Override PartName="/ppt/tags/tag274.xml" ContentType="application/vnd.openxmlformats-officedocument.presentationml.tags+xml"/>
  <Override PartName="/ppt/tags/tag413.xml" ContentType="application/vnd.openxmlformats-officedocument.presentationml.tags+xml"/>
  <Override PartName="/ppt/tags/tag460.xml" ContentType="application/vnd.openxmlformats-officedocument.presentationml.tags+xml"/>
  <Override PartName="/ppt/notesSlides/notesSlide49.xml" ContentType="application/vnd.openxmlformats-officedocument.presentationml.notesSlide+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52.xml" ContentType="application/vnd.openxmlformats-officedocument.presentationml.tags+xml"/>
  <Override PartName="/ppt/tags/tag397.xml" ContentType="application/vnd.openxmlformats-officedocument.presentationml.tags+xml"/>
  <Override PartName="/ppt/notesSlides/notesSlide27.xml" ContentType="application/vnd.openxmlformats-officedocument.presentationml.notes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tags/tag189.xml" ContentType="application/vnd.openxmlformats-officedocument.presentationml.tags+xml"/>
  <Override PartName="/ppt/tags/tag536.xml" ContentType="application/vnd.openxmlformats-officedocument.presentationml.tags+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tags/tag230.xml" ContentType="application/vnd.openxmlformats-officedocument.presentationml.tags+xml"/>
  <Override PartName="/ppt/tags/tag328.xml" ContentType="application/vnd.openxmlformats-officedocument.presentationml.tags+xml"/>
  <Override PartName="/ppt/tags/tag375.xml" ContentType="application/vnd.openxmlformats-officedocument.presentationml.tags+xml"/>
  <Override PartName="/ppt/tags/tag514.xml" ContentType="application/vnd.openxmlformats-officedocument.presentationml.tags+xml"/>
  <Override PartName="/ppt/notesSlides/notesSlide52.xml" ContentType="application/vnd.openxmlformats-officedocument.presentationml.notesSlide+xml"/>
  <Override PartName="/ppt/tags/tag52.xml" ContentType="application/vnd.openxmlformats-officedocument.presentationml.tags+xml"/>
  <Override PartName="/ppt/tags/tag167.xml" ContentType="application/vnd.openxmlformats-officedocument.presentationml.tags+xml"/>
  <Override PartName="/ppt/tags/tag306.xml" ContentType="application/vnd.openxmlformats-officedocument.presentationml.tags+xml"/>
  <Override PartName="/ppt/tags/tag353.xml" ContentType="application/vnd.openxmlformats-officedocument.presentationml.tags+xml"/>
  <Override PartName="/ppt/notesSlides/notesSlide30.xml" ContentType="application/vnd.openxmlformats-officedocument.presentationml.notesSlide+xml"/>
  <Override PartName="/ppt/tags/tag498.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tags/tag429.xml" ContentType="application/vnd.openxmlformats-officedocument.presentationml.tags+xml"/>
  <Override PartName="/ppt/tags/tag476.xml" ContentType="application/vnd.openxmlformats-officedocument.presentationml.tags+xml"/>
  <Override PartName="/ppt/tags/tag30.xml" ContentType="application/vnd.openxmlformats-officedocument.presentationml.tags+xml"/>
  <Override PartName="/ppt/tags/tag268.xml" ContentType="application/vnd.openxmlformats-officedocument.presentationml.tags+xml"/>
  <Override PartName="/ppt/tags/tag331.xml" ContentType="application/vnd.openxmlformats-officedocument.presentationml.tag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tags/tag123.xml" ContentType="application/vnd.openxmlformats-officedocument.presentationml.tags+xml"/>
  <Override PartName="/ppt/tags/tag170.xml" ContentType="application/vnd.openxmlformats-officedocument.presentationml.tags+xml"/>
  <Override PartName="/ppt/tags/tag407.xml" ContentType="application/vnd.openxmlformats-officedocument.presentationml.tags+xml"/>
  <Override PartName="/ppt/tags/tag454.xml" ContentType="application/vnd.openxmlformats-officedocument.presentationml.tags+xml"/>
  <Override PartName="/ppt/slides/slide55.xml" ContentType="application/vnd.openxmlformats-officedocument.presentationml.slide+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Override PartName="/ppt/tags/tag432.xml" ContentType="application/vnd.openxmlformats-officedocument.presentationml.tags+xml"/>
  <Override PartName="/ppt/slides/slide33.xml" ContentType="application/vnd.openxmlformats-officedocument.presentationml.slide+xml"/>
  <Override PartName="/ppt/tags/tag68.xml" ContentType="application/vnd.openxmlformats-officedocument.presentationml.tags+xml"/>
  <Override PartName="/ppt/tags/tag224.xml" ContentType="application/vnd.openxmlformats-officedocument.presentationml.tags+xml"/>
  <Override PartName="/ppt/tags/tag271.xml" ContentType="application/vnd.openxmlformats-officedocument.presentationml.tags+xml"/>
  <Override PartName="/ppt/tags/tag369.xml" ContentType="application/vnd.openxmlformats-officedocument.presentationml.tags+xml"/>
  <Override PartName="/ppt/tags/tag508.xml" ContentType="application/vnd.openxmlformats-officedocument.presentationml.tags+xml"/>
  <Override PartName="/ppt/notesSlides/notesSlide46.xml" ContentType="application/vnd.openxmlformats-officedocument.presentationml.notesSlide+xml"/>
  <Override PartName="/ppt/presentation.xml" ContentType="application/vnd.openxmlformats-officedocument.presentationml.presentation.main+xml"/>
  <Override PartName="/ppt/tags/tag347.xml" ContentType="application/vnd.openxmlformats-officedocument.presentationml.tags+xml"/>
  <Override PartName="/ppt/tags/tag394.xml" ContentType="application/vnd.openxmlformats-officedocument.presentationml.tags+xml"/>
  <Override PartName="/ppt/tags/tag410.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46.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202.xml" ContentType="application/vnd.openxmlformats-officedocument.presentationml.tags+xml"/>
  <Override PartName="/ppt/tags/tag533.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325.xml" ContentType="application/vnd.openxmlformats-officedocument.presentationml.tags+xml"/>
  <Override PartName="/ppt/tags/tag372.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448.xml" ContentType="application/vnd.openxmlformats-officedocument.presentationml.tags+xml"/>
  <Override PartName="/ppt/tags/tag495.xml" ContentType="application/vnd.openxmlformats-officedocument.presentationml.tags+xml"/>
  <Override PartName="/ppt/tags/tag511.xml" ContentType="application/vnd.openxmlformats-officedocument.presentationml.tags+xml"/>
  <Override PartName="/ppt/slides/slide49.xml" ContentType="application/vnd.openxmlformats-officedocument.presentationml.slide+xml"/>
  <Override PartName="/ppt/tags/tag142.xml" ContentType="application/vnd.openxmlformats-officedocument.presentationml.tags+xml"/>
  <Override PartName="/ppt/tags/tag287.xml" ContentType="application/vnd.openxmlformats-officedocument.presentationml.tags+xml"/>
  <Override PartName="/ppt/tags/tag303.xml" ContentType="application/vnd.openxmlformats-officedocument.presentationml.tags+xml"/>
  <Override PartName="/ppt/tags/tag350.xml" ContentType="application/vnd.openxmlformats-officedocument.presentationml.tags+xml"/>
  <Override PartName="/ppt/tags/tag426.xml" ContentType="application/vnd.openxmlformats-officedocument.presentationml.tags+xml"/>
  <Override PartName="/ppt/tags/tag473.xml" ContentType="application/vnd.openxmlformats-officedocument.presentationml.tags+xml"/>
  <Override PartName="/ppt/slides/slide27.xml" ContentType="application/vnd.openxmlformats-officedocument.presentationml.slide+xml"/>
  <Override PartName="/ppt/slideLayouts/slideLayout4.xml" ContentType="application/vnd.openxmlformats-officedocument.presentationml.slideLayout+xml"/>
  <Override PartName="/ppt/tags/tag120.xml" ContentType="application/vnd.openxmlformats-officedocument.presentationml.tags+xml"/>
  <Override PartName="/ppt/tags/tag218.xml" ContentType="application/vnd.openxmlformats-officedocument.presentationml.tags+xml"/>
  <Override PartName="/ppt/tags/tag265.xml" ContentType="application/vnd.openxmlformats-officedocument.presentationml.tags+xml"/>
  <Override PartName="/ppt/tags/tag404.xml" ContentType="application/vnd.openxmlformats-officedocument.presentationml.tags+xml"/>
  <Override PartName="/ppt/tags/tag451.xml" ContentType="application/vnd.openxmlformats-officedocument.presentationml.tags+xml"/>
  <Override PartName="/ppt/tags/tag549.xml" ContentType="application/vnd.openxmlformats-officedocument.presentationml.tags+xml"/>
  <Override PartName="/ppt/slides/slide2.xml" ContentType="application/vnd.openxmlformats-officedocument.presentationml.slide+xml"/>
  <Override PartName="/ppt/slides/slide52.xml" ContentType="application/vnd.openxmlformats-officedocument.presentationml.slide+xml"/>
  <Override PartName="/ppt/slideLayouts/slideLayout26.xml" ContentType="application/vnd.openxmlformats-officedocument.presentationml.slideLayout+xml"/>
  <Default Extension="wmf" ContentType="image/x-wmf"/>
  <Override PartName="/ppt/tags/tag87.xml" ContentType="application/vnd.openxmlformats-officedocument.presentationml.tags+xml"/>
  <Override PartName="/ppt/tags/tag243.xml" ContentType="application/vnd.openxmlformats-officedocument.presentationml.tags+xml"/>
  <Override PartName="/ppt/tags/tag290.xml" ContentType="application/vnd.openxmlformats-officedocument.presentationml.tags+xml"/>
  <Override PartName="/ppt/notesSlides/notesSlide18.xml" ContentType="application/vnd.openxmlformats-officedocument.presentationml.notesSlide+xml"/>
  <Override PartName="/ppt/tags/tag388.xml" ContentType="application/vnd.openxmlformats-officedocument.presentationml.tags+xml"/>
  <Override PartName="/ppt/tags/tag527.xml" ContentType="application/vnd.openxmlformats-officedocument.presentationml.tags+xml"/>
  <Override PartName="/ppt/tags/tag319.xml" ContentType="application/vnd.openxmlformats-officedocument.presentationml.tags+xml"/>
  <Override PartName="/ppt/tags/tag366.xml" ContentType="application/vnd.openxmlformats-officedocument.presentationml.tags+xml"/>
  <Override PartName="/ppt/notesSlides/notesSlide43.xml" ContentType="application/vnd.openxmlformats-officedocument.presentationml.notesSlide+xml"/>
  <Override PartName="/ppt/slides/slide30.xml" ContentType="application/vnd.openxmlformats-officedocument.presentationml.slide+xml"/>
  <Override PartName="/ppt/tags/tag18.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221.xml" ContentType="application/vnd.openxmlformats-officedocument.presentationml.tags+xml"/>
  <Override PartName="/ppt/tags/tag505.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tags/tag90.xml" ContentType="application/vnd.openxmlformats-officedocument.presentationml.tags+xml"/>
  <Override PartName="/ppt/tags/tag344.xml" ContentType="application/vnd.openxmlformats-officedocument.presentationml.tags+xml"/>
  <Override PartName="/ppt/notesSlides/notesSlide21.xml" ContentType="application/vnd.openxmlformats-officedocument.presentationml.notesSlide+xml"/>
  <Override PartName="/ppt/tags/tag391.xml" ContentType="application/vnd.openxmlformats-officedocument.presentationml.tags+xml"/>
  <Override PartName="/ppt/tags/tag489.xml" ContentType="application/vnd.openxmlformats-officedocument.presentationml.tags+xml"/>
  <Override PartName="/ppt/tags/tag530.xml" ContentType="application/vnd.openxmlformats-officedocument.presentationml.tags+xml"/>
  <Override PartName="/ppt/tags/tag136.xml" ContentType="application/vnd.openxmlformats-officedocument.presentationml.tags+xml"/>
  <Override PartName="/ppt/tags/tag183.xml" ContentType="application/vnd.openxmlformats-officedocument.presentationml.tags+xml"/>
  <Override PartName="/ppt/tags/tag322.xml" ContentType="application/vnd.openxmlformats-officedocument.presentationml.tags+xml"/>
  <Override PartName="/ppt/tags/tag467.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61.xml" ContentType="application/vnd.openxmlformats-officedocument.presentationml.tags+xml"/>
  <Override PartName="/ppt/tags/tag259.xml" ContentType="application/vnd.openxmlformats-officedocument.presentationml.tags+xml"/>
  <Override PartName="/ppt/tags/tag7.xml" ContentType="application/vnd.openxmlformats-officedocument.presentationml.tags+xml"/>
  <Override PartName="/ppt/tags/tag300.xml" ContentType="application/vnd.openxmlformats-officedocument.presentationml.tags+xml"/>
  <Override PartName="/ppt/tags/tag445.xml" ContentType="application/vnd.openxmlformats-officedocument.presentationml.tags+xml"/>
  <Override PartName="/ppt/tags/tag492.xml" ContentType="application/vnd.openxmlformats-officedocument.presentationml.tags+xml"/>
  <Override PartName="/ppt/slides/slide46.xml" ContentType="application/vnd.openxmlformats-officedocument.presentationml.slide+xml"/>
  <Override PartName="/ppt/tags/tag237.xml" ContentType="application/vnd.openxmlformats-officedocument.presentationml.tags+xml"/>
  <Override PartName="/ppt/tags/tag284.xml" ContentType="application/vnd.openxmlformats-officedocument.presentationml.tags+xml"/>
  <Override PartName="/ppt/tags/tag423.xml" ContentType="application/vnd.openxmlformats-officedocument.presentationml.tags+xml"/>
  <Override PartName="/ppt/tags/tag470.xml" ContentType="application/vnd.openxmlformats-officedocument.presentationml.tags+xml"/>
  <Override PartName="/ppt/slides/slide24.xml" ContentType="application/vnd.openxmlformats-officedocument.presentationml.slide+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notesSlides/notesSlide37.xml" ContentType="application/vnd.openxmlformats-officedocument.presentationml.notesSlide+xml"/>
  <Override PartName="/ppt/tags/tag546.xml" ContentType="application/vnd.openxmlformats-officedocument.presentationml.tags+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tags/tag37.xml" ContentType="application/vnd.openxmlformats-officedocument.presentationml.tags+xml"/>
  <Override PartName="/ppt/tags/tag84.xml" ContentType="application/vnd.openxmlformats-officedocument.presentationml.tags+xml"/>
  <Override PartName="/ppt/tags/tag199.xml" ContentType="application/vnd.openxmlformats-officedocument.presentationml.tags+xml"/>
  <Override PartName="/ppt/tags/tag338.xml" ContentType="application/vnd.openxmlformats-officedocument.presentationml.tags+xml"/>
  <Override PartName="/ppt/tags/tag385.xml" ContentType="application/vnd.openxmlformats-officedocument.presentationml.tags+xml"/>
  <Override PartName="/ppt/tags/tag401.xml" ContentType="application/vnd.openxmlformats-officedocument.presentationml.tags+xml"/>
  <Override PartName="/ppt/tags/tag177.xml" ContentType="application/vnd.openxmlformats-officedocument.presentationml.tags+xml"/>
  <Override PartName="/ppt/tags/tag240.xml" ContentType="application/vnd.openxmlformats-officedocument.presentationml.tags+xml"/>
  <Override PartName="/ppt/tags/tag524.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316.xml" ContentType="application/vnd.openxmlformats-officedocument.presentationml.tags+xml"/>
  <Override PartName="/ppt/tags/tag363.xml" ContentType="application/vnd.openxmlformats-officedocument.presentationml.tags+xml"/>
  <Override PartName="/ppt/tags/tag502.xml" ContentType="application/vnd.openxmlformats-officedocument.presentationml.tags+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ags/tag40.xml" ContentType="application/vnd.openxmlformats-officedocument.presentationml.tags+xml"/>
  <Override PartName="/ppt/tags/tag108.xml" ContentType="application/vnd.openxmlformats-officedocument.presentationml.tags+xml"/>
  <Override PartName="/ppt/tags/tag155.xml" ContentType="application/vnd.openxmlformats-officedocument.presentationml.tags+xml"/>
  <Override PartName="/ppt/tags/tag341.xml" ContentType="application/vnd.openxmlformats-officedocument.presentationml.tags+xml"/>
  <Override PartName="/ppt/tags/tag439.xml" ContentType="application/vnd.openxmlformats-officedocument.presentationml.tags+xml"/>
  <Override PartName="/ppt/tags/tag486.xml" ContentType="application/vnd.openxmlformats-officedocument.presentationml.tags+xml"/>
  <Override PartName="/ppt/charts/chart2.xml" ContentType="application/vnd.openxmlformats-officedocument.drawingml.chart+xml"/>
  <Override PartName="/ppt/tags/tag133.xml" ContentType="application/vnd.openxmlformats-officedocument.presentationml.tags+xml"/>
  <Override PartName="/ppt/tags/tag180.xml" ContentType="application/vnd.openxmlformats-officedocument.presentationml.tags+xml"/>
  <Override PartName="/ppt/tags/tag278.xml" ContentType="application/vnd.openxmlformats-officedocument.presentationml.tags+xml"/>
  <Override PartName="/ppt/tags/tag417.xml" ContentType="application/vnd.openxmlformats-officedocument.presentationml.tags+xml"/>
  <Override PartName="/ppt/tags/tag209.xml" ContentType="application/vnd.openxmlformats-officedocument.presentationml.tags+xml"/>
  <Override PartName="/ppt/tags/tag256.xml" ContentType="application/vnd.openxmlformats-officedocument.presentationml.tags+xml"/>
  <Override PartName="/ppt/tags/tag464.xml" ContentType="application/vnd.openxmlformats-officedocument.presentationml.tags+xml"/>
  <Override PartName="/ppt/slides/slide18.xml" ContentType="application/vnd.openxmlformats-officedocument.presentationml.slide+xml"/>
  <Override PartName="/ppt/slideLayouts/slideLayout17.xml" ContentType="application/vnd.openxmlformats-officedocument.presentationml.slideLayout+xml"/>
  <Override PartName="/ppt/tags/tag4.xml" ContentType="application/vnd.openxmlformats-officedocument.presentationml.tags+xml"/>
  <Override PartName="/ppt/tags/tag111.xml" ContentType="application/vnd.openxmlformats-officedocument.presentationml.tags+xml"/>
  <Override PartName="/ppt/tags/tag442.xml" ContentType="application/vnd.openxmlformats-officedocument.presentationml.tags+xml"/>
  <Override PartName="/ppt/slides/slide43.xml" ContentType="application/vnd.openxmlformats-officedocument.presentationml.slide+xml"/>
  <Override PartName="/ppt/theme/theme1.xml" ContentType="application/vnd.openxmlformats-officedocument.theme+xml"/>
  <Override PartName="/ppt/tags/tag78.xml" ContentType="application/vnd.openxmlformats-officedocument.presentationml.tags+xml"/>
  <Override PartName="/ppt/tags/tag234.xml" ContentType="application/vnd.openxmlformats-officedocument.presentationml.tags+xml"/>
  <Override PartName="/ppt/tags/tag281.xml" ContentType="application/vnd.openxmlformats-officedocument.presentationml.tags+xml"/>
  <Override PartName="/ppt/tags/tag379.xml" ContentType="application/vnd.openxmlformats-officedocument.presentationml.tags+xml"/>
  <Override PartName="/ppt/tags/tag518.xml" ContentType="application/vnd.openxmlformats-officedocument.presentationml.tags+xml"/>
  <Override PartName="/ppt/notesSlides/notesSlide56.xml" ContentType="application/vnd.openxmlformats-officedocument.presentationml.notesSlide+xml"/>
  <Override PartName="/ppt/tags/tag56.xml" ContentType="application/vnd.openxmlformats-officedocument.presentationml.tags+xml"/>
  <Override PartName="/ppt/tags/tag357.xml" ContentType="application/vnd.openxmlformats-officedocument.presentationml.tags+xml"/>
  <Override PartName="/ppt/tags/tag420.xml" ContentType="application/vnd.openxmlformats-officedocument.presentationml.tags+xml"/>
  <Override PartName="/ppt/notesSlides/notesSlide34.xml" ContentType="application/vnd.openxmlformats-officedocument.presentationml.notesSlide+xml"/>
  <Override PartName="/ppt/slides/slide21.xml" ContentType="application/vnd.openxmlformats-officedocument.presentationml.slide+xml"/>
  <Override PartName="/ppt/slideLayouts/slideLayout20.xml" ContentType="application/vnd.openxmlformats-officedocument.presentationml.slideLayout+xml"/>
  <Override PartName="/ppt/tags/tag149.xml" ContentType="application/vnd.openxmlformats-officedocument.presentationml.tags+xml"/>
  <Override PartName="/ppt/tags/tag196.xml" ContentType="application/vnd.openxmlformats-officedocument.presentationml.tags+xml"/>
  <Override PartName="/ppt/tags/tag212.xml" ContentType="application/vnd.openxmlformats-officedocument.presentationml.tags+xml"/>
  <Override PartName="/ppt/tags/tag543.xml" ContentType="application/vnd.openxmlformats-officedocument.presentationml.tags+xml"/>
  <Override PartName="/docProps/custom.xml" ContentType="application/vnd.openxmlformats-officedocument.custom-properties+xml"/>
  <Override PartName="/ppt/notesSlides/notesSlide12.xml" ContentType="application/vnd.openxmlformats-officedocument.presentationml.notesSlide+xml"/>
  <Override PartName="/ppt/tags/tag34.xml" ContentType="application/vnd.openxmlformats-officedocument.presentationml.tags+xml"/>
  <Override PartName="/ppt/tags/tag81.xml" ContentType="application/vnd.openxmlformats-officedocument.presentationml.tags+xml"/>
  <Override PartName="/ppt/tags/tag335.xml" ContentType="application/vnd.openxmlformats-officedocument.presentationml.tags+xml"/>
  <Override PartName="/ppt/tags/tag382.xml" ContentType="application/vnd.openxmlformats-officedocument.presentationml.tags+xml"/>
  <Override PartName="/ppt/tags/tag521.xml" ContentType="application/vnd.openxmlformats-officedocument.presentationml.tags+xml"/>
  <Override PartName="/ppt/tags/tag12.xml" ContentType="application/vnd.openxmlformats-officedocument.presentationml.tags+xml"/>
  <Override PartName="/ppt/tags/tag127.xml" ContentType="application/vnd.openxmlformats-officedocument.presentationml.tags+xml"/>
  <Override PartName="/ppt/tags/tag174.xml" ContentType="application/vnd.openxmlformats-officedocument.presentationml.tags+xml"/>
  <Override PartName="/ppt/tags/tag313.xml" ContentType="application/vnd.openxmlformats-officedocument.presentationml.tags+xml"/>
  <Override PartName="/ppt/tags/tag360.xml" ContentType="application/vnd.openxmlformats-officedocument.presentationml.tags+xml"/>
  <Override PartName="/ppt/tags/tag458.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436.xml" ContentType="application/vnd.openxmlformats-officedocument.presentationml.tags+xml"/>
  <Override PartName="/ppt/tags/tag483.xml" ContentType="application/vnd.openxmlformats-officedocument.presentationml.tags+xml"/>
  <Override PartName="/ppt/notesSlides/notesSlide3.xml" ContentType="application/vnd.openxmlformats-officedocument.presentationml.notesSlide+xml"/>
  <Override PartName="/ppt/tags/tag228.xml" ContentType="application/vnd.openxmlformats-officedocument.presentationml.tags+xml"/>
  <Override PartName="/ppt/tags/tag275.xml" ContentType="application/vnd.openxmlformats-officedocument.presentationml.tags+xml"/>
  <Override PartName="/ppt/slides/slide37.xml" ContentType="application/vnd.openxmlformats-officedocument.presentationml.slide+xml"/>
  <Override PartName="/ppt/presProps.xml" ContentType="application/vnd.openxmlformats-officedocument.presentationml.presProps+xml"/>
  <Override PartName="/ppt/tags/tag130.xml" ContentType="application/vnd.openxmlformats-officedocument.presentationml.tags+xml"/>
  <Override PartName="/ppt/tags/tag414.xml" ContentType="application/vnd.openxmlformats-officedocument.presentationml.tags+xml"/>
  <Override PartName="/ppt/tags/tag461.xml" ContentType="application/vnd.openxmlformats-officedocument.presentationml.tags+xml"/>
  <Override PartName="/ppt/slides/slide15.xml" ContentType="application/vnd.openxmlformats-officedocument.presentationml.slide+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tags/tag398.xml" ContentType="application/vnd.openxmlformats-officedocument.presentationml.tags+xml"/>
  <Override PartName="/ppt/notesSlides/notesSlide28.xml" ContentType="application/vnd.openxmlformats-officedocument.presentationml.notesSlide+xml"/>
  <Override PartName="/ppt/tags/tag537.xml" ContentType="application/vnd.openxmlformats-officedocument.presentationml.tags+xml"/>
  <Override PartName="/ppt/tags/tag1.xml" ContentType="application/vnd.openxmlformats-officedocument.presentationml.tags+xml"/>
  <Override PartName="/ppt/slideLayouts/slideLayout14.xml" ContentType="application/vnd.openxmlformats-officedocument.presentationml.slideLayout+xml"/>
  <Override PartName="/ppt/tags/tag28.xml" ContentType="application/vnd.openxmlformats-officedocument.presentationml.tags+xml"/>
  <Override PartName="/ppt/theme/themeOverride2.xml" ContentType="application/vnd.openxmlformats-officedocument.themeOverride+xml"/>
  <Override PartName="/ppt/tags/tag75.xml" ContentType="application/vnd.openxmlformats-officedocument.presentationml.tags+xml"/>
  <Override PartName="/ppt/tags/tag231.xml" ContentType="application/vnd.openxmlformats-officedocument.presentationml.tags+xml"/>
  <Override PartName="/ppt/tags/tag329.xml" ContentType="application/vnd.openxmlformats-officedocument.presentationml.tags+xml"/>
  <Override PartName="/ppt/tags/tag376.xml" ContentType="application/vnd.openxmlformats-officedocument.presentationml.tags+xml"/>
  <Override PartName="/ppt/notesSlides/notesSlide53.xml" ContentType="application/vnd.openxmlformats-officedocument.presentationml.notesSlide+xml"/>
  <Override PartName="/ppt/slides/slide40.xml" ContentType="application/vnd.openxmlformats-officedocument.presentationml.slide+xml"/>
  <Override PartName="/ppt/tags/tag168.xml" ContentType="application/vnd.openxmlformats-officedocument.presentationml.tags+xml"/>
  <Override PartName="/ppt/tags/tag499.xml" ContentType="application/vnd.openxmlformats-officedocument.presentationml.tags+xml"/>
  <Override PartName="/ppt/tags/tag515.xml" ContentType="application/vnd.openxmlformats-officedocument.presentationml.tags+xml"/>
  <Default Extension="vml" ContentType="application/vnd.openxmlformats-officedocument.vmlDrawing"/>
  <Override PartName="/ppt/tags/tag53.xml" ContentType="application/vnd.openxmlformats-officedocument.presentationml.tags+xml"/>
  <Override PartName="/ppt/tags/tag307.xml" ContentType="application/vnd.openxmlformats-officedocument.presentationml.tags+xml"/>
  <Override PartName="/ppt/tags/tag354.xml" ContentType="application/vnd.openxmlformats-officedocument.presentationml.tags+xml"/>
  <Override PartName="/ppt/notesSlides/notesSlide31.xml" ContentType="application/vnd.openxmlformats-officedocument.presentationml.notesSlide+xml"/>
  <Override PartName="/ppt/tags/tag540.xml" ContentType="application/vnd.openxmlformats-officedocument.presentationml.tags+xml"/>
  <Override PartName="/ppt/tags/tag31.xml" ContentType="application/vnd.openxmlformats-officedocument.presentationml.tags+xml"/>
  <Override PartName="/ppt/tags/tag146.xml" ContentType="application/vnd.openxmlformats-officedocument.presentationml.tags+xml"/>
  <Override PartName="/ppt/tags/tag193.xml" ContentType="application/vnd.openxmlformats-officedocument.presentationml.tags+xml"/>
  <Override PartName="/ppt/tags/tag332.xml" ContentType="application/vnd.openxmlformats-officedocument.presentationml.tags+xml"/>
  <Override PartName="/ppt/tags/tag477.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ppt/tags/tag408.xml" ContentType="application/vnd.openxmlformats-officedocument.presentationml.tags+xml"/>
  <Override PartName="/ppt/tags/tag455.xml" ContentType="application/vnd.openxmlformats-officedocument.presentationml.tags+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247.xml" ContentType="application/vnd.openxmlformats-officedocument.presentationml.tags+xml"/>
  <Override PartName="/ppt/tags/tag294.xml" ContentType="application/vnd.openxmlformats-officedocument.presentationml.tags+xml"/>
  <Override PartName="/ppt/tags/tag310.xml" ContentType="application/vnd.openxmlformats-officedocument.presentationml.tags+xml"/>
  <Override PartName="/ppt/slideMasters/slideMaster1.xml" ContentType="application/vnd.openxmlformats-officedocument.presentationml.slideMaster+xml"/>
  <Override PartName="/ppt/tags/tag102.xml" ContentType="application/vnd.openxmlformats-officedocument.presentationml.tags+xml"/>
  <Override PartName="/ppt/tags/tag433.xml" ContentType="application/vnd.openxmlformats-officedocument.presentationml.tags+xml"/>
  <Override PartName="/ppt/tags/tag480.xml" ContentType="application/vnd.openxmlformats-officedocument.presentationml.tags+xml"/>
  <Override PartName="/ppt/notesSlides/notesSlide47.xml" ContentType="application/vnd.openxmlformats-officedocument.presentationml.notesSlide+xml"/>
  <Override PartName="/ppt/slides/slide34.xml" ContentType="application/vnd.openxmlformats-officedocument.presentationml.slide+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Override PartName="/ppt/tags/tag411.xml" ContentType="application/vnd.openxmlformats-officedocument.presentationml.tags+xml"/>
  <Override PartName="/ppt/tags/tag509.xml" ContentType="application/vnd.openxmlformats-officedocument.presentationml.tags+xml"/>
  <Default Extension="rels" ContentType="application/vnd.openxmlformats-package.relationships+xml"/>
  <Override PartName="/ppt/tags/tag47.xml" ContentType="application/vnd.openxmlformats-officedocument.presentationml.tags+xml"/>
  <Override PartName="/ppt/tags/tag94.xml" ContentType="application/vnd.openxmlformats-officedocument.presentationml.tags+xml"/>
  <Override PartName="/ppt/tags/tag203.xml" ContentType="application/vnd.openxmlformats-officedocument.presentationml.tags+xml"/>
  <Override PartName="/ppt/tags/tag250.xml" ContentType="application/vnd.openxmlformats-officedocument.presentationml.tags+xml"/>
  <Override PartName="/ppt/tags/tag348.xml" ContentType="application/vnd.openxmlformats-officedocument.presentationml.tags+xml"/>
  <Override PartName="/ppt/tags/tag395.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tags/tag187.xml" ContentType="application/vnd.openxmlformats-officedocument.presentationml.tags+xml"/>
  <Override PartName="/ppt/tags/tag534.xml" ContentType="application/vnd.openxmlformats-officedocument.presentationml.tags+xml"/>
  <Override PartName="/ppt/tags/tag25.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65.xml" ContentType="application/vnd.openxmlformats-officedocument.presentationml.tags+xml"/>
  <Override PartName="/ppt/tags/tag326.xml" ContentType="application/vnd.openxmlformats-officedocument.presentationml.tags+xml"/>
  <Override PartName="/ppt/tags/tag373.xml" ContentType="application/vnd.openxmlformats-officedocument.presentationml.tags+xml"/>
  <Override PartName="/ppt/tags/tag512.xml" ContentType="application/vnd.openxmlformats-officedocument.presentationml.tags+xml"/>
  <Override PartName="/ppt/notesSlides/notesSlide50.xml" ContentType="application/vnd.openxmlformats-officedocument.presentationml.notesSlide+xml"/>
  <Override PartName="/ppt/tags/tag50.xml" ContentType="application/vnd.openxmlformats-officedocument.presentationml.tags+xml"/>
  <Override PartName="/ppt/tags/tag304.xml" ContentType="application/vnd.openxmlformats-officedocument.presentationml.tags+xml"/>
  <Override PartName="/ppt/tags/tag351.xml" ContentType="application/vnd.openxmlformats-officedocument.presentationml.tags+xml"/>
  <Override PartName="/ppt/tags/tag449.xml" ContentType="application/vnd.openxmlformats-officedocument.presentationml.tags+xml"/>
  <Override PartName="/ppt/tags/tag496.xml" ContentType="application/vnd.openxmlformats-officedocument.presentationml.tags+xml"/>
  <Override PartName="/ppt/tags/tag143.xml" ContentType="application/vnd.openxmlformats-officedocument.presentationml.tags+xml"/>
  <Override PartName="/ppt/tags/tag190.xml" ContentType="application/vnd.openxmlformats-officedocument.presentationml.tags+xml"/>
  <Override PartName="/ppt/tags/tag288.xml" ContentType="application/vnd.openxmlformats-officedocument.presentationml.tags+xml"/>
  <Override PartName="/ppt/tags/tag427.xml" ContentType="application/vnd.openxmlformats-officedocument.presentationml.tags+xml"/>
  <Override PartName="/ppt/tags/tag474.xml" ContentType="application/vnd.openxmlformats-officedocument.presentationml.tags+xml"/>
  <Override PartName="/ppt/slides/slide28.xml" ContentType="application/vnd.openxmlformats-officedocument.presentationml.slide+xml"/>
  <Override PartName="/ppt/tags/tag219.xml" ContentType="application/vnd.openxmlformats-officedocument.presentationml.tags+xml"/>
  <Override PartName="/ppt/tags/tag266.xml" ContentType="application/vnd.openxmlformats-officedocument.presentationml.tags+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tags/tag121.xml" ContentType="application/vnd.openxmlformats-officedocument.presentationml.tags+xml"/>
  <Override PartName="/ppt/notesSlides/notesSlide19.xml" ContentType="application/vnd.openxmlformats-officedocument.presentationml.notesSlide+xml"/>
  <Override PartName="/ppt/tags/tag389.xml" ContentType="application/vnd.openxmlformats-officedocument.presentationml.tags+xml"/>
  <Override PartName="/ppt/tags/tag405.xml" ContentType="application/vnd.openxmlformats-officedocument.presentationml.tags+xml"/>
  <Override PartName="/ppt/tags/tag452.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4"/>
  </p:sldMasterIdLst>
  <p:notesMasterIdLst>
    <p:notesMasterId r:id="rId63"/>
  </p:notesMasterIdLst>
  <p:handoutMasterIdLst>
    <p:handoutMasterId r:id="rId64"/>
  </p:handoutMasterIdLst>
  <p:sldIdLst>
    <p:sldId id="256" r:id="rId5"/>
    <p:sldId id="289" r:id="rId6"/>
    <p:sldId id="292" r:id="rId7"/>
    <p:sldId id="337" r:id="rId8"/>
    <p:sldId id="288" r:id="rId9"/>
    <p:sldId id="412" r:id="rId10"/>
    <p:sldId id="370" r:id="rId11"/>
    <p:sldId id="371" r:id="rId12"/>
    <p:sldId id="411" r:id="rId13"/>
    <p:sldId id="373" r:id="rId14"/>
    <p:sldId id="374" r:id="rId15"/>
    <p:sldId id="413" r:id="rId16"/>
    <p:sldId id="338" r:id="rId17"/>
    <p:sldId id="353" r:id="rId18"/>
    <p:sldId id="354" r:id="rId19"/>
    <p:sldId id="375" r:id="rId20"/>
    <p:sldId id="396" r:id="rId21"/>
    <p:sldId id="397" r:id="rId22"/>
    <p:sldId id="398" r:id="rId23"/>
    <p:sldId id="379" r:id="rId24"/>
    <p:sldId id="380" r:id="rId25"/>
    <p:sldId id="399" r:id="rId26"/>
    <p:sldId id="400" r:id="rId27"/>
    <p:sldId id="401" r:id="rId28"/>
    <p:sldId id="402" r:id="rId29"/>
    <p:sldId id="407" r:id="rId30"/>
    <p:sldId id="406" r:id="rId31"/>
    <p:sldId id="403" r:id="rId32"/>
    <p:sldId id="404" r:id="rId33"/>
    <p:sldId id="405" r:id="rId34"/>
    <p:sldId id="409" r:id="rId35"/>
    <p:sldId id="408" r:id="rId36"/>
    <p:sldId id="392" r:id="rId37"/>
    <p:sldId id="393" r:id="rId38"/>
    <p:sldId id="410" r:id="rId39"/>
    <p:sldId id="366" r:id="rId40"/>
    <p:sldId id="367" r:id="rId41"/>
    <p:sldId id="368" r:id="rId42"/>
    <p:sldId id="414" r:id="rId43"/>
    <p:sldId id="415" r:id="rId44"/>
    <p:sldId id="416" r:id="rId45"/>
    <p:sldId id="417" r:id="rId46"/>
    <p:sldId id="418" r:id="rId47"/>
    <p:sldId id="419" r:id="rId48"/>
    <p:sldId id="420" r:id="rId49"/>
    <p:sldId id="421" r:id="rId50"/>
    <p:sldId id="422" r:id="rId51"/>
    <p:sldId id="423" r:id="rId52"/>
    <p:sldId id="345" r:id="rId53"/>
    <p:sldId id="342" r:id="rId54"/>
    <p:sldId id="343" r:id="rId55"/>
    <p:sldId id="395" r:id="rId56"/>
    <p:sldId id="346" r:id="rId57"/>
    <p:sldId id="347" r:id="rId58"/>
    <p:sldId id="351" r:id="rId59"/>
    <p:sldId id="349" r:id="rId60"/>
    <p:sldId id="350" r:id="rId61"/>
    <p:sldId id="352" r:id="rId62"/>
  </p:sldIdLst>
  <p:sldSz cx="9144000" cy="6858000" type="screen4x3"/>
  <p:notesSz cx="6858000" cy="9144000"/>
  <p:custDataLst>
    <p:tags r:id="rId65"/>
  </p:custDataLst>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mes McCloskey" initials="JAM" lastIdx="36" clrIdx="0"/>
  <p:cmAuthor id="1" name="rhearn" initials="rgh" lastIdx="8"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17D08"/>
    <a:srgbClr val="902E2E"/>
    <a:srgbClr val="7FAC85"/>
    <a:srgbClr val="9DA4AC"/>
    <a:srgbClr val="CCCED1"/>
    <a:srgbClr val="243F54"/>
    <a:srgbClr val="CECECE"/>
    <a:srgbClr val="998F57"/>
    <a:srgbClr val="7B7B7B"/>
    <a:srgbClr val="ADB7C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378" autoAdjust="0"/>
    <p:restoredTop sz="93173" autoAdjust="0"/>
  </p:normalViewPr>
  <p:slideViewPr>
    <p:cSldViewPr snapToObjects="1">
      <p:cViewPr>
        <p:scale>
          <a:sx n="100" d="100"/>
          <a:sy n="100" d="100"/>
        </p:scale>
        <p:origin x="-894" y="-210"/>
      </p:cViewPr>
      <p:guideLst>
        <p:guide orient="horz" pos="3715"/>
        <p:guide orient="horz" pos="720"/>
        <p:guide pos="173"/>
        <p:guide pos="2534"/>
        <p:guide pos="553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1872"/>
    </p:cViewPr>
  </p:sorterViewPr>
  <p:notesViewPr>
    <p:cSldViewPr snapToObjects="1">
      <p:cViewPr varScale="1">
        <p:scale>
          <a:sx n="80" d="100"/>
          <a:sy n="80" d="100"/>
        </p:scale>
        <p:origin x="-2058" y="-78"/>
      </p:cViewPr>
      <p:guideLst>
        <p:guide orient="horz" pos="2880"/>
        <p:guide pos="2160"/>
      </p:guideLst>
    </p:cSldViewPr>
  </p:notesViewPr>
  <p:gridSpacing cx="46816963" cy="46816963"/>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notesMaster" Target="notesMasters/notesMaster1.xml"/><Relationship Id="rId68"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Office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Office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http://research.sharepoint.infotech.com/Cycle_11/SIEM%20Select/Content%20Review/VL%20Shortlist%20Tool%20-%20SIEM.xlsx" TargetMode="External"/><Relationship Id="rId1" Type="http://schemas.openxmlformats.org/officeDocument/2006/relationships/image" Target="../media/image12.png"/></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spPr>
              <a:solidFill>
                <a:srgbClr val="243F54">
                  <a:lumMod val="40000"/>
                  <a:lumOff val="60000"/>
                </a:srgbClr>
              </a:solidFill>
            </c:spPr>
          </c:dPt>
          <c:dPt>
            <c:idx val="1"/>
            <c:spPr>
              <a:solidFill>
                <a:srgbClr val="243F54">
                  <a:lumMod val="20000"/>
                  <a:lumOff val="80000"/>
                </a:srgbClr>
              </a:solidFill>
            </c:spPr>
          </c:dPt>
          <c:dPt>
            <c:idx val="2"/>
            <c:spPr>
              <a:solidFill>
                <a:srgbClr val="FFFFFF">
                  <a:lumMod val="95000"/>
                </a:srgbClr>
              </a:solidFill>
            </c:spPr>
          </c:dPt>
          <c:dPt>
            <c:idx val="3"/>
            <c:spPr>
              <a:solidFill>
                <a:srgbClr val="243F54">
                  <a:lumMod val="60000"/>
                  <a:lumOff val="40000"/>
                </a:srgbClr>
              </a:solidFill>
            </c:spPr>
          </c:dPt>
          <c:dLbls>
            <c:txPr>
              <a:bodyPr/>
              <a:lstStyle/>
              <a:p>
                <a:pPr>
                  <a:defRPr sz="1050" b="1"/>
                </a:pPr>
                <a:endParaRPr lang="en-US"/>
              </a:p>
            </c:txPr>
            <c:showVal val="1"/>
            <c:showLeaderLines val="1"/>
          </c:dLbls>
          <c:cat>
            <c:strRef>
              <c:f>Sheet1!$A$2:$A$5</c:f>
              <c:strCache>
                <c:ptCount val="4"/>
                <c:pt idx="0">
                  <c:v>Usability</c:v>
                </c:pt>
                <c:pt idx="1">
                  <c:v>Architecture</c:v>
                </c:pt>
                <c:pt idx="2">
                  <c:v>Affordability</c:v>
                </c:pt>
                <c:pt idx="3">
                  <c:v>Features</c:v>
                </c:pt>
              </c:strCache>
            </c:strRef>
          </c:cat>
          <c:val>
            <c:numRef>
              <c:f>Sheet1!$B$2:$B$5</c:f>
              <c:numCache>
                <c:formatCode>0%</c:formatCode>
                <c:ptCount val="4"/>
                <c:pt idx="0">
                  <c:v>0.30000000000000032</c:v>
                </c:pt>
                <c:pt idx="1">
                  <c:v>0.2</c:v>
                </c:pt>
                <c:pt idx="2">
                  <c:v>0.2</c:v>
                </c:pt>
                <c:pt idx="3">
                  <c:v>0.30000000000000032</c:v>
                </c:pt>
              </c:numCache>
            </c:numRef>
          </c:val>
        </c:ser>
        <c:dLbls>
          <c:showVal val="1"/>
        </c:dLbls>
        <c:firstSliceAng val="0"/>
        <c:holeSize val="50"/>
      </c:doughnutChart>
    </c:plotArea>
    <c:plotVisOnly val="1"/>
    <c:dispBlanksAs val="zero"/>
  </c:chart>
  <c:spPr>
    <a:ln>
      <a:noFill/>
    </a:ln>
  </c:spPr>
  <c:txPr>
    <a:bodyPr/>
    <a:lstStyle/>
    <a:p>
      <a:pPr>
        <a:defRPr sz="1800"/>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spPr>
              <a:solidFill>
                <a:srgbClr val="998F57"/>
              </a:solidFill>
            </c:spPr>
          </c:dPt>
          <c:dPt>
            <c:idx val="1"/>
            <c:spPr>
              <a:solidFill>
                <a:srgbClr val="243F54"/>
              </a:solidFill>
            </c:spPr>
          </c:dPt>
          <c:dPt>
            <c:idx val="2"/>
            <c:spPr>
              <a:solidFill>
                <a:schemeClr val="accent1">
                  <a:lumMod val="20000"/>
                  <a:lumOff val="80000"/>
                </a:schemeClr>
              </a:solidFill>
            </c:spPr>
          </c:dPt>
          <c:dLbls>
            <c:dLbl>
              <c:idx val="2"/>
              <c:delete val="1"/>
            </c:dLbl>
            <c:txPr>
              <a:bodyPr/>
              <a:lstStyle/>
              <a:p>
                <a:pPr>
                  <a:defRPr sz="1050" b="1">
                    <a:solidFill>
                      <a:schemeClr val="bg1"/>
                    </a:solidFill>
                  </a:defRPr>
                </a:pPr>
                <a:endParaRPr lang="en-US"/>
              </a:p>
            </c:txPr>
            <c:showVal val="1"/>
            <c:showLeaderLines val="1"/>
          </c:dLbls>
          <c:cat>
            <c:strRef>
              <c:f>Sheet1!$A$2:$A$4</c:f>
              <c:strCache>
                <c:ptCount val="2"/>
                <c:pt idx="0">
                  <c:v>Product</c:v>
                </c:pt>
                <c:pt idx="1">
                  <c:v>Vendor</c:v>
                </c:pt>
              </c:strCache>
            </c:strRef>
          </c:cat>
          <c:val>
            <c:numRef>
              <c:f>Sheet1!$B$2:$B$4</c:f>
              <c:numCache>
                <c:formatCode>0%</c:formatCode>
                <c:ptCount val="3"/>
                <c:pt idx="0">
                  <c:v>0.5</c:v>
                </c:pt>
                <c:pt idx="1">
                  <c:v>0.5</c:v>
                </c:pt>
              </c:numCache>
            </c:numRef>
          </c:val>
        </c:ser>
        <c:firstSliceAng val="90"/>
        <c:holeSize val="50"/>
      </c:doughnutChart>
    </c:plotArea>
    <c:plotVisOnly val="1"/>
    <c:dispBlanksAs val="zero"/>
  </c:chart>
  <c:spPr>
    <a:ln>
      <a:noFill/>
    </a:ln>
  </c:spPr>
  <c:txPr>
    <a:bodyPr/>
    <a:lstStyle/>
    <a:p>
      <a:pPr>
        <a:defRPr sz="1800"/>
      </a:pPr>
      <a:endParaRPr lang="en-US"/>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spPr>
              <a:solidFill>
                <a:srgbClr val="998F57">
                  <a:lumMod val="40000"/>
                  <a:lumOff val="60000"/>
                </a:srgbClr>
              </a:solidFill>
            </c:spPr>
          </c:dPt>
          <c:dPt>
            <c:idx val="1"/>
            <c:spPr>
              <a:solidFill>
                <a:srgbClr val="998F57">
                  <a:lumMod val="20000"/>
                  <a:lumOff val="80000"/>
                </a:srgbClr>
              </a:solidFill>
            </c:spPr>
          </c:dPt>
          <c:dPt>
            <c:idx val="2"/>
            <c:spPr>
              <a:solidFill>
                <a:srgbClr val="FFFFFF">
                  <a:lumMod val="95000"/>
                </a:srgbClr>
              </a:solidFill>
            </c:spPr>
          </c:dPt>
          <c:dPt>
            <c:idx val="3"/>
            <c:spPr>
              <a:solidFill>
                <a:srgbClr val="998F57">
                  <a:lumMod val="60000"/>
                  <a:lumOff val="40000"/>
                </a:srgbClr>
              </a:solidFill>
            </c:spPr>
          </c:dPt>
          <c:dLbls>
            <c:txPr>
              <a:bodyPr/>
              <a:lstStyle/>
              <a:p>
                <a:pPr>
                  <a:defRPr sz="1050" b="1"/>
                </a:pPr>
                <a:endParaRPr lang="en-US"/>
              </a:p>
            </c:txPr>
            <c:showVal val="1"/>
            <c:showLeaderLines val="1"/>
          </c:dLbls>
          <c:cat>
            <c:strRef>
              <c:f>Sheet1!$A$2:$A$5</c:f>
              <c:strCache>
                <c:ptCount val="4"/>
                <c:pt idx="0">
                  <c:v>Strategy</c:v>
                </c:pt>
                <c:pt idx="1">
                  <c:v>Reach</c:v>
                </c:pt>
                <c:pt idx="2">
                  <c:v>Channel</c:v>
                </c:pt>
                <c:pt idx="3">
                  <c:v>Viability</c:v>
                </c:pt>
              </c:strCache>
            </c:strRef>
          </c:cat>
          <c:val>
            <c:numRef>
              <c:f>Sheet1!$B$2:$B$5</c:f>
              <c:numCache>
                <c:formatCode>0%</c:formatCode>
                <c:ptCount val="4"/>
                <c:pt idx="0">
                  <c:v>0.30000000000000032</c:v>
                </c:pt>
                <c:pt idx="1">
                  <c:v>0.30000000000000032</c:v>
                </c:pt>
                <c:pt idx="2">
                  <c:v>0.15000000000000024</c:v>
                </c:pt>
                <c:pt idx="3">
                  <c:v>0.25</c:v>
                </c:pt>
              </c:numCache>
            </c:numRef>
          </c:val>
        </c:ser>
        <c:dLbls>
          <c:showVal val="1"/>
        </c:dLbls>
        <c:firstSliceAng val="0"/>
        <c:holeSize val="50"/>
      </c:doughnutChart>
    </c:plotArea>
    <c:plotVisOnly val="1"/>
    <c:dispBlanksAs val="zero"/>
  </c:chart>
  <c:spPr>
    <a:ln>
      <a:noFill/>
    </a:ln>
  </c:spPr>
  <c:txPr>
    <a:bodyPr/>
    <a:lstStyle/>
    <a:p>
      <a:pPr>
        <a:defRPr sz="1800"/>
      </a:pPr>
      <a:endParaRPr lang="en-US"/>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scatterChart>
        <c:scatterStyle val="lineMarker"/>
        <c:ser>
          <c:idx val="14"/>
          <c:order val="14"/>
          <c:tx>
            <c:strRef>
              <c:f>'[VL Shortlist Tool - SIEM.xlsx]Calculations'!$E$5</c:f>
              <c:strCache>
                <c:ptCount val="1"/>
                <c:pt idx="0">
                  <c:v>SenSage</c:v>
                </c:pt>
              </c:strCache>
            </c:strRef>
          </c:tx>
          <c:spPr>
            <a:ln w="28575">
              <a:noFill/>
            </a:ln>
          </c:spPr>
          <c:xVal>
            <c:numRef>
              <c:f>'[VL Shortlist Tool - SIEM.xlsx]Calculations'!$E$20</c:f>
              <c:numCache>
                <c:formatCode>General</c:formatCode>
                <c:ptCount val="1"/>
                <c:pt idx="0">
                  <c:v>13</c:v>
                </c:pt>
              </c:numCache>
            </c:numRef>
          </c:xVal>
          <c:yVal>
            <c:numRef>
              <c:f>'[VL Shortlist Tool - SIEM.xlsx]Calculations'!$E$12</c:f>
              <c:numCache>
                <c:formatCode>General</c:formatCode>
                <c:ptCount val="1"/>
                <c:pt idx="0">
                  <c:v>15</c:v>
                </c:pt>
              </c:numCache>
            </c:numRef>
          </c:yVal>
        </c:ser>
        <c:ser>
          <c:idx val="15"/>
          <c:order val="15"/>
          <c:tx>
            <c:strRef>
              <c:f>'[VL Shortlist Tool - SIEM.xlsx]Calculations'!$G$5</c:f>
              <c:strCache>
                <c:ptCount val="1"/>
                <c:pt idx="0">
                  <c:v>Q1 Labs</c:v>
                </c:pt>
              </c:strCache>
            </c:strRef>
          </c:tx>
          <c:spPr>
            <a:ln w="28575">
              <a:noFill/>
            </a:ln>
          </c:spPr>
          <c:xVal>
            <c:numRef>
              <c:f>'[VL Shortlist Tool - SIEM.xlsx]Calculations'!$G$20</c:f>
              <c:numCache>
                <c:formatCode>General</c:formatCode>
                <c:ptCount val="1"/>
                <c:pt idx="0">
                  <c:v>14</c:v>
                </c:pt>
              </c:numCache>
            </c:numRef>
          </c:xVal>
          <c:yVal>
            <c:numRef>
              <c:f>'[VL Shortlist Tool - SIEM.xlsx]Calculations'!$G$12</c:f>
              <c:numCache>
                <c:formatCode>General</c:formatCode>
                <c:ptCount val="1"/>
                <c:pt idx="0">
                  <c:v>16</c:v>
                </c:pt>
              </c:numCache>
            </c:numRef>
          </c:yVal>
        </c:ser>
        <c:ser>
          <c:idx val="16"/>
          <c:order val="16"/>
          <c:tx>
            <c:strRef>
              <c:f>'[VL Shortlist Tool - SIEM.xlsx]Calculations'!$I$5</c:f>
              <c:strCache>
                <c:ptCount val="1"/>
                <c:pt idx="0">
                  <c:v>IBM</c:v>
                </c:pt>
              </c:strCache>
            </c:strRef>
          </c:tx>
          <c:spPr>
            <a:ln w="28575">
              <a:noFill/>
            </a:ln>
          </c:spPr>
          <c:xVal>
            <c:numRef>
              <c:f>'[VL Shortlist Tool - SIEM.xlsx]Calculations'!$I$20</c:f>
              <c:numCache>
                <c:formatCode>General</c:formatCode>
                <c:ptCount val="1"/>
                <c:pt idx="0">
                  <c:v>14</c:v>
                </c:pt>
              </c:numCache>
            </c:numRef>
          </c:xVal>
          <c:yVal>
            <c:numRef>
              <c:f>'[VL Shortlist Tool - SIEM.xlsx]Calculations'!$I$12</c:f>
              <c:numCache>
                <c:formatCode>General</c:formatCode>
                <c:ptCount val="1"/>
                <c:pt idx="0">
                  <c:v>1</c:v>
                </c:pt>
              </c:numCache>
            </c:numRef>
          </c:yVal>
        </c:ser>
        <c:ser>
          <c:idx val="17"/>
          <c:order val="17"/>
          <c:tx>
            <c:strRef>
              <c:f>'[VL Shortlist Tool - SIEM.xlsx]Calculations'!$K$5</c:f>
              <c:strCache>
                <c:ptCount val="1"/>
                <c:pt idx="0">
                  <c:v>LogLogic</c:v>
                </c:pt>
              </c:strCache>
            </c:strRef>
          </c:tx>
          <c:spPr>
            <a:ln w="28575">
              <a:noFill/>
            </a:ln>
          </c:spPr>
          <c:xVal>
            <c:numRef>
              <c:f>'[VL Shortlist Tool - SIEM.xlsx]Calculations'!$K$20</c:f>
              <c:numCache>
                <c:formatCode>General</c:formatCode>
                <c:ptCount val="1"/>
                <c:pt idx="0">
                  <c:v>5</c:v>
                </c:pt>
              </c:numCache>
            </c:numRef>
          </c:xVal>
          <c:yVal>
            <c:numRef>
              <c:f>'[VL Shortlist Tool - SIEM.xlsx]Calculations'!$K$12</c:f>
              <c:numCache>
                <c:formatCode>General</c:formatCode>
                <c:ptCount val="1"/>
                <c:pt idx="0">
                  <c:v>18</c:v>
                </c:pt>
              </c:numCache>
            </c:numRef>
          </c:yVal>
        </c:ser>
        <c:ser>
          <c:idx val="18"/>
          <c:order val="18"/>
          <c:tx>
            <c:strRef>
              <c:f>'[VL Shortlist Tool - SIEM.xlsx]Calculations'!$M$5</c:f>
              <c:strCache>
                <c:ptCount val="1"/>
                <c:pt idx="0">
                  <c:v>Symantec</c:v>
                </c:pt>
              </c:strCache>
            </c:strRef>
          </c:tx>
          <c:spPr>
            <a:ln w="28575">
              <a:noFill/>
            </a:ln>
          </c:spPr>
          <c:xVal>
            <c:numRef>
              <c:f>'[VL Shortlist Tool - SIEM.xlsx]Calculations'!$M$20</c:f>
              <c:numCache>
                <c:formatCode>General</c:formatCode>
                <c:ptCount val="1"/>
                <c:pt idx="0">
                  <c:v>19</c:v>
                </c:pt>
              </c:numCache>
            </c:numRef>
          </c:xVal>
          <c:yVal>
            <c:numRef>
              <c:f>'[VL Shortlist Tool - SIEM.xlsx]Calculations'!$M$12</c:f>
              <c:numCache>
                <c:formatCode>General</c:formatCode>
                <c:ptCount val="1"/>
                <c:pt idx="0">
                  <c:v>13</c:v>
                </c:pt>
              </c:numCache>
            </c:numRef>
          </c:yVal>
        </c:ser>
        <c:ser>
          <c:idx val="20"/>
          <c:order val="19"/>
          <c:tx>
            <c:strRef>
              <c:f>'[VL Shortlist Tool - SIEM.xlsx]Calculations'!$Q$5</c:f>
              <c:strCache>
                <c:ptCount val="1"/>
                <c:pt idx="0">
                  <c:v>ArcSight</c:v>
                </c:pt>
              </c:strCache>
            </c:strRef>
          </c:tx>
          <c:spPr>
            <a:ln w="28575">
              <a:noFill/>
            </a:ln>
          </c:spPr>
          <c:xVal>
            <c:numRef>
              <c:f>'[VL Shortlist Tool - SIEM.xlsx]Calculations'!$Q$20</c:f>
              <c:numCache>
                <c:formatCode>General</c:formatCode>
                <c:ptCount val="1"/>
                <c:pt idx="0">
                  <c:v>19</c:v>
                </c:pt>
              </c:numCache>
            </c:numRef>
          </c:xVal>
          <c:yVal>
            <c:numRef>
              <c:f>'[VL Shortlist Tool - SIEM.xlsx]Calculations'!$Q$12</c:f>
              <c:numCache>
                <c:formatCode>General</c:formatCode>
                <c:ptCount val="1"/>
                <c:pt idx="0">
                  <c:v>7</c:v>
                </c:pt>
              </c:numCache>
            </c:numRef>
          </c:yVal>
        </c:ser>
        <c:ser>
          <c:idx val="23"/>
          <c:order val="20"/>
          <c:tx>
            <c:strRef>
              <c:f>'[VL Shortlist Tool - SIEM.xlsx]Calculations'!$Y$5</c:f>
              <c:strCache>
                <c:ptCount val="1"/>
              </c:strCache>
            </c:strRef>
          </c:tx>
          <c:spPr>
            <a:ln w="28575">
              <a:noFill/>
            </a:ln>
          </c:spPr>
          <c:xVal>
            <c:numRef>
              <c:f>'[VL Shortlist Tool - SIEM.xlsx]Calculations'!$Y$20</c:f>
              <c:numCache>
                <c:formatCode>General</c:formatCode>
                <c:ptCount val="1"/>
                <c:pt idx="0">
                  <c:v>-5</c:v>
                </c:pt>
              </c:numCache>
            </c:numRef>
          </c:xVal>
          <c:yVal>
            <c:numRef>
              <c:f>'[VL Shortlist Tool - SIEM.xlsx]Calculations'!$Y$12</c:f>
              <c:numCache>
                <c:formatCode>General</c:formatCode>
                <c:ptCount val="1"/>
                <c:pt idx="0">
                  <c:v>-5</c:v>
                </c:pt>
              </c:numCache>
            </c:numRef>
          </c:yVal>
        </c:ser>
        <c:ser>
          <c:idx val="24"/>
          <c:order val="21"/>
          <c:tx>
            <c:strRef>
              <c:f>'[VL Shortlist Tool - SIEM.xlsx]Calculations'!$AA$5</c:f>
              <c:strCache>
                <c:ptCount val="1"/>
              </c:strCache>
            </c:strRef>
          </c:tx>
          <c:spPr>
            <a:ln w="28575">
              <a:noFill/>
            </a:ln>
          </c:spPr>
          <c:xVal>
            <c:numRef>
              <c:f>'[VL Shortlist Tool - SIEM.xlsx]Calculations'!$AA$20</c:f>
              <c:numCache>
                <c:formatCode>General</c:formatCode>
                <c:ptCount val="1"/>
                <c:pt idx="0">
                  <c:v>-5</c:v>
                </c:pt>
              </c:numCache>
            </c:numRef>
          </c:xVal>
          <c:yVal>
            <c:numRef>
              <c:f>'[VL Shortlist Tool - SIEM.xlsx]Calculations'!$AA$12</c:f>
              <c:numCache>
                <c:formatCode>General</c:formatCode>
                <c:ptCount val="1"/>
                <c:pt idx="0">
                  <c:v>-5</c:v>
                </c:pt>
              </c:numCache>
            </c:numRef>
          </c:yVal>
        </c:ser>
        <c:ser>
          <c:idx val="25"/>
          <c:order val="22"/>
          <c:tx>
            <c:strRef>
              <c:f>'[VL Shortlist Tool - SIEM.xlsx]Calculations'!$AC$5</c:f>
              <c:strCache>
                <c:ptCount val="1"/>
              </c:strCache>
            </c:strRef>
          </c:tx>
          <c:spPr>
            <a:ln w="28575">
              <a:noFill/>
            </a:ln>
          </c:spPr>
          <c:xVal>
            <c:numRef>
              <c:f>'[VL Shortlist Tool - SIEM.xlsx]Calculations'!$AC$20</c:f>
              <c:numCache>
                <c:formatCode>General</c:formatCode>
                <c:ptCount val="1"/>
                <c:pt idx="0">
                  <c:v>-5</c:v>
                </c:pt>
              </c:numCache>
            </c:numRef>
          </c:xVal>
          <c:yVal>
            <c:numRef>
              <c:f>'[VL Shortlist Tool - SIEM.xlsx]Calculations'!$AC$12</c:f>
              <c:numCache>
                <c:formatCode>General</c:formatCode>
                <c:ptCount val="1"/>
                <c:pt idx="0">
                  <c:v>-5</c:v>
                </c:pt>
              </c:numCache>
            </c:numRef>
          </c:yVal>
        </c:ser>
        <c:ser>
          <c:idx val="26"/>
          <c:order val="23"/>
          <c:tx>
            <c:strRef>
              <c:f>'[VL Shortlist Tool - SIEM.xlsx]Calculations'!$AE$5</c:f>
              <c:strCache>
                <c:ptCount val="1"/>
              </c:strCache>
            </c:strRef>
          </c:tx>
          <c:spPr>
            <a:ln w="28575">
              <a:noFill/>
            </a:ln>
          </c:spPr>
          <c:xVal>
            <c:numRef>
              <c:f>'[VL Shortlist Tool - SIEM.xlsx]Calculations'!$AE$20</c:f>
              <c:numCache>
                <c:formatCode>General</c:formatCode>
                <c:ptCount val="1"/>
                <c:pt idx="0">
                  <c:v>-5</c:v>
                </c:pt>
              </c:numCache>
            </c:numRef>
          </c:xVal>
          <c:yVal>
            <c:numRef>
              <c:f>'[VL Shortlist Tool - SIEM.xlsx]Calculations'!$AE$12</c:f>
              <c:numCache>
                <c:formatCode>General</c:formatCode>
                <c:ptCount val="1"/>
                <c:pt idx="0">
                  <c:v>-5</c:v>
                </c:pt>
              </c:numCache>
            </c:numRef>
          </c:yVal>
        </c:ser>
        <c:ser>
          <c:idx val="27"/>
          <c:order val="24"/>
          <c:tx>
            <c:strRef>
              <c:f>'[VL Shortlist Tool - SIEM.xlsx]Calculations'!$S$5</c:f>
              <c:strCache>
                <c:ptCount val="1"/>
                <c:pt idx="0">
                  <c:v>TriGeo</c:v>
                </c:pt>
              </c:strCache>
            </c:strRef>
          </c:tx>
          <c:spPr>
            <a:ln w="28575">
              <a:noFill/>
            </a:ln>
          </c:spPr>
          <c:xVal>
            <c:numRef>
              <c:f>'[VL Shortlist Tool - SIEM.xlsx]Calculations'!$S$20</c:f>
              <c:numCache>
                <c:formatCode>General</c:formatCode>
                <c:ptCount val="1"/>
                <c:pt idx="0">
                  <c:v>1</c:v>
                </c:pt>
              </c:numCache>
            </c:numRef>
          </c:xVal>
          <c:yVal>
            <c:numRef>
              <c:f>'[VL Shortlist Tool - SIEM.xlsx]Calculations'!$S$12</c:f>
              <c:numCache>
                <c:formatCode>General</c:formatCode>
                <c:ptCount val="1"/>
                <c:pt idx="0">
                  <c:v>1</c:v>
                </c:pt>
              </c:numCache>
            </c:numRef>
          </c:yVal>
        </c:ser>
        <c:ser>
          <c:idx val="0"/>
          <c:order val="0"/>
          <c:tx>
            <c:strRef>
              <c:f>'[VL Shortlist Tool - SIEM.xlsx]Calculations'!$E$5</c:f>
              <c:strCache>
                <c:ptCount val="1"/>
                <c:pt idx="0">
                  <c:v>SenSage</c:v>
                </c:pt>
              </c:strCache>
            </c:strRef>
          </c:tx>
          <c:spPr>
            <a:ln w="28575">
              <a:noFill/>
            </a:ln>
          </c:spPr>
          <c:marker>
            <c:symbol val="circle"/>
            <c:size val="7"/>
            <c:spPr>
              <a:solidFill>
                <a:srgbClr val="C00000"/>
              </a:solidFill>
              <a:ln>
                <a:solidFill>
                  <a:srgbClr val="C00000"/>
                </a:solidFill>
              </a:ln>
            </c:spPr>
          </c:marker>
          <c:dLbls>
            <c:dLbl>
              <c:idx val="0"/>
              <c:spPr/>
              <c:txPr>
                <a:bodyPr/>
                <a:lstStyle/>
                <a:p>
                  <a:pPr>
                    <a:defRPr sz="1050" b="1" i="0" baseline="0">
                      <a:solidFill>
                        <a:sysClr val="windowText" lastClr="000000"/>
                      </a:solidFill>
                    </a:defRPr>
                  </a:pPr>
                  <a:endParaRPr lang="en-US"/>
                </a:p>
              </c:txPr>
            </c:dLbl>
            <c:txPr>
              <a:bodyPr/>
              <a:lstStyle/>
              <a:p>
                <a:pPr>
                  <a:defRPr sz="1050">
                    <a:solidFill>
                      <a:sysClr val="windowText" lastClr="000000"/>
                    </a:solidFill>
                  </a:defRPr>
                </a:pPr>
                <a:endParaRPr lang="en-US"/>
              </a:p>
            </c:txPr>
            <c:dLblPos val="r"/>
            <c:showSerName val="1"/>
          </c:dLbls>
          <c:xVal>
            <c:numRef>
              <c:f>'[VL Shortlist Tool - SIEM.xlsx]Calculations'!$E$20</c:f>
              <c:numCache>
                <c:formatCode>General</c:formatCode>
                <c:ptCount val="1"/>
                <c:pt idx="0">
                  <c:v>13</c:v>
                </c:pt>
              </c:numCache>
            </c:numRef>
          </c:xVal>
          <c:yVal>
            <c:numRef>
              <c:f>'[VL Shortlist Tool - SIEM.xlsx]Calculations'!$E$12</c:f>
              <c:numCache>
                <c:formatCode>General</c:formatCode>
                <c:ptCount val="1"/>
                <c:pt idx="0">
                  <c:v>15</c:v>
                </c:pt>
              </c:numCache>
            </c:numRef>
          </c:yVal>
        </c:ser>
        <c:ser>
          <c:idx val="1"/>
          <c:order val="1"/>
          <c:tx>
            <c:strRef>
              <c:f>'[VL Shortlist Tool - SIEM.xlsx]Calculations'!$G$5</c:f>
              <c:strCache>
                <c:ptCount val="1"/>
                <c:pt idx="0">
                  <c:v>Q1 Labs</c:v>
                </c:pt>
              </c:strCache>
            </c:strRef>
          </c:tx>
          <c:spPr>
            <a:ln w="28575">
              <a:noFill/>
            </a:ln>
          </c:spPr>
          <c:marker>
            <c:symbol val="circle"/>
            <c:size val="7"/>
            <c:spPr>
              <a:solidFill>
                <a:srgbClr val="C00000"/>
              </a:solidFill>
              <a:ln>
                <a:solidFill>
                  <a:srgbClr val="C00000"/>
                </a:solidFill>
              </a:ln>
            </c:spPr>
          </c:marker>
          <c:dLbls>
            <c:txPr>
              <a:bodyPr/>
              <a:lstStyle/>
              <a:p>
                <a:pPr>
                  <a:defRPr sz="1050" b="1" i="0" baseline="0">
                    <a:solidFill>
                      <a:sysClr val="windowText" lastClr="000000"/>
                    </a:solidFill>
                  </a:defRPr>
                </a:pPr>
                <a:endParaRPr lang="en-US"/>
              </a:p>
            </c:txPr>
            <c:dLblPos val="r"/>
            <c:showSerName val="1"/>
          </c:dLbls>
          <c:xVal>
            <c:numRef>
              <c:f>'[VL Shortlist Tool - SIEM.xlsx]Calculations'!$G$20</c:f>
              <c:numCache>
                <c:formatCode>General</c:formatCode>
                <c:ptCount val="1"/>
                <c:pt idx="0">
                  <c:v>14</c:v>
                </c:pt>
              </c:numCache>
            </c:numRef>
          </c:xVal>
          <c:yVal>
            <c:numRef>
              <c:f>'[VL Shortlist Tool - SIEM.xlsx]Calculations'!$G$12</c:f>
              <c:numCache>
                <c:formatCode>General</c:formatCode>
                <c:ptCount val="1"/>
                <c:pt idx="0">
                  <c:v>16</c:v>
                </c:pt>
              </c:numCache>
            </c:numRef>
          </c:yVal>
        </c:ser>
        <c:ser>
          <c:idx val="2"/>
          <c:order val="2"/>
          <c:tx>
            <c:strRef>
              <c:f>'[VL Shortlist Tool - SIEM.xlsx]Calculations'!$I$5</c:f>
              <c:strCache>
                <c:ptCount val="1"/>
                <c:pt idx="0">
                  <c:v>IBM</c:v>
                </c:pt>
              </c:strCache>
            </c:strRef>
          </c:tx>
          <c:spPr>
            <a:ln w="28575">
              <a:noFill/>
            </a:ln>
          </c:spPr>
          <c:marker>
            <c:symbol val="circle"/>
            <c:size val="7"/>
            <c:spPr>
              <a:solidFill>
                <a:srgbClr val="C00000"/>
              </a:solidFill>
              <a:ln>
                <a:solidFill>
                  <a:srgbClr val="C00000"/>
                </a:solidFill>
              </a:ln>
            </c:spPr>
          </c:marker>
          <c:dLbls>
            <c:dLbl>
              <c:idx val="0"/>
              <c:layout/>
              <c:dLblPos val="r"/>
              <c:showSerName val="1"/>
            </c:dLbl>
            <c:txPr>
              <a:bodyPr/>
              <a:lstStyle/>
              <a:p>
                <a:pPr>
                  <a:defRPr sz="1050" b="1" i="0" baseline="0">
                    <a:solidFill>
                      <a:sysClr val="windowText" lastClr="000000"/>
                    </a:solidFill>
                  </a:defRPr>
                </a:pPr>
                <a:endParaRPr lang="en-US"/>
              </a:p>
            </c:txPr>
            <c:dLblPos val="r"/>
            <c:showVal val="1"/>
          </c:dLbls>
          <c:xVal>
            <c:numRef>
              <c:f>'[VL Shortlist Tool - SIEM.xlsx]Calculations'!$I$20</c:f>
              <c:numCache>
                <c:formatCode>General</c:formatCode>
                <c:ptCount val="1"/>
                <c:pt idx="0">
                  <c:v>14</c:v>
                </c:pt>
              </c:numCache>
            </c:numRef>
          </c:xVal>
          <c:yVal>
            <c:numRef>
              <c:f>'[VL Shortlist Tool - SIEM.xlsx]Calculations'!$I$12</c:f>
              <c:numCache>
                <c:formatCode>General</c:formatCode>
                <c:ptCount val="1"/>
                <c:pt idx="0">
                  <c:v>1</c:v>
                </c:pt>
              </c:numCache>
            </c:numRef>
          </c:yVal>
        </c:ser>
        <c:ser>
          <c:idx val="3"/>
          <c:order val="3"/>
          <c:tx>
            <c:strRef>
              <c:f>'[VL Shortlist Tool - SIEM.xlsx]Calculations'!$K$5</c:f>
              <c:strCache>
                <c:ptCount val="1"/>
                <c:pt idx="0">
                  <c:v>LogLogic</c:v>
                </c:pt>
              </c:strCache>
            </c:strRef>
          </c:tx>
          <c:spPr>
            <a:ln w="28575">
              <a:noFill/>
            </a:ln>
          </c:spPr>
          <c:marker>
            <c:symbol val="circle"/>
            <c:size val="7"/>
            <c:spPr>
              <a:solidFill>
                <a:srgbClr val="C00000"/>
              </a:solidFill>
              <a:ln>
                <a:solidFill>
                  <a:srgbClr val="C00000"/>
                </a:solidFill>
              </a:ln>
            </c:spPr>
          </c:marker>
          <c:dLbls>
            <c:txPr>
              <a:bodyPr/>
              <a:lstStyle/>
              <a:p>
                <a:pPr>
                  <a:defRPr sz="1050" b="1" i="0" baseline="0">
                    <a:solidFill>
                      <a:sysClr val="windowText" lastClr="000000"/>
                    </a:solidFill>
                  </a:defRPr>
                </a:pPr>
                <a:endParaRPr lang="en-US"/>
              </a:p>
            </c:txPr>
            <c:dLblPos val="r"/>
            <c:showSerName val="1"/>
          </c:dLbls>
          <c:xVal>
            <c:numRef>
              <c:f>'[VL Shortlist Tool - SIEM.xlsx]Calculations'!$K$20</c:f>
              <c:numCache>
                <c:formatCode>General</c:formatCode>
                <c:ptCount val="1"/>
                <c:pt idx="0">
                  <c:v>5</c:v>
                </c:pt>
              </c:numCache>
            </c:numRef>
          </c:xVal>
          <c:yVal>
            <c:numRef>
              <c:f>'[VL Shortlist Tool - SIEM.xlsx]Calculations'!$K$12</c:f>
              <c:numCache>
                <c:formatCode>General</c:formatCode>
                <c:ptCount val="1"/>
                <c:pt idx="0">
                  <c:v>18</c:v>
                </c:pt>
              </c:numCache>
            </c:numRef>
          </c:yVal>
        </c:ser>
        <c:ser>
          <c:idx val="4"/>
          <c:order val="4"/>
          <c:tx>
            <c:strRef>
              <c:f>'[VL Shortlist Tool - SIEM.xlsx]Calculations'!$M$5</c:f>
              <c:strCache>
                <c:ptCount val="1"/>
                <c:pt idx="0">
                  <c:v>Symantec</c:v>
                </c:pt>
              </c:strCache>
            </c:strRef>
          </c:tx>
          <c:spPr>
            <a:ln w="28575">
              <a:noFill/>
            </a:ln>
          </c:spPr>
          <c:marker>
            <c:symbol val="circle"/>
            <c:size val="7"/>
            <c:spPr>
              <a:solidFill>
                <a:srgbClr val="C00000"/>
              </a:solidFill>
              <a:ln>
                <a:solidFill>
                  <a:srgbClr val="C00000"/>
                </a:solidFill>
              </a:ln>
            </c:spPr>
          </c:marker>
          <c:dLbls>
            <c:txPr>
              <a:bodyPr/>
              <a:lstStyle/>
              <a:p>
                <a:pPr>
                  <a:defRPr sz="1050" b="1" i="0" baseline="0"/>
                </a:pPr>
                <a:endParaRPr lang="en-US"/>
              </a:p>
            </c:txPr>
            <c:dLblPos val="l"/>
            <c:showSerName val="1"/>
          </c:dLbls>
          <c:xVal>
            <c:numRef>
              <c:f>'[VL Shortlist Tool - SIEM.xlsx]Calculations'!$M$20</c:f>
              <c:numCache>
                <c:formatCode>General</c:formatCode>
                <c:ptCount val="1"/>
                <c:pt idx="0">
                  <c:v>19</c:v>
                </c:pt>
              </c:numCache>
            </c:numRef>
          </c:xVal>
          <c:yVal>
            <c:numRef>
              <c:f>'[VL Shortlist Tool - SIEM.xlsx]Calculations'!$M$12</c:f>
              <c:numCache>
                <c:formatCode>General</c:formatCode>
                <c:ptCount val="1"/>
                <c:pt idx="0">
                  <c:v>13</c:v>
                </c:pt>
              </c:numCache>
            </c:numRef>
          </c:yVal>
        </c:ser>
        <c:ser>
          <c:idx val="5"/>
          <c:order val="5"/>
          <c:tx>
            <c:strRef>
              <c:f>'[VL Shortlist Tool - SIEM.xlsx]Calculations'!$O$5</c:f>
              <c:strCache>
                <c:ptCount val="1"/>
                <c:pt idx="0">
                  <c:v>RSA</c:v>
                </c:pt>
              </c:strCache>
            </c:strRef>
          </c:tx>
          <c:spPr>
            <a:ln w="28575">
              <a:noFill/>
            </a:ln>
          </c:spPr>
          <c:marker>
            <c:symbol val="circle"/>
            <c:size val="7"/>
            <c:spPr>
              <a:solidFill>
                <a:srgbClr val="C00000"/>
              </a:solidFill>
              <a:ln>
                <a:solidFill>
                  <a:srgbClr val="C00000"/>
                </a:solidFill>
              </a:ln>
            </c:spPr>
          </c:marker>
          <c:dLbls>
            <c:txPr>
              <a:bodyPr/>
              <a:lstStyle/>
              <a:p>
                <a:pPr>
                  <a:defRPr sz="1050" b="1" i="0" baseline="0"/>
                </a:pPr>
                <a:endParaRPr lang="en-US"/>
              </a:p>
            </c:txPr>
            <c:dLblPos val="l"/>
            <c:showSerName val="1"/>
          </c:dLbls>
          <c:xVal>
            <c:numRef>
              <c:f>'[VL Shortlist Tool - SIEM.xlsx]Calculations'!$O$20</c:f>
              <c:numCache>
                <c:formatCode>General</c:formatCode>
                <c:ptCount val="1"/>
                <c:pt idx="0">
                  <c:v>18</c:v>
                </c:pt>
              </c:numCache>
            </c:numRef>
          </c:xVal>
          <c:yVal>
            <c:numRef>
              <c:f>'[VL Shortlist Tool - SIEM.xlsx]Calculations'!$O$12</c:f>
              <c:numCache>
                <c:formatCode>General</c:formatCode>
                <c:ptCount val="1"/>
                <c:pt idx="0">
                  <c:v>10</c:v>
                </c:pt>
              </c:numCache>
            </c:numRef>
          </c:yVal>
        </c:ser>
        <c:ser>
          <c:idx val="6"/>
          <c:order val="6"/>
          <c:tx>
            <c:strRef>
              <c:f>'[VL Shortlist Tool - SIEM.xlsx]Calculations'!$Q$5</c:f>
              <c:strCache>
                <c:ptCount val="1"/>
                <c:pt idx="0">
                  <c:v>ArcSight</c:v>
                </c:pt>
              </c:strCache>
            </c:strRef>
          </c:tx>
          <c:spPr>
            <a:ln w="28575">
              <a:noFill/>
            </a:ln>
          </c:spPr>
          <c:marker>
            <c:symbol val="circle"/>
            <c:size val="7"/>
            <c:spPr>
              <a:solidFill>
                <a:srgbClr val="C00000"/>
              </a:solidFill>
              <a:ln>
                <a:solidFill>
                  <a:srgbClr val="C00000"/>
                </a:solidFill>
              </a:ln>
            </c:spPr>
          </c:marker>
          <c:dLbls>
            <c:txPr>
              <a:bodyPr/>
              <a:lstStyle/>
              <a:p>
                <a:pPr>
                  <a:defRPr b="1"/>
                </a:pPr>
                <a:endParaRPr lang="en-US"/>
              </a:p>
            </c:txPr>
            <c:dLblPos val="b"/>
            <c:showSerName val="1"/>
          </c:dLbls>
          <c:xVal>
            <c:numRef>
              <c:f>'[VL Shortlist Tool - SIEM.xlsx]Calculations'!$Q$20</c:f>
              <c:numCache>
                <c:formatCode>General</c:formatCode>
                <c:ptCount val="1"/>
                <c:pt idx="0">
                  <c:v>19</c:v>
                </c:pt>
              </c:numCache>
            </c:numRef>
          </c:xVal>
          <c:yVal>
            <c:numRef>
              <c:f>'[VL Shortlist Tool - SIEM.xlsx]Calculations'!$Q$12</c:f>
              <c:numCache>
                <c:formatCode>General</c:formatCode>
                <c:ptCount val="1"/>
                <c:pt idx="0">
                  <c:v>7</c:v>
                </c:pt>
              </c:numCache>
            </c:numRef>
          </c:yVal>
        </c:ser>
        <c:ser>
          <c:idx val="8"/>
          <c:order val="7"/>
          <c:tx>
            <c:strRef>
              <c:f>'[VL Shortlist Tool - SIEM.xlsx]Calculations'!$U$5</c:f>
              <c:strCache>
                <c:ptCount val="1"/>
                <c:pt idx="0">
                  <c:v>NitroSecurity</c:v>
                </c:pt>
              </c:strCache>
            </c:strRef>
          </c:tx>
          <c:spPr>
            <a:ln w="28575">
              <a:noFill/>
            </a:ln>
          </c:spPr>
          <c:marker>
            <c:symbol val="circle"/>
            <c:size val="7"/>
            <c:spPr>
              <a:solidFill>
                <a:srgbClr val="C00000"/>
              </a:solidFill>
              <a:ln>
                <a:solidFill>
                  <a:srgbClr val="C00000"/>
                </a:solidFill>
              </a:ln>
            </c:spPr>
          </c:marker>
          <c:dLbls>
            <c:dLbl>
              <c:idx val="0"/>
              <c:layout>
                <c:manualLayout>
                  <c:x val="0"/>
                  <c:y val="0"/>
                </c:manualLayout>
              </c:layout>
              <c:tx>
                <c:rich>
                  <a:bodyPr/>
                  <a:lstStyle/>
                  <a:p>
                    <a:r>
                      <a:rPr lang="en-US" sz="1050" dirty="0" err="1"/>
                      <a:t>NitroSecurity</a:t>
                    </a:r>
                    <a:endParaRPr lang="en-US" sz="1000" dirty="0"/>
                  </a:p>
                </c:rich>
              </c:tx>
              <c:dLblPos val="r"/>
              <c:showSerName val="1"/>
            </c:dLbl>
            <c:txPr>
              <a:bodyPr/>
              <a:lstStyle/>
              <a:p>
                <a:pPr>
                  <a:defRPr b="1"/>
                </a:pPr>
                <a:endParaRPr lang="en-US"/>
              </a:p>
            </c:txPr>
            <c:dLblPos val="r"/>
            <c:showSerName val="1"/>
          </c:dLbls>
          <c:xVal>
            <c:numRef>
              <c:f>'[VL Shortlist Tool - SIEM.xlsx]Calculations'!$U$20</c:f>
              <c:numCache>
                <c:formatCode>General</c:formatCode>
                <c:ptCount val="1"/>
                <c:pt idx="0">
                  <c:v>3</c:v>
                </c:pt>
              </c:numCache>
            </c:numRef>
          </c:xVal>
          <c:yVal>
            <c:numRef>
              <c:f>'[VL Shortlist Tool - SIEM.xlsx]Calculations'!$U$12</c:f>
              <c:numCache>
                <c:formatCode>General</c:formatCode>
                <c:ptCount val="1"/>
                <c:pt idx="0">
                  <c:v>20</c:v>
                </c:pt>
              </c:numCache>
            </c:numRef>
          </c:yVal>
        </c:ser>
        <c:ser>
          <c:idx val="9"/>
          <c:order val="8"/>
          <c:tx>
            <c:strRef>
              <c:f>'[VL Shortlist Tool - SIEM.xlsx]Calculations'!$W$5</c:f>
              <c:strCache>
                <c:ptCount val="1"/>
                <c:pt idx="0">
                  <c:v>netForensics</c:v>
                </c:pt>
              </c:strCache>
            </c:strRef>
          </c:tx>
          <c:spPr>
            <a:ln w="28575">
              <a:noFill/>
            </a:ln>
          </c:spPr>
          <c:marker>
            <c:symbol val="circle"/>
            <c:size val="7"/>
            <c:spPr>
              <a:solidFill>
                <a:srgbClr val="C00000"/>
              </a:solidFill>
              <a:ln>
                <a:solidFill>
                  <a:srgbClr val="C00000"/>
                </a:solidFill>
              </a:ln>
            </c:spPr>
          </c:marker>
          <c:dLbls>
            <c:dLbl>
              <c:idx val="0"/>
              <c:layout>
                <c:manualLayout>
                  <c:x val="0"/>
                  <c:y val="0"/>
                </c:manualLayout>
              </c:layout>
              <c:showSerName val="1"/>
            </c:dLbl>
            <c:txPr>
              <a:bodyPr/>
              <a:lstStyle/>
              <a:p>
                <a:pPr>
                  <a:defRPr sz="1050" b="1"/>
                </a:pPr>
                <a:endParaRPr lang="en-US"/>
              </a:p>
            </c:txPr>
            <c:showSerName val="1"/>
          </c:dLbls>
          <c:xVal>
            <c:numRef>
              <c:f>'[VL Shortlist Tool - SIEM.xlsx]Calculations'!$W$20</c:f>
              <c:numCache>
                <c:formatCode>General</c:formatCode>
                <c:ptCount val="1"/>
                <c:pt idx="0">
                  <c:v>1</c:v>
                </c:pt>
              </c:numCache>
            </c:numRef>
          </c:xVal>
          <c:yVal>
            <c:numRef>
              <c:f>'[VL Shortlist Tool - SIEM.xlsx]Calculations'!$W$12</c:f>
              <c:numCache>
                <c:formatCode>General</c:formatCode>
                <c:ptCount val="1"/>
                <c:pt idx="0">
                  <c:v>7</c:v>
                </c:pt>
              </c:numCache>
            </c:numRef>
          </c:yVal>
        </c:ser>
        <c:ser>
          <c:idx val="10"/>
          <c:order val="9"/>
          <c:tx>
            <c:strRef>
              <c:f>'[VL Shortlist Tool - SIEM.xlsx]Calculations'!$Y$5</c:f>
              <c:strCache>
                <c:ptCount val="1"/>
              </c:strCache>
            </c:strRef>
          </c:tx>
          <c:spPr>
            <a:ln w="28575">
              <a:noFill/>
            </a:ln>
          </c:spPr>
          <c:marker>
            <c:symbol val="circle"/>
            <c:size val="7"/>
            <c:spPr>
              <a:solidFill>
                <a:srgbClr val="C00000"/>
              </a:solidFill>
              <a:ln>
                <a:solidFill>
                  <a:srgbClr val="C00000"/>
                </a:solidFill>
              </a:ln>
            </c:spPr>
          </c:marker>
          <c:dLbls>
            <c:txPr>
              <a:bodyPr/>
              <a:lstStyle/>
              <a:p>
                <a:pPr>
                  <a:defRPr b="1"/>
                </a:pPr>
                <a:endParaRPr lang="en-US"/>
              </a:p>
            </c:txPr>
            <c:showSerName val="1"/>
          </c:dLbls>
          <c:xVal>
            <c:numRef>
              <c:f>'[VL Shortlist Tool - SIEM.xlsx]Calculations'!$Y$20</c:f>
              <c:numCache>
                <c:formatCode>General</c:formatCode>
                <c:ptCount val="1"/>
                <c:pt idx="0">
                  <c:v>-5</c:v>
                </c:pt>
              </c:numCache>
            </c:numRef>
          </c:xVal>
          <c:yVal>
            <c:numRef>
              <c:f>'[VL Shortlist Tool - SIEM.xlsx]Calculations'!$Y$12</c:f>
              <c:numCache>
                <c:formatCode>General</c:formatCode>
                <c:ptCount val="1"/>
                <c:pt idx="0">
                  <c:v>-5</c:v>
                </c:pt>
              </c:numCache>
            </c:numRef>
          </c:yVal>
        </c:ser>
        <c:ser>
          <c:idx val="11"/>
          <c:order val="10"/>
          <c:tx>
            <c:strRef>
              <c:f>'[VL Shortlist Tool - SIEM.xlsx]Calculations'!$AA$5</c:f>
              <c:strCache>
                <c:ptCount val="1"/>
              </c:strCache>
            </c:strRef>
          </c:tx>
          <c:spPr>
            <a:ln w="28575">
              <a:noFill/>
            </a:ln>
          </c:spPr>
          <c:marker>
            <c:symbol val="circle"/>
            <c:size val="7"/>
            <c:spPr>
              <a:solidFill>
                <a:srgbClr val="C00000"/>
              </a:solidFill>
              <a:ln>
                <a:solidFill>
                  <a:srgbClr val="C00000"/>
                </a:solidFill>
              </a:ln>
            </c:spPr>
          </c:marker>
          <c:dLbls>
            <c:txPr>
              <a:bodyPr/>
              <a:lstStyle/>
              <a:p>
                <a:pPr>
                  <a:defRPr b="1"/>
                </a:pPr>
                <a:endParaRPr lang="en-US"/>
              </a:p>
            </c:txPr>
            <c:showSerName val="1"/>
          </c:dLbls>
          <c:xVal>
            <c:numRef>
              <c:f>'[VL Shortlist Tool - SIEM.xlsx]Calculations'!$AA$20</c:f>
              <c:numCache>
                <c:formatCode>General</c:formatCode>
                <c:ptCount val="1"/>
                <c:pt idx="0">
                  <c:v>-5</c:v>
                </c:pt>
              </c:numCache>
            </c:numRef>
          </c:xVal>
          <c:yVal>
            <c:numRef>
              <c:f>'[VL Shortlist Tool - SIEM.xlsx]Calculations'!$AA$12</c:f>
              <c:numCache>
                <c:formatCode>General</c:formatCode>
                <c:ptCount val="1"/>
                <c:pt idx="0">
                  <c:v>-5</c:v>
                </c:pt>
              </c:numCache>
            </c:numRef>
          </c:yVal>
        </c:ser>
        <c:ser>
          <c:idx val="12"/>
          <c:order val="11"/>
          <c:tx>
            <c:strRef>
              <c:f>'[VL Shortlist Tool - SIEM.xlsx]Calculations'!$AC$5</c:f>
              <c:strCache>
                <c:ptCount val="1"/>
              </c:strCache>
            </c:strRef>
          </c:tx>
          <c:spPr>
            <a:ln w="28575">
              <a:noFill/>
            </a:ln>
          </c:spPr>
          <c:marker>
            <c:symbol val="circle"/>
            <c:size val="7"/>
            <c:spPr>
              <a:solidFill>
                <a:srgbClr val="C00000"/>
              </a:solidFill>
              <a:ln>
                <a:solidFill>
                  <a:srgbClr val="C00000"/>
                </a:solidFill>
              </a:ln>
            </c:spPr>
          </c:marker>
          <c:dLbls>
            <c:txPr>
              <a:bodyPr/>
              <a:lstStyle/>
              <a:p>
                <a:pPr>
                  <a:defRPr b="1"/>
                </a:pPr>
                <a:endParaRPr lang="en-US"/>
              </a:p>
            </c:txPr>
            <c:showSerName val="1"/>
          </c:dLbls>
          <c:xVal>
            <c:numRef>
              <c:f>'[VL Shortlist Tool - SIEM.xlsx]Calculations'!$AC$20</c:f>
              <c:numCache>
                <c:formatCode>General</c:formatCode>
                <c:ptCount val="1"/>
                <c:pt idx="0">
                  <c:v>-5</c:v>
                </c:pt>
              </c:numCache>
            </c:numRef>
          </c:xVal>
          <c:yVal>
            <c:numRef>
              <c:f>'[VL Shortlist Tool - SIEM.xlsx]Calculations'!$AC$12</c:f>
              <c:numCache>
                <c:formatCode>General</c:formatCode>
                <c:ptCount val="1"/>
                <c:pt idx="0">
                  <c:v>-5</c:v>
                </c:pt>
              </c:numCache>
            </c:numRef>
          </c:yVal>
        </c:ser>
        <c:ser>
          <c:idx val="13"/>
          <c:order val="12"/>
          <c:tx>
            <c:strRef>
              <c:f>'[VL Shortlist Tool - SIEM.xlsx]Calculations'!$AE$5</c:f>
              <c:strCache>
                <c:ptCount val="1"/>
              </c:strCache>
            </c:strRef>
          </c:tx>
          <c:spPr>
            <a:ln w="28575">
              <a:noFill/>
            </a:ln>
          </c:spPr>
          <c:marker>
            <c:symbol val="circle"/>
            <c:size val="7"/>
            <c:spPr>
              <a:solidFill>
                <a:srgbClr val="C00000"/>
              </a:solidFill>
              <a:ln>
                <a:solidFill>
                  <a:srgbClr val="C00000"/>
                </a:solidFill>
              </a:ln>
            </c:spPr>
          </c:marker>
          <c:dLbls>
            <c:txPr>
              <a:bodyPr/>
              <a:lstStyle/>
              <a:p>
                <a:pPr>
                  <a:defRPr b="1"/>
                </a:pPr>
                <a:endParaRPr lang="en-US"/>
              </a:p>
            </c:txPr>
            <c:showSerName val="1"/>
          </c:dLbls>
          <c:xVal>
            <c:numRef>
              <c:f>'[VL Shortlist Tool - SIEM.xlsx]Calculations'!$AE$20</c:f>
              <c:numCache>
                <c:formatCode>General</c:formatCode>
                <c:ptCount val="1"/>
                <c:pt idx="0">
                  <c:v>-5</c:v>
                </c:pt>
              </c:numCache>
            </c:numRef>
          </c:xVal>
          <c:yVal>
            <c:numRef>
              <c:f>'[VL Shortlist Tool - SIEM.xlsx]Calculations'!$AE$12</c:f>
              <c:numCache>
                <c:formatCode>General</c:formatCode>
                <c:ptCount val="1"/>
                <c:pt idx="0">
                  <c:v>-5</c:v>
                </c:pt>
              </c:numCache>
            </c:numRef>
          </c:yVal>
        </c:ser>
        <c:ser>
          <c:idx val="7"/>
          <c:order val="13"/>
          <c:tx>
            <c:strRef>
              <c:f>'[VL Shortlist Tool - SIEM.xlsx]Calculations'!$S$5</c:f>
              <c:strCache>
                <c:ptCount val="1"/>
                <c:pt idx="0">
                  <c:v>TriGeo</c:v>
                </c:pt>
              </c:strCache>
            </c:strRef>
          </c:tx>
          <c:spPr>
            <a:ln w="28575">
              <a:noFill/>
            </a:ln>
          </c:spPr>
          <c:marker>
            <c:symbol val="circle"/>
            <c:size val="7"/>
            <c:spPr>
              <a:solidFill>
                <a:srgbClr val="C00000"/>
              </a:solidFill>
              <a:ln>
                <a:solidFill>
                  <a:srgbClr val="C00000"/>
                </a:solidFill>
              </a:ln>
            </c:spPr>
          </c:marker>
          <c:dLbls>
            <c:txPr>
              <a:bodyPr/>
              <a:lstStyle/>
              <a:p>
                <a:pPr>
                  <a:defRPr sz="1050" b="1"/>
                </a:pPr>
                <a:endParaRPr lang="en-US"/>
              </a:p>
            </c:txPr>
            <c:dLblPos val="r"/>
            <c:showSerName val="1"/>
          </c:dLbls>
          <c:xVal>
            <c:numRef>
              <c:f>'[VL Shortlist Tool - SIEM.xlsx]Calculations'!$S$20</c:f>
              <c:numCache>
                <c:formatCode>General</c:formatCode>
                <c:ptCount val="1"/>
                <c:pt idx="0">
                  <c:v>1</c:v>
                </c:pt>
              </c:numCache>
            </c:numRef>
          </c:xVal>
          <c:yVal>
            <c:numRef>
              <c:f>'[VL Shortlist Tool - SIEM.xlsx]Calculations'!$S$12</c:f>
              <c:numCache>
                <c:formatCode>General</c:formatCode>
                <c:ptCount val="1"/>
                <c:pt idx="0">
                  <c:v>1</c:v>
                </c:pt>
              </c:numCache>
            </c:numRef>
          </c:yVal>
        </c:ser>
        <c:axId val="147072128"/>
        <c:axId val="149410944"/>
      </c:scatterChart>
      <c:valAx>
        <c:axId val="147072128"/>
        <c:scaling>
          <c:orientation val="minMax"/>
          <c:max val="22"/>
          <c:min val="-1"/>
        </c:scaling>
        <c:delete val="1"/>
        <c:axPos val="b"/>
        <c:numFmt formatCode="General" sourceLinked="1"/>
        <c:tickLblPos val="none"/>
        <c:crossAx val="149410944"/>
        <c:crosses val="autoZero"/>
        <c:crossBetween val="midCat"/>
        <c:majorUnit val="1"/>
      </c:valAx>
      <c:valAx>
        <c:axId val="149410944"/>
        <c:scaling>
          <c:orientation val="minMax"/>
          <c:max val="22"/>
          <c:min val="-1"/>
        </c:scaling>
        <c:delete val="1"/>
        <c:axPos val="l"/>
        <c:numFmt formatCode="General" sourceLinked="1"/>
        <c:tickLblPos val="none"/>
        <c:crossAx val="147072128"/>
        <c:crosses val="autoZero"/>
        <c:crossBetween val="midCat"/>
        <c:majorUnit val="1"/>
      </c:valAx>
      <c:spPr>
        <a:blipFill>
          <a:blip xmlns:r="http://schemas.openxmlformats.org/officeDocument/2006/relationships" r:embed="rId1"/>
          <a:stretch>
            <a:fillRect/>
          </a:stretch>
        </a:blipFill>
        <a:ln w="25400">
          <a:noFill/>
        </a:ln>
      </c:spPr>
    </c:plotArea>
    <c:plotVisOnly val="1"/>
  </c:chart>
  <c:spPr>
    <a:noFill/>
  </c:spPr>
  <c:txPr>
    <a:bodyPr/>
    <a:lstStyle/>
    <a:p>
      <a:pPr>
        <a:defRPr sz="1100"/>
      </a:pPr>
      <a:endParaRPr lang="en-US"/>
    </a:p>
  </c:txPr>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10B9C36-03F4-41DF-9FFD-B4483F722394}" type="datetimeFigureOut">
              <a:rPr lang="en-CA" smtClean="0"/>
              <a:pPr/>
              <a:t>30/06/2011</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26C72D-894C-4E56-B9CB-84AA6ABBA4F8}" type="slidenum">
              <a:rPr lang="en-CA" smtClean="0"/>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8193"/>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7171" name="Rectangle 8194"/>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8196" name="Slide Image Placeholder 8195"/>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p:spPr>
      </p:sp>
      <p:sp>
        <p:nvSpPr>
          <p:cNvPr id="15365" name="Notes Placeholder 15364"/>
          <p:cNvSpPr>
            <a:spLocks noGrp="1" noChangeArrowheads="1"/>
          </p:cNvSpPr>
          <p:nvPr>
            <p:ph type="body" sz="quarter" idx="3"/>
          </p:nvPr>
        </p:nvSpPr>
        <p:spPr bwMode="auto">
          <a:xfrm>
            <a:off x="685800" y="4343400"/>
            <a:ext cx="5486400" cy="41148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8197"/>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15367" name="Slide Number Placeholder 15366"/>
          <p:cNvSpPr>
            <a:spLocks noGrp="1" noChangeArrowheads="1"/>
          </p:cNvSpPr>
          <p:nvPr>
            <p:ph type="sldNum" sz="quarter" idx="5"/>
          </p:nvPr>
        </p:nvSpPr>
        <p:spPr bwMode="auto">
          <a:xfrm>
            <a:off x="3884613" y="8685213"/>
            <a:ext cx="2971800" cy="4572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4C65BAA-4C92-45F9-B685-78236DC3BAD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Helvetica"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Helvetica"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Helvetica"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Helvetica"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Helvetic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50</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51</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52</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53</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54</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55</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56</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57</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58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4C65BAA-4C92-45F9-B685-78236DC3BAD1}"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8" name="Text Placeholder 27"/>
          <p:cNvSpPr>
            <a:spLocks noGrp="1"/>
          </p:cNvSpPr>
          <p:nvPr>
            <p:ph type="body" sz="quarter" idx="15" hasCustomPrompt="1"/>
          </p:nvPr>
        </p:nvSpPr>
        <p:spPr>
          <a:xfrm>
            <a:off x="774700" y="3060698"/>
            <a:ext cx="7454900" cy="655267"/>
          </a:xfrm>
        </p:spPr>
        <p:txBody>
          <a:bodyPr/>
          <a:lstStyle>
            <a:lvl1pPr marL="0" indent="0">
              <a:lnSpc>
                <a:spcPts val="3200"/>
              </a:lnSpc>
              <a:buNone/>
              <a:defRPr sz="2800" baseline="0">
                <a:latin typeface="+mj-lt"/>
              </a:defRPr>
            </a:lvl1pPr>
            <a:lvl2pPr>
              <a:buNone/>
              <a:defRPr sz="2800">
                <a:latin typeface="+mj-lt"/>
              </a:defRPr>
            </a:lvl2pPr>
            <a:lvl3pPr>
              <a:buNone/>
              <a:defRPr sz="2800">
                <a:latin typeface="+mj-lt"/>
              </a:defRPr>
            </a:lvl3pPr>
            <a:lvl4pPr>
              <a:buNone/>
              <a:defRPr sz="2800">
                <a:latin typeface="+mj-lt"/>
              </a:defRPr>
            </a:lvl4pPr>
            <a:lvl5pPr>
              <a:buNone/>
              <a:defRPr sz="2800">
                <a:latin typeface="+mj-lt"/>
              </a:defRPr>
            </a:lvl5pPr>
          </a:lstStyle>
          <a:p>
            <a:pPr lvl="0"/>
            <a:r>
              <a:rPr lang="en-US" dirty="0" smtClean="0"/>
              <a:t>Headline (Georgia, 28pt)</a:t>
            </a:r>
            <a:endParaRPr lang="en-CA" dirty="0"/>
          </a:p>
        </p:txBody>
      </p:sp>
      <p:sp>
        <p:nvSpPr>
          <p:cNvPr id="30" name="Text Placeholder 29"/>
          <p:cNvSpPr>
            <a:spLocks noGrp="1"/>
          </p:cNvSpPr>
          <p:nvPr>
            <p:ph type="body" sz="quarter" idx="16" hasCustomPrompt="1"/>
          </p:nvPr>
        </p:nvSpPr>
        <p:spPr>
          <a:xfrm>
            <a:off x="774700" y="3724072"/>
            <a:ext cx="7467600" cy="508000"/>
          </a:xfrm>
        </p:spPr>
        <p:txBody>
          <a:bodyPr/>
          <a:lstStyle>
            <a:lvl1pPr marL="0" indent="0">
              <a:buNone/>
              <a:defRPr lang="en-US" sz="1400" baseline="0" dirty="0" smtClean="0"/>
            </a:lvl1pPr>
            <a:lvl2pPr marL="0" indent="0">
              <a:buNone/>
              <a:defRPr sz="1600"/>
            </a:lvl2pPr>
            <a:lvl3pPr marL="0" indent="0">
              <a:buNone/>
              <a:defRPr sz="1600"/>
            </a:lvl3pPr>
            <a:lvl4pPr marL="0" indent="0">
              <a:buNone/>
              <a:defRPr sz="1600"/>
            </a:lvl4pPr>
            <a:lvl5pPr marL="0" indent="0">
              <a:buNone/>
              <a:defRPr sz="1600"/>
            </a:lvl5pPr>
          </a:lstStyle>
          <a:p>
            <a:pPr lvl="0"/>
            <a:r>
              <a:rPr lang="en-US" dirty="0" smtClean="0"/>
              <a:t>Subhead (Arial, 14pt)</a:t>
            </a:r>
          </a:p>
        </p:txBody>
      </p:sp>
      <p:pic>
        <p:nvPicPr>
          <p:cNvPr id="42" name="Picture 41" descr="itrg-banner.jpg"/>
          <p:cNvPicPr>
            <a:picLocks noChangeAspect="1"/>
          </p:cNvPicPr>
          <p:nvPr userDrawn="1"/>
        </p:nvPicPr>
        <p:blipFill>
          <a:blip r:embed="rId2" cstate="print"/>
          <a:stretch>
            <a:fillRect/>
          </a:stretch>
        </p:blipFill>
        <p:spPr>
          <a:xfrm>
            <a:off x="0" y="6090047"/>
            <a:ext cx="9144000" cy="76795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ight Blank">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i="0"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20" name="Text Placeholder 41"/>
          <p:cNvSpPr>
            <a:spLocks noGrp="1"/>
          </p:cNvSpPr>
          <p:nvPr>
            <p:ph type="body" sz="quarter" idx="22" hasCustomPrompt="1"/>
          </p:nvPr>
        </p:nvSpPr>
        <p:spPr>
          <a:xfrm>
            <a:off x="249303" y="5498841"/>
            <a:ext cx="4713221" cy="825760"/>
          </a:xfrm>
        </p:spPr>
        <p:txBody>
          <a:bodyPr/>
          <a:lstStyle>
            <a:lvl1pPr marL="0" indent="0">
              <a:lnSpc>
                <a:spcPts val="1350"/>
              </a:lnSpc>
              <a:spcBef>
                <a:spcPts val="500"/>
              </a:spcBef>
              <a:buClr>
                <a:schemeClr val="bg1"/>
              </a:buClr>
              <a:buSzPct val="25000"/>
              <a:buFont typeface="Arial" pitchFamily="34" charset="0"/>
              <a:buChar char="•"/>
              <a:defRPr sz="1400" i="1" baseline="0">
                <a:solidFill>
                  <a:schemeClr val="tx1"/>
                </a:solidFill>
                <a:latin typeface="+mj-lt"/>
              </a:defRPr>
            </a:lvl1pPr>
            <a:lvl2pPr marL="361950" indent="-180975">
              <a:lnSpc>
                <a:spcPts val="1350"/>
              </a:lnSpc>
              <a:spcBef>
                <a:spcPts val="500"/>
              </a:spcBef>
              <a:buClr>
                <a:schemeClr val="accent2"/>
              </a:buClr>
              <a:buSzPct val="100000"/>
              <a:buFont typeface="Arial" pitchFamily="34" charset="0"/>
              <a:buChar char="-"/>
              <a:defRPr sz="1200">
                <a:solidFill>
                  <a:schemeClr val="tx1"/>
                </a:solidFill>
              </a:defRPr>
            </a:lvl2pPr>
            <a:lvl3pPr marL="895350" indent="-176213">
              <a:lnSpc>
                <a:spcPts val="1350"/>
              </a:lnSpc>
              <a:spcBef>
                <a:spcPts val="500"/>
              </a:spcBef>
              <a:buClr>
                <a:schemeClr val="tx1"/>
              </a:buClr>
              <a:buSzPct val="100000"/>
              <a:buFont typeface="Arial" pitchFamily="34" charset="0"/>
              <a:buChar char="–"/>
              <a:defRPr sz="1200"/>
            </a:lvl3pPr>
            <a:lvl4pPr marL="1254125" indent="-174625">
              <a:lnSpc>
                <a:spcPts val="135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Quote – Body Level (Georgia, 14pt)</a:t>
            </a:r>
          </a:p>
          <a:p>
            <a:pPr lvl="1"/>
            <a:r>
              <a:rPr lang="en-US" dirty="0" smtClean="0"/>
              <a:t>IT Role, IT Industry (Arial, 12pt)</a:t>
            </a:r>
          </a:p>
        </p:txBody>
      </p:sp>
      <p:sp>
        <p:nvSpPr>
          <p:cNvPr id="25" name="Text Placeholder 41"/>
          <p:cNvSpPr>
            <a:spLocks noGrp="1"/>
          </p:cNvSpPr>
          <p:nvPr>
            <p:ph type="body" sz="quarter" idx="16" hasCustomPrompt="1"/>
          </p:nvPr>
        </p:nvSpPr>
        <p:spPr>
          <a:xfrm>
            <a:off x="249303" y="2022215"/>
            <a:ext cx="4713222" cy="32736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defTabSz="895350">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baseline="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py/Image (60/40) &amp; Quote">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22" name="Text Placeholder 41"/>
          <p:cNvSpPr>
            <a:spLocks noGrp="1"/>
          </p:cNvSpPr>
          <p:nvPr>
            <p:ph type="body" sz="quarter" idx="16" hasCustomPrompt="1"/>
          </p:nvPr>
        </p:nvSpPr>
        <p:spPr>
          <a:xfrm>
            <a:off x="249303" y="2022215"/>
            <a:ext cx="4713222" cy="32736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6" name="Content Placeholder 25"/>
          <p:cNvSpPr>
            <a:spLocks noGrp="1"/>
          </p:cNvSpPr>
          <p:nvPr>
            <p:ph sz="quarter" idx="20" hasCustomPrompt="1"/>
          </p:nvPr>
        </p:nvSpPr>
        <p:spPr>
          <a:xfrm>
            <a:off x="5581649" y="2019299"/>
            <a:ext cx="3238823" cy="3029881"/>
          </a:xfrm>
        </p:spPr>
        <p:txBody>
          <a:bodyPr/>
          <a:lstStyle>
            <a:lvl1pPr marL="180975" indent="-180975">
              <a:buClr>
                <a:schemeClr val="tx1"/>
              </a:buClr>
              <a:buSzPct val="120000"/>
              <a:buFont typeface="Arial" pitchFamily="34" charset="0"/>
              <a:buChar char="•"/>
              <a:defRPr sz="1200" baseline="0"/>
            </a:lvl1pPr>
            <a:lvl2pPr marL="361950" indent="-180975">
              <a:buClr>
                <a:schemeClr val="tx1"/>
              </a:buClr>
              <a:buSzPct val="150000"/>
              <a:buFont typeface="Arial" pitchFamily="34" charset="0"/>
              <a:buChar char="◦"/>
              <a:defRPr sz="1200" baseline="0"/>
            </a:lvl2pPr>
            <a:lvl3pPr marL="542925" indent="-180975">
              <a:buClr>
                <a:schemeClr val="tx1"/>
              </a:buClr>
              <a:buSzPct val="100000"/>
              <a:buFont typeface="Arial" pitchFamily="34" charset="0"/>
              <a:buChar char="–"/>
              <a:defRPr sz="1200" baseline="0"/>
            </a:lvl3pPr>
            <a:lvl4pPr marL="714375" indent="-171450">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7" name="Text Placeholder 41"/>
          <p:cNvSpPr>
            <a:spLocks noGrp="1"/>
          </p:cNvSpPr>
          <p:nvPr>
            <p:ph type="body" sz="quarter" idx="21" hasCustomPrompt="1"/>
          </p:nvPr>
        </p:nvSpPr>
        <p:spPr>
          <a:xfrm>
            <a:off x="5581649" y="5049180"/>
            <a:ext cx="323882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
        <p:nvSpPr>
          <p:cNvPr id="29" name="Text Placeholder 41"/>
          <p:cNvSpPr>
            <a:spLocks noGrp="1"/>
          </p:cNvSpPr>
          <p:nvPr>
            <p:ph type="body" sz="quarter" idx="22" hasCustomPrompt="1"/>
          </p:nvPr>
        </p:nvSpPr>
        <p:spPr>
          <a:xfrm>
            <a:off x="249303" y="5498841"/>
            <a:ext cx="4713221" cy="825760"/>
          </a:xfrm>
        </p:spPr>
        <p:txBody>
          <a:bodyPr/>
          <a:lstStyle>
            <a:lvl1pPr marL="0" indent="0">
              <a:lnSpc>
                <a:spcPts val="1350"/>
              </a:lnSpc>
              <a:spcBef>
                <a:spcPts val="500"/>
              </a:spcBef>
              <a:buClr>
                <a:schemeClr val="bg1"/>
              </a:buClr>
              <a:buSzPct val="25000"/>
              <a:buFont typeface="Arial" pitchFamily="34" charset="0"/>
              <a:buChar char="•"/>
              <a:defRPr sz="1400" i="1" baseline="0">
                <a:solidFill>
                  <a:schemeClr val="tx1"/>
                </a:solidFill>
                <a:latin typeface="+mj-lt"/>
              </a:defRPr>
            </a:lvl1pPr>
            <a:lvl2pPr marL="361950" indent="-180975">
              <a:lnSpc>
                <a:spcPts val="1350"/>
              </a:lnSpc>
              <a:spcBef>
                <a:spcPts val="500"/>
              </a:spcBef>
              <a:buClr>
                <a:schemeClr val="accent2"/>
              </a:buClr>
              <a:buSzPct val="100000"/>
              <a:buFont typeface="Arial" pitchFamily="34" charset="0"/>
              <a:buChar char="-"/>
              <a:defRPr sz="1200">
                <a:solidFill>
                  <a:schemeClr val="tx1"/>
                </a:solidFill>
              </a:defRPr>
            </a:lvl2pPr>
            <a:lvl3pPr marL="895350" indent="-176213">
              <a:lnSpc>
                <a:spcPts val="1350"/>
              </a:lnSpc>
              <a:spcBef>
                <a:spcPts val="500"/>
              </a:spcBef>
              <a:buClr>
                <a:schemeClr val="tx1"/>
              </a:buClr>
              <a:buSzPct val="100000"/>
              <a:buFont typeface="Arial" pitchFamily="34" charset="0"/>
              <a:buChar char="–"/>
              <a:defRPr sz="1200"/>
            </a:lvl3pPr>
            <a:lvl4pPr marL="1254125" indent="-174625">
              <a:lnSpc>
                <a:spcPts val="135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Quote – Body Level (Georgia, 14pt)</a:t>
            </a:r>
          </a:p>
          <a:p>
            <a:pPr lvl="1"/>
            <a:r>
              <a:rPr lang="en-US" dirty="0" smtClean="0"/>
              <a:t>IT Role, IT Industry (Arial, 12pt)</a:t>
            </a:r>
          </a:p>
        </p:txBody>
      </p: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py/Image Equal">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6" name="Content Placeholder 25"/>
          <p:cNvSpPr>
            <a:spLocks noGrp="1"/>
          </p:cNvSpPr>
          <p:nvPr>
            <p:ph sz="quarter" idx="20" hasCustomPrompt="1"/>
          </p:nvPr>
        </p:nvSpPr>
        <p:spPr>
          <a:xfrm>
            <a:off x="4824029" y="2019299"/>
            <a:ext cx="3996443" cy="3286125"/>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9" name="Text Placeholder 53"/>
          <p:cNvSpPr>
            <a:spLocks noGrp="1"/>
          </p:cNvSpPr>
          <p:nvPr>
            <p:ph type="body" sz="quarter" idx="19" hasCustomPrompt="1"/>
          </p:nvPr>
        </p:nvSpPr>
        <p:spPr>
          <a:xfrm>
            <a:off x="260650" y="1700808"/>
            <a:ext cx="4059322"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
        <p:nvSpPr>
          <p:cNvPr id="21" name="Text Placeholder 41"/>
          <p:cNvSpPr>
            <a:spLocks noGrp="1"/>
          </p:cNvSpPr>
          <p:nvPr>
            <p:ph type="body" sz="quarter" idx="16" hasCustomPrompt="1"/>
          </p:nvPr>
        </p:nvSpPr>
        <p:spPr>
          <a:xfrm>
            <a:off x="260651" y="2022215"/>
            <a:ext cx="4059320" cy="32736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4" name="Text Placeholder 41"/>
          <p:cNvSpPr>
            <a:spLocks noGrp="1"/>
          </p:cNvSpPr>
          <p:nvPr>
            <p:ph type="body" sz="quarter" idx="21" hasCustomPrompt="1"/>
          </p:nvPr>
        </p:nvSpPr>
        <p:spPr>
          <a:xfrm>
            <a:off x="4824029" y="5305425"/>
            <a:ext cx="399644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
        <p:nvSpPr>
          <p:cNvPr id="27"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35" name="Text Placeholder 53"/>
          <p:cNvSpPr>
            <a:spLocks noGrp="1"/>
          </p:cNvSpPr>
          <p:nvPr>
            <p:ph type="body" sz="quarter" idx="24" hasCustomPrompt="1"/>
          </p:nvPr>
        </p:nvSpPr>
        <p:spPr>
          <a:xfrm>
            <a:off x="4824029" y="1700808"/>
            <a:ext cx="3996443"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py &amp; Image / Image Equal Vendor Landscape 2">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6" name="Content Placeholder 25"/>
          <p:cNvSpPr>
            <a:spLocks noGrp="1"/>
          </p:cNvSpPr>
          <p:nvPr>
            <p:ph sz="quarter" idx="20" hasCustomPrompt="1"/>
          </p:nvPr>
        </p:nvSpPr>
        <p:spPr>
          <a:xfrm>
            <a:off x="4824029" y="2019299"/>
            <a:ext cx="3996443" cy="2489821"/>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1" name="Text Placeholder 41"/>
          <p:cNvSpPr>
            <a:spLocks noGrp="1"/>
          </p:cNvSpPr>
          <p:nvPr>
            <p:ph type="body" sz="quarter" idx="16" hasCustomPrompt="1"/>
          </p:nvPr>
        </p:nvSpPr>
        <p:spPr>
          <a:xfrm>
            <a:off x="260651" y="2022215"/>
            <a:ext cx="4059320" cy="1514797"/>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4" name="Text Placeholder 41"/>
          <p:cNvSpPr>
            <a:spLocks noGrp="1"/>
          </p:cNvSpPr>
          <p:nvPr>
            <p:ph type="body" sz="quarter" idx="21" hasCustomPrompt="1"/>
          </p:nvPr>
        </p:nvSpPr>
        <p:spPr>
          <a:xfrm>
            <a:off x="4824029" y="4509120"/>
            <a:ext cx="399644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
        <p:nvSpPr>
          <p:cNvPr id="27"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15" name="Content Placeholder 25"/>
          <p:cNvSpPr>
            <a:spLocks noGrp="1"/>
          </p:cNvSpPr>
          <p:nvPr>
            <p:ph sz="quarter" idx="23" hasCustomPrompt="1"/>
          </p:nvPr>
        </p:nvSpPr>
        <p:spPr>
          <a:xfrm>
            <a:off x="260650" y="3717032"/>
            <a:ext cx="4059321" cy="1094047"/>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ts val="1350"/>
              </a:lnSpc>
              <a:spcBef>
                <a:spcPts val="500"/>
              </a:spcBef>
              <a:buClr>
                <a:schemeClr val="tx1"/>
              </a:buClr>
              <a:buSzPct val="150000"/>
              <a:buFont typeface="Arial" pitchFamily="34" charset="0"/>
              <a:buChar char="◦"/>
              <a:defRPr sz="1200" baseline="0"/>
            </a:lvl2pPr>
            <a:lvl3pPr marL="542925" indent="-180975">
              <a:lnSpc>
                <a:spcPts val="1350"/>
              </a:lnSpc>
              <a:spcBef>
                <a:spcPts val="500"/>
              </a:spcBef>
              <a:buClr>
                <a:schemeClr val="tx1"/>
              </a:buClr>
              <a:buSzPct val="100000"/>
              <a:buFont typeface="Arial" pitchFamily="34" charset="0"/>
              <a:buChar char="–"/>
              <a:defRPr sz="1200" baseline="0"/>
            </a:lvl3pPr>
            <a:lvl4pPr marL="714375" indent="-171450">
              <a:lnSpc>
                <a:spcPts val="135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p:txBody>
      </p:sp>
      <p:sp>
        <p:nvSpPr>
          <p:cNvPr id="17"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grpSp>
        <p:nvGrpSpPr>
          <p:cNvPr id="16" name="Group 15"/>
          <p:cNvGrpSpPr/>
          <p:nvPr userDrawn="1"/>
        </p:nvGrpSpPr>
        <p:grpSpPr>
          <a:xfrm>
            <a:off x="0" y="0"/>
            <a:ext cx="9144000" cy="6876000"/>
            <a:chOff x="0" y="0"/>
            <a:chExt cx="9144000" cy="6876000"/>
          </a:xfrm>
        </p:grpSpPr>
        <p:sp>
          <p:nvSpPr>
            <p:cNvPr id="18" name="Rectangle 17"/>
            <p:cNvSpPr/>
            <p:nvPr userDrawn="1"/>
          </p:nvSpPr>
          <p:spPr>
            <a:xfrm>
              <a:off x="0" y="0"/>
              <a:ext cx="9144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p:cNvSpPr/>
            <p:nvPr userDrawn="1"/>
          </p:nvSpPr>
          <p:spPr>
            <a:xfrm rot="5400000">
              <a:off x="5584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3" name="Rectangle 22"/>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Image Equal">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26" name="Content Placeholder 25"/>
          <p:cNvSpPr>
            <a:spLocks noGrp="1"/>
          </p:cNvSpPr>
          <p:nvPr>
            <p:ph sz="quarter" idx="20" hasCustomPrompt="1"/>
          </p:nvPr>
        </p:nvSpPr>
        <p:spPr>
          <a:xfrm>
            <a:off x="4824029" y="2019299"/>
            <a:ext cx="3996443" cy="3286125"/>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8" name="Content Placeholder 25"/>
          <p:cNvSpPr>
            <a:spLocks noGrp="1"/>
          </p:cNvSpPr>
          <p:nvPr>
            <p:ph sz="quarter" idx="23" hasCustomPrompt="1"/>
          </p:nvPr>
        </p:nvSpPr>
        <p:spPr>
          <a:xfrm>
            <a:off x="260650" y="2019300"/>
            <a:ext cx="4059321" cy="3286125"/>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9" name="Text Placeholder 53"/>
          <p:cNvSpPr>
            <a:spLocks noGrp="1"/>
          </p:cNvSpPr>
          <p:nvPr>
            <p:ph type="body" sz="quarter" idx="19" hasCustomPrompt="1"/>
          </p:nvPr>
        </p:nvSpPr>
        <p:spPr>
          <a:xfrm>
            <a:off x="260650" y="1700808"/>
            <a:ext cx="4059322"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
        <p:nvSpPr>
          <p:cNvPr id="20" name="Text Placeholder 53"/>
          <p:cNvSpPr>
            <a:spLocks noGrp="1"/>
          </p:cNvSpPr>
          <p:nvPr>
            <p:ph type="body" sz="quarter" idx="24" hasCustomPrompt="1"/>
          </p:nvPr>
        </p:nvSpPr>
        <p:spPr>
          <a:xfrm>
            <a:off x="4824029" y="1700808"/>
            <a:ext cx="3996443"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
        <p:nvSpPr>
          <p:cNvPr id="25" name="Text Placeholder 41"/>
          <p:cNvSpPr>
            <a:spLocks noGrp="1"/>
          </p:cNvSpPr>
          <p:nvPr>
            <p:ph type="body" sz="quarter" idx="18" hasCustomPrompt="1"/>
          </p:nvPr>
        </p:nvSpPr>
        <p:spPr>
          <a:xfrm>
            <a:off x="260650" y="5387083"/>
            <a:ext cx="4059321" cy="634206"/>
          </a:xfrm>
        </p:spPr>
        <p:txBody>
          <a:bodyPr/>
          <a:lstStyle>
            <a:lvl1pPr marL="0" marR="0" indent="0" algn="l" defTabSz="895350" rtl="0" eaLnBrk="0" fontAlgn="base" latinLnBrk="0" hangingPunct="0">
              <a:lnSpc>
                <a:spcPct val="100000"/>
              </a:lnSpc>
              <a:spcBef>
                <a:spcPts val="500"/>
              </a:spcBef>
              <a:spcAft>
                <a:spcPct val="0"/>
              </a:spcAft>
              <a:buClr>
                <a:schemeClr val="tx1"/>
              </a:buClr>
              <a:buSzPct val="120000"/>
              <a:buFontTx/>
              <a:buNone/>
              <a:tabLst/>
              <a:defRPr sz="1200" b="0" baseline="0">
                <a:solidFill>
                  <a:schemeClr val="tx1"/>
                </a:solidFill>
              </a:defRPr>
            </a:lvl1pPr>
            <a:lvl2pPr marL="0" indent="0" defTabSz="895350">
              <a:lnSpc>
                <a:spcPts val="1350"/>
              </a:lnSpc>
              <a:buFont typeface="Arial" pitchFamily="34" charset="0"/>
              <a:buChar char="•"/>
              <a:defRPr sz="1100">
                <a:solidFill>
                  <a:schemeClr val="bg1">
                    <a:lumMod val="65000"/>
                  </a:schemeClr>
                </a:solidFill>
              </a:defRPr>
            </a:lvl2pPr>
            <a:lvl3pPr marL="0" indent="0" defTabSz="895350">
              <a:lnSpc>
                <a:spcPts val="1350"/>
              </a:lnSpc>
              <a:buFont typeface="Arial" pitchFamily="34" charset="0"/>
              <a:buChar char="•"/>
              <a:defRPr sz="1100">
                <a:solidFill>
                  <a:schemeClr val="bg1">
                    <a:lumMod val="65000"/>
                  </a:schemeClr>
                </a:solidFill>
              </a:defRPr>
            </a:lvl3pPr>
            <a:lvl4pPr marL="1614488" indent="-174625">
              <a:lnSpc>
                <a:spcPts val="1350"/>
              </a:lnSpc>
              <a:defRPr sz="1200">
                <a:solidFill>
                  <a:schemeClr val="accent5"/>
                </a:solidFill>
              </a:defRPr>
            </a:lvl4pPr>
            <a:lvl5pPr marL="2062163" indent="-174625">
              <a:lnSpc>
                <a:spcPts val="1350"/>
              </a:lnSpc>
              <a:tabLst/>
              <a:defRPr sz="1200">
                <a:solidFill>
                  <a:schemeClr val="accent5"/>
                </a:solidFill>
              </a:defRPr>
            </a:lvl5pPr>
          </a:lstStyle>
          <a:p>
            <a:pPr lvl="0"/>
            <a:r>
              <a:rPr lang="en-US" dirty="0" smtClean="0"/>
              <a:t>Copy (Arial, 12pt)</a:t>
            </a:r>
          </a:p>
          <a:p>
            <a:pPr lvl="0"/>
            <a:endParaRPr lang="en-US" dirty="0" smtClean="0"/>
          </a:p>
        </p:txBody>
      </p:sp>
      <p:sp>
        <p:nvSpPr>
          <p:cNvPr id="28" name="Text Placeholder 41"/>
          <p:cNvSpPr>
            <a:spLocks noGrp="1"/>
          </p:cNvSpPr>
          <p:nvPr>
            <p:ph type="body" sz="quarter" idx="25" hasCustomPrompt="1"/>
          </p:nvPr>
        </p:nvSpPr>
        <p:spPr>
          <a:xfrm>
            <a:off x="4824029" y="5387083"/>
            <a:ext cx="3996443" cy="634206"/>
          </a:xfrm>
        </p:spPr>
        <p:txBody>
          <a:bodyPr/>
          <a:lstStyle>
            <a:lvl1pPr marL="0" marR="0" indent="0" algn="l" defTabSz="895350" rtl="0" eaLnBrk="0" fontAlgn="base" latinLnBrk="0" hangingPunct="0">
              <a:lnSpc>
                <a:spcPct val="100000"/>
              </a:lnSpc>
              <a:spcBef>
                <a:spcPts val="500"/>
              </a:spcBef>
              <a:spcAft>
                <a:spcPct val="0"/>
              </a:spcAft>
              <a:buClr>
                <a:schemeClr val="tx1"/>
              </a:buClr>
              <a:buSzPct val="120000"/>
              <a:buFontTx/>
              <a:buNone/>
              <a:tabLst/>
              <a:defRPr sz="1200" b="0" baseline="0">
                <a:solidFill>
                  <a:schemeClr val="tx1"/>
                </a:solidFill>
              </a:defRPr>
            </a:lvl1pPr>
            <a:lvl2pPr marL="0" indent="0" defTabSz="895350">
              <a:lnSpc>
                <a:spcPts val="1350"/>
              </a:lnSpc>
              <a:buFont typeface="Arial" pitchFamily="34" charset="0"/>
              <a:buChar char="•"/>
              <a:defRPr sz="1100">
                <a:solidFill>
                  <a:schemeClr val="bg1">
                    <a:lumMod val="65000"/>
                  </a:schemeClr>
                </a:solidFill>
              </a:defRPr>
            </a:lvl2pPr>
            <a:lvl3pPr marL="0" indent="0" defTabSz="895350">
              <a:lnSpc>
                <a:spcPts val="1350"/>
              </a:lnSpc>
              <a:buFont typeface="Arial" pitchFamily="34" charset="0"/>
              <a:buChar char="•"/>
              <a:defRPr sz="1100">
                <a:solidFill>
                  <a:schemeClr val="bg1">
                    <a:lumMod val="65000"/>
                  </a:schemeClr>
                </a:solidFill>
              </a:defRPr>
            </a:lvl3pPr>
            <a:lvl4pPr marL="1614488" indent="-174625">
              <a:lnSpc>
                <a:spcPts val="1350"/>
              </a:lnSpc>
              <a:defRPr sz="1200">
                <a:solidFill>
                  <a:schemeClr val="accent5"/>
                </a:solidFill>
              </a:defRPr>
            </a:lvl4pPr>
            <a:lvl5pPr marL="2062163" indent="-174625">
              <a:lnSpc>
                <a:spcPts val="1350"/>
              </a:lnSpc>
              <a:tabLst/>
              <a:defRPr sz="1200">
                <a:solidFill>
                  <a:schemeClr val="accent5"/>
                </a:solidFill>
              </a:defRPr>
            </a:lvl5pPr>
          </a:lstStyle>
          <a:p>
            <a:pPr lvl="0"/>
            <a:r>
              <a:rPr lang="en-US" dirty="0" smtClean="0"/>
              <a:t>Copy (Arial, 12pt)</a:t>
            </a:r>
          </a:p>
          <a:p>
            <a:pPr lvl="0"/>
            <a:endParaRPr lang="en-US" dirty="0" smtClean="0"/>
          </a:p>
        </p:txBody>
      </p:sp>
      <p:grpSp>
        <p:nvGrpSpPr>
          <p:cNvPr id="16" name="Group 15"/>
          <p:cNvGrpSpPr/>
          <p:nvPr userDrawn="1"/>
        </p:nvGrpSpPr>
        <p:grpSpPr>
          <a:xfrm>
            <a:off x="0" y="0"/>
            <a:ext cx="9144000" cy="6876000"/>
            <a:chOff x="0" y="0"/>
            <a:chExt cx="9144000" cy="6876000"/>
          </a:xfrm>
        </p:grpSpPr>
        <p:sp>
          <p:nvSpPr>
            <p:cNvPr id="17" name="Rectangle 16"/>
            <p:cNvSpPr/>
            <p:nvPr userDrawn="1"/>
          </p:nvSpPr>
          <p:spPr>
            <a:xfrm>
              <a:off x="0" y="0"/>
              <a:ext cx="9144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Rectangle 20"/>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p:cNvSpPr/>
            <p:nvPr userDrawn="1"/>
          </p:nvSpPr>
          <p:spPr>
            <a:xfrm rot="5400000">
              <a:off x="5584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4" name="Rectangle 23"/>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8_Title Only">
    <p:spTree>
      <p:nvGrpSpPr>
        <p:cNvPr id="1" name=""/>
        <p:cNvGrpSpPr/>
        <p:nvPr/>
      </p:nvGrpSpPr>
      <p:grpSpPr>
        <a:xfrm>
          <a:off x="0" y="0"/>
          <a:ext cx="0" cy="0"/>
          <a:chOff x="0" y="0"/>
          <a:chExt cx="0" cy="0"/>
        </a:xfrm>
      </p:grpSpPr>
      <p:sp>
        <p:nvSpPr>
          <p:cNvPr id="17" name="Rectangle 16"/>
          <p:cNvSpPr/>
          <p:nvPr userDrawn="1"/>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9600" dirty="0"/>
          </a:p>
        </p:txBody>
      </p:sp>
      <p:sp>
        <p:nvSpPr>
          <p:cNvPr id="6" name="Text Placeholder 5"/>
          <p:cNvSpPr>
            <a:spLocks noGrp="1"/>
          </p:cNvSpPr>
          <p:nvPr>
            <p:ph type="body" sz="quarter" idx="10" hasCustomPrompt="1"/>
          </p:nvPr>
        </p:nvSpPr>
        <p:spPr>
          <a:xfrm>
            <a:off x="1223962" y="1196974"/>
            <a:ext cx="6480385" cy="4464273"/>
          </a:xfrm>
        </p:spPr>
        <p:txBody>
          <a:bodyPr/>
          <a:lstStyle>
            <a:lvl1pPr algn="ctr">
              <a:buFontTx/>
              <a:buNone/>
              <a:defRPr sz="8800" baseline="0">
                <a:solidFill>
                  <a:schemeClr val="bg1"/>
                </a:solidFill>
              </a:defRPr>
            </a:lvl1pPr>
            <a:lvl2pPr>
              <a:buFontTx/>
              <a:buNone/>
              <a:defRPr/>
            </a:lvl2pPr>
            <a:lvl3pPr>
              <a:buFontTx/>
              <a:buNone/>
              <a:defRPr/>
            </a:lvl3pPr>
            <a:lvl4pPr>
              <a:buFontTx/>
              <a:buNone/>
              <a:defRPr/>
            </a:lvl4pPr>
            <a:lvl5pPr>
              <a:buFontTx/>
              <a:buNone/>
              <a:defRPr/>
            </a:lvl5pPr>
          </a:lstStyle>
          <a:p>
            <a:pPr lvl="0"/>
            <a:r>
              <a:rPr lang="en-US" dirty="0" smtClean="0"/>
              <a:t>Thought</a:t>
            </a:r>
          </a:p>
          <a:p>
            <a:pPr lvl="0"/>
            <a:r>
              <a:rPr lang="en-US" dirty="0" smtClean="0"/>
              <a:t>Model</a:t>
            </a:r>
            <a:br>
              <a:rPr lang="en-US" dirty="0" smtClean="0"/>
            </a:br>
            <a:r>
              <a:rPr lang="en-US" dirty="0" smtClean="0"/>
              <a:t>Layouts</a:t>
            </a:r>
            <a:endParaRPr lang="en-CA"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Header / Subhead / Bodycopy">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55" name="Text Placeholder 41"/>
          <p:cNvSpPr>
            <a:spLocks noGrp="1"/>
          </p:cNvSpPr>
          <p:nvPr>
            <p:ph type="body" sz="quarter" idx="16" hasCustomPrompt="1"/>
          </p:nvPr>
        </p:nvSpPr>
        <p:spPr>
          <a:xfrm>
            <a:off x="249302" y="2022215"/>
            <a:ext cx="8627997" cy="43137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3"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19"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grpSp>
        <p:nvGrpSpPr>
          <p:cNvPr id="17" name="Group 16"/>
          <p:cNvGrpSpPr/>
          <p:nvPr userDrawn="1"/>
        </p:nvGrpSpPr>
        <p:grpSpPr>
          <a:xfrm>
            <a:off x="0" y="0"/>
            <a:ext cx="9144000" cy="6876000"/>
            <a:chOff x="0" y="0"/>
            <a:chExt cx="9144000" cy="6876000"/>
          </a:xfrm>
        </p:grpSpPr>
        <p:sp>
          <p:nvSpPr>
            <p:cNvPr id="20" name="Rectangle 19"/>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Rectangle 20"/>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3" name="Rectangle 22"/>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Header / Bodycopy">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55" name="Text Placeholder 41"/>
          <p:cNvSpPr>
            <a:spLocks noGrp="1"/>
          </p:cNvSpPr>
          <p:nvPr>
            <p:ph type="body" sz="quarter" idx="16" hasCustomPrompt="1"/>
          </p:nvPr>
        </p:nvSpPr>
        <p:spPr>
          <a:xfrm>
            <a:off x="249302" y="1376772"/>
            <a:ext cx="8627997" cy="497392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0"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3" name="Group 12"/>
          <p:cNvGrpSpPr/>
          <p:nvPr userDrawn="1"/>
        </p:nvGrpSpPr>
        <p:grpSpPr>
          <a:xfrm>
            <a:off x="0" y="0"/>
            <a:ext cx="9144000" cy="6876000"/>
            <a:chOff x="0" y="0"/>
            <a:chExt cx="9144000" cy="6876000"/>
          </a:xfrm>
        </p:grpSpPr>
        <p:sp>
          <p:nvSpPr>
            <p:cNvPr id="14" name="Rectangle 13"/>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17" name="Rectangle 16"/>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8"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Header">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0" name="Group 9"/>
          <p:cNvGrpSpPr/>
          <p:nvPr userDrawn="1"/>
        </p:nvGrpSpPr>
        <p:grpSpPr>
          <a:xfrm>
            <a:off x="0" y="0"/>
            <a:ext cx="9144000" cy="6876000"/>
            <a:chOff x="0" y="0"/>
            <a:chExt cx="9144000" cy="6876000"/>
          </a:xfrm>
        </p:grpSpPr>
        <p:sp>
          <p:nvSpPr>
            <p:cNvPr id="13" name="Rectangle 12"/>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16" name="Rectangle 15"/>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7"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Vendor Landscape 40/60">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3" name="Group 12"/>
          <p:cNvGrpSpPr/>
          <p:nvPr userDrawn="1"/>
        </p:nvGrpSpPr>
        <p:grpSpPr>
          <a:xfrm>
            <a:off x="0" y="0"/>
            <a:ext cx="9144000" cy="6876000"/>
            <a:chOff x="0" y="0"/>
            <a:chExt cx="9144000" cy="6876000"/>
          </a:xfrm>
        </p:grpSpPr>
        <p:sp>
          <p:nvSpPr>
            <p:cNvPr id="14" name="Rectangle 13"/>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17" name="Rectangle 16"/>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8"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Cover Page">
    <p:spTree>
      <p:nvGrpSpPr>
        <p:cNvPr id="1" name=""/>
        <p:cNvGrpSpPr/>
        <p:nvPr/>
      </p:nvGrpSpPr>
      <p:grpSpPr>
        <a:xfrm>
          <a:off x="0" y="0"/>
          <a:ext cx="0" cy="0"/>
          <a:chOff x="0" y="0"/>
          <a:chExt cx="0" cy="0"/>
        </a:xfrm>
      </p:grpSpPr>
      <p:sp>
        <p:nvSpPr>
          <p:cNvPr id="28" name="Text Placeholder 27"/>
          <p:cNvSpPr>
            <a:spLocks noGrp="1"/>
          </p:cNvSpPr>
          <p:nvPr userDrawn="1">
            <p:ph type="body" sz="quarter" idx="15" hasCustomPrompt="1"/>
          </p:nvPr>
        </p:nvSpPr>
        <p:spPr>
          <a:xfrm>
            <a:off x="687148" y="3060700"/>
            <a:ext cx="7454900" cy="660400"/>
          </a:xfrm>
        </p:spPr>
        <p:txBody>
          <a:bodyPr/>
          <a:lstStyle>
            <a:lvl1pPr marL="0" indent="0">
              <a:lnSpc>
                <a:spcPts val="3200"/>
              </a:lnSpc>
              <a:buClr>
                <a:schemeClr val="accent2"/>
              </a:buClr>
              <a:buSzPct val="160000"/>
              <a:buFontTx/>
              <a:buNone/>
              <a:defRPr sz="2400" baseline="0">
                <a:latin typeface="+mj-lt"/>
              </a:defRPr>
            </a:lvl1pPr>
            <a:lvl2pPr>
              <a:buNone/>
              <a:defRPr sz="2800">
                <a:latin typeface="+mj-lt"/>
              </a:defRPr>
            </a:lvl2pPr>
            <a:lvl3pPr>
              <a:buNone/>
              <a:defRPr sz="2800">
                <a:latin typeface="+mj-lt"/>
              </a:defRPr>
            </a:lvl3pPr>
            <a:lvl4pPr>
              <a:buNone/>
              <a:defRPr sz="2800">
                <a:latin typeface="+mj-lt"/>
              </a:defRPr>
            </a:lvl4pPr>
            <a:lvl5pPr>
              <a:buNone/>
              <a:defRPr sz="2800">
                <a:latin typeface="+mj-lt"/>
              </a:defRPr>
            </a:lvl5pPr>
          </a:lstStyle>
          <a:p>
            <a:pPr lvl="0"/>
            <a:r>
              <a:rPr lang="en-US" dirty="0" smtClean="0"/>
              <a:t>Section Headline (Georgia, 24pt)</a:t>
            </a:r>
            <a:endParaRPr lang="en-CA" dirty="0"/>
          </a:p>
        </p:txBody>
      </p:sp>
      <p:cxnSp>
        <p:nvCxnSpPr>
          <p:cNvPr id="47" name="Straight Connector 46"/>
          <p:cNvCxnSpPr/>
          <p:nvPr userDrawn="1"/>
        </p:nvCxnSpPr>
        <p:spPr>
          <a:xfrm rot="5400000">
            <a:off x="4970829" y="5233490"/>
            <a:ext cx="1867710" cy="0"/>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41"/>
          <p:cNvSpPr>
            <a:spLocks noGrp="1"/>
          </p:cNvSpPr>
          <p:nvPr userDrawn="1">
            <p:ph type="body" sz="quarter" idx="18" hasCustomPrompt="1"/>
          </p:nvPr>
        </p:nvSpPr>
        <p:spPr>
          <a:xfrm>
            <a:off x="6336196" y="4298777"/>
            <a:ext cx="2373549" cy="1938535"/>
          </a:xfrm>
        </p:spPr>
        <p:txBody>
          <a:bodyPr/>
          <a:lstStyle>
            <a:lvl1pPr marL="0" marR="0" indent="0" algn="l" defTabSz="895350" rtl="0" eaLnBrk="0" fontAlgn="base" latinLnBrk="0" hangingPunct="0">
              <a:lnSpc>
                <a:spcPct val="100000"/>
              </a:lnSpc>
              <a:spcBef>
                <a:spcPts val="500"/>
              </a:spcBef>
              <a:spcAft>
                <a:spcPct val="0"/>
              </a:spcAft>
              <a:buClr>
                <a:schemeClr val="tx1"/>
              </a:buClr>
              <a:buSzPct val="120000"/>
              <a:buFontTx/>
              <a:buNone/>
              <a:tabLst/>
              <a:defRPr sz="1200" b="0" baseline="0">
                <a:solidFill>
                  <a:schemeClr val="tx1"/>
                </a:solidFill>
              </a:defRPr>
            </a:lvl1pPr>
            <a:lvl2pPr marL="0" indent="0" defTabSz="895350">
              <a:lnSpc>
                <a:spcPts val="1350"/>
              </a:lnSpc>
              <a:buFont typeface="Arial" pitchFamily="34" charset="0"/>
              <a:buChar char="•"/>
              <a:defRPr sz="1100">
                <a:solidFill>
                  <a:schemeClr val="bg1">
                    <a:lumMod val="65000"/>
                  </a:schemeClr>
                </a:solidFill>
              </a:defRPr>
            </a:lvl2pPr>
            <a:lvl3pPr marL="0" indent="0" defTabSz="895350">
              <a:lnSpc>
                <a:spcPts val="1350"/>
              </a:lnSpc>
              <a:buFont typeface="Arial" pitchFamily="34" charset="0"/>
              <a:buChar char="•"/>
              <a:defRPr sz="1100">
                <a:solidFill>
                  <a:schemeClr val="bg1">
                    <a:lumMod val="65000"/>
                  </a:schemeClr>
                </a:solidFill>
              </a:defRPr>
            </a:lvl3pPr>
            <a:lvl4pPr marL="1614488" indent="-174625">
              <a:lnSpc>
                <a:spcPts val="1350"/>
              </a:lnSpc>
              <a:defRPr sz="1200">
                <a:solidFill>
                  <a:schemeClr val="accent5"/>
                </a:solidFill>
              </a:defRPr>
            </a:lvl4pPr>
            <a:lvl5pPr marL="2062163" indent="-174625">
              <a:lnSpc>
                <a:spcPts val="1350"/>
              </a:lnSpc>
              <a:tabLst/>
              <a:defRPr sz="1200">
                <a:solidFill>
                  <a:schemeClr val="accent5"/>
                </a:solidFill>
              </a:defRPr>
            </a:lvl5pPr>
          </a:lstStyle>
          <a:p>
            <a:pPr lvl="0"/>
            <a:r>
              <a:rPr lang="en-US" dirty="0" smtClean="0"/>
              <a:t>Solution Set Sections (Arial, 12)</a:t>
            </a:r>
          </a:p>
          <a:p>
            <a:pPr lvl="0"/>
            <a:endParaRPr lang="en-US" dirty="0" smtClean="0"/>
          </a:p>
          <a:p>
            <a:pPr lvl="0"/>
            <a:endParaRPr lang="en-US" dirty="0" smtClean="0"/>
          </a:p>
        </p:txBody>
      </p:sp>
      <p:sp>
        <p:nvSpPr>
          <p:cNvPr id="30" name="Text Placeholder 41"/>
          <p:cNvSpPr>
            <a:spLocks noGrp="1"/>
          </p:cNvSpPr>
          <p:nvPr>
            <p:ph type="body" sz="quarter" idx="21" hasCustomPrompt="1"/>
          </p:nvPr>
        </p:nvSpPr>
        <p:spPr>
          <a:xfrm>
            <a:off x="791580" y="4311718"/>
            <a:ext cx="4436996" cy="1906138"/>
          </a:xfrm>
        </p:spPr>
        <p:txBody>
          <a:bodyPr/>
          <a:lstStyle>
            <a:lvl1pPr marL="174625" indent="-174625">
              <a:lnSpc>
                <a:spcPct val="100000"/>
              </a:lnSpc>
              <a:spcBef>
                <a:spcPts val="500"/>
              </a:spcBef>
              <a:buClr>
                <a:schemeClr val="tx1"/>
              </a:buClr>
              <a:buSzPct val="120000"/>
              <a:buFont typeface="Arial" pitchFamily="34" charset="0"/>
              <a:buChar char="•"/>
              <a:defRPr sz="1400" baseline="0"/>
            </a:lvl1pPr>
            <a:lvl2pPr marL="361950" indent="-180975">
              <a:lnSpc>
                <a:spcPct val="100000"/>
              </a:lnSpc>
              <a:spcBef>
                <a:spcPts val="500"/>
              </a:spcBef>
              <a:buClr>
                <a:schemeClr val="tx1"/>
              </a:buClr>
              <a:buSzPct val="150000"/>
              <a:buFont typeface="Arial" pitchFamily="34" charset="0"/>
              <a:buChar char="◦"/>
              <a:defRPr sz="1400"/>
            </a:lvl2pPr>
            <a:lvl3pPr marL="542925" indent="-180975">
              <a:lnSpc>
                <a:spcPct val="100000"/>
              </a:lnSpc>
              <a:spcBef>
                <a:spcPts val="500"/>
              </a:spcBef>
              <a:buClr>
                <a:schemeClr val="tx1"/>
              </a:buClr>
              <a:buSzPct val="100000"/>
              <a:buFont typeface="Arial" pitchFamily="34" charset="0"/>
              <a:buChar char="–"/>
              <a:defRPr sz="1400"/>
            </a:lvl3pPr>
            <a:lvl4pPr marL="714375" indent="-171450">
              <a:lnSpc>
                <a:spcPct val="100000"/>
              </a:lnSpc>
              <a:spcBef>
                <a:spcPts val="500"/>
              </a:spcBef>
              <a:buSzPct val="100000"/>
              <a:buFont typeface="Wingdings" pitchFamily="2" charset="2"/>
              <a:buChar char="§"/>
              <a:defRPr sz="14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Contents of Current Section (Arial, 14pt)</a:t>
            </a:r>
          </a:p>
          <a:p>
            <a:pPr lvl="1"/>
            <a:r>
              <a:rPr lang="en-US" dirty="0" smtClean="0"/>
              <a:t>Second Level</a:t>
            </a:r>
          </a:p>
          <a:p>
            <a:pPr lvl="2"/>
            <a:r>
              <a:rPr lang="en-US" dirty="0" smtClean="0"/>
              <a:t>Third Level</a:t>
            </a:r>
          </a:p>
          <a:p>
            <a:pPr lvl="3"/>
            <a:r>
              <a:rPr lang="en-US" dirty="0" smtClean="0"/>
              <a:t>Forth Level</a:t>
            </a:r>
          </a:p>
        </p:txBody>
      </p:sp>
      <p:sp>
        <p:nvSpPr>
          <p:cNvPr id="13" name="TextBox 12"/>
          <p:cNvSpPr txBox="1"/>
          <p:nvPr userDrawn="1"/>
        </p:nvSpPr>
        <p:spPr>
          <a:xfrm>
            <a:off x="798362" y="3980093"/>
            <a:ext cx="2693518" cy="307777"/>
          </a:xfrm>
          <a:prstGeom prst="rect">
            <a:avLst/>
          </a:prstGeom>
          <a:noFill/>
        </p:spPr>
        <p:txBody>
          <a:bodyPr wrap="square" rtlCol="0">
            <a:spAutoFit/>
          </a:bodyPr>
          <a:lstStyle/>
          <a:p>
            <a:pPr algn="l"/>
            <a:r>
              <a:rPr lang="en-CA" sz="1400" b="1" dirty="0" smtClean="0"/>
              <a:t>What’s in</a:t>
            </a:r>
            <a:r>
              <a:rPr lang="en-CA" sz="1400" b="1" baseline="0" dirty="0" smtClean="0"/>
              <a:t> this Section:</a:t>
            </a:r>
            <a:endParaRPr lang="en-CA" sz="1400" b="1" dirty="0"/>
          </a:p>
        </p:txBody>
      </p:sp>
      <p:sp>
        <p:nvSpPr>
          <p:cNvPr id="14" name="TextBox 13"/>
          <p:cNvSpPr txBox="1"/>
          <p:nvPr userDrawn="1"/>
        </p:nvSpPr>
        <p:spPr>
          <a:xfrm>
            <a:off x="6096687" y="3980093"/>
            <a:ext cx="1025578" cy="307777"/>
          </a:xfrm>
          <a:prstGeom prst="rect">
            <a:avLst/>
          </a:prstGeom>
          <a:noFill/>
        </p:spPr>
        <p:txBody>
          <a:bodyPr wrap="square" rtlCol="0">
            <a:spAutoFit/>
          </a:bodyPr>
          <a:lstStyle/>
          <a:p>
            <a:pPr algn="l"/>
            <a:r>
              <a:rPr lang="en-CA" sz="1400" b="1" dirty="0" smtClean="0"/>
              <a:t>Sections:</a:t>
            </a:r>
            <a:endParaRPr lang="en-CA" sz="1400" b="1"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Left/Right Blank &amp; Line">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1"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3"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4" name="Group 13"/>
          <p:cNvGrpSpPr/>
          <p:nvPr userDrawn="1"/>
        </p:nvGrpSpPr>
        <p:grpSpPr>
          <a:xfrm>
            <a:off x="0" y="0"/>
            <a:ext cx="9144000" cy="6876000"/>
            <a:chOff x="0" y="0"/>
            <a:chExt cx="9144000" cy="6876000"/>
          </a:xfrm>
        </p:grpSpPr>
        <p:sp>
          <p:nvSpPr>
            <p:cNvPr id="15" name="Rectangle 14"/>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18" name="Rectangle 17"/>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9"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Left Blank">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1"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3" name="Content Placeholder 25"/>
          <p:cNvSpPr>
            <a:spLocks noGrp="1"/>
          </p:cNvSpPr>
          <p:nvPr>
            <p:ph sz="quarter" idx="20" hasCustomPrompt="1"/>
          </p:nvPr>
        </p:nvSpPr>
        <p:spPr>
          <a:xfrm>
            <a:off x="5581649" y="2019299"/>
            <a:ext cx="3238823" cy="3029881"/>
          </a:xfrm>
        </p:spPr>
        <p:txBody>
          <a:bodyPr/>
          <a:lstStyle>
            <a:lvl1pPr marL="180975" indent="-180975">
              <a:buClr>
                <a:schemeClr val="tx1"/>
              </a:buClr>
              <a:buSzPct val="120000"/>
              <a:buFont typeface="Arial" pitchFamily="34" charset="0"/>
              <a:buChar char="•"/>
              <a:defRPr sz="1200" baseline="0"/>
            </a:lvl1pPr>
            <a:lvl2pPr marL="361950" indent="-180975">
              <a:buClr>
                <a:schemeClr val="tx1"/>
              </a:buClr>
              <a:buSzPct val="150000"/>
              <a:buFont typeface="Arial" pitchFamily="34" charset="0"/>
              <a:buChar char="◦"/>
              <a:defRPr sz="1200" baseline="0"/>
            </a:lvl2pPr>
            <a:lvl3pPr marL="542925" indent="-180975">
              <a:buClr>
                <a:schemeClr val="tx1"/>
              </a:buClr>
              <a:buSzPct val="100000"/>
              <a:buFont typeface="Arial" pitchFamily="34" charset="0"/>
              <a:buChar char="–"/>
              <a:defRPr sz="1200" baseline="0"/>
            </a:lvl3pPr>
            <a:lvl4pPr marL="714375" indent="-171450">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4" name="Text Placeholder 41"/>
          <p:cNvSpPr>
            <a:spLocks noGrp="1"/>
          </p:cNvSpPr>
          <p:nvPr>
            <p:ph type="body" sz="quarter" idx="21" hasCustomPrompt="1"/>
          </p:nvPr>
        </p:nvSpPr>
        <p:spPr>
          <a:xfrm>
            <a:off x="5581649" y="5049180"/>
            <a:ext cx="323882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
        <p:nvSpPr>
          <p:cNvPr id="15"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22" name="Group 21"/>
          <p:cNvGrpSpPr/>
          <p:nvPr userDrawn="1"/>
        </p:nvGrpSpPr>
        <p:grpSpPr>
          <a:xfrm>
            <a:off x="0" y="0"/>
            <a:ext cx="9144000" cy="6876000"/>
            <a:chOff x="0" y="0"/>
            <a:chExt cx="9144000" cy="6876000"/>
          </a:xfrm>
        </p:grpSpPr>
        <p:sp>
          <p:nvSpPr>
            <p:cNvPr id="23" name="Rectangle 22"/>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Rectangle 23"/>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Rectangle 24"/>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6" name="Rectangle 25"/>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7"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Right Blank">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20" name="Text Placeholder 41"/>
          <p:cNvSpPr>
            <a:spLocks noGrp="1"/>
          </p:cNvSpPr>
          <p:nvPr>
            <p:ph type="body" sz="quarter" idx="22" hasCustomPrompt="1"/>
          </p:nvPr>
        </p:nvSpPr>
        <p:spPr>
          <a:xfrm>
            <a:off x="249303" y="5498841"/>
            <a:ext cx="4713221" cy="825760"/>
          </a:xfrm>
        </p:spPr>
        <p:txBody>
          <a:bodyPr/>
          <a:lstStyle>
            <a:lvl1pPr marL="0" indent="0">
              <a:lnSpc>
                <a:spcPts val="1350"/>
              </a:lnSpc>
              <a:spcBef>
                <a:spcPts val="500"/>
              </a:spcBef>
              <a:buClr>
                <a:schemeClr val="bg1"/>
              </a:buClr>
              <a:buSzPct val="25000"/>
              <a:buFont typeface="Arial" pitchFamily="34" charset="0"/>
              <a:buChar char="•"/>
              <a:defRPr sz="1400" i="1" baseline="0">
                <a:solidFill>
                  <a:schemeClr val="tx1"/>
                </a:solidFill>
                <a:latin typeface="+mj-lt"/>
              </a:defRPr>
            </a:lvl1pPr>
            <a:lvl2pPr marL="361950" indent="-180975">
              <a:lnSpc>
                <a:spcPts val="1350"/>
              </a:lnSpc>
              <a:spcBef>
                <a:spcPts val="500"/>
              </a:spcBef>
              <a:buClr>
                <a:schemeClr val="accent2"/>
              </a:buClr>
              <a:buSzPct val="100000"/>
              <a:buFont typeface="Arial" pitchFamily="34" charset="0"/>
              <a:buChar char="-"/>
              <a:defRPr sz="1200">
                <a:solidFill>
                  <a:schemeClr val="tx1"/>
                </a:solidFill>
              </a:defRPr>
            </a:lvl2pPr>
            <a:lvl3pPr marL="895350" indent="-176213">
              <a:lnSpc>
                <a:spcPts val="1350"/>
              </a:lnSpc>
              <a:spcBef>
                <a:spcPts val="500"/>
              </a:spcBef>
              <a:buClr>
                <a:schemeClr val="tx1"/>
              </a:buClr>
              <a:buSzPct val="100000"/>
              <a:buFont typeface="Arial" pitchFamily="34" charset="0"/>
              <a:buChar char="–"/>
              <a:defRPr sz="1200"/>
            </a:lvl3pPr>
            <a:lvl4pPr marL="1254125" indent="-174625">
              <a:lnSpc>
                <a:spcPts val="135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Quote – Body Level (Georgia, 14pt)</a:t>
            </a:r>
          </a:p>
          <a:p>
            <a:pPr lvl="1"/>
            <a:r>
              <a:rPr lang="en-US" dirty="0" smtClean="0"/>
              <a:t>IT Role, IT Industry (Arial, 12pt)</a:t>
            </a:r>
          </a:p>
        </p:txBody>
      </p:sp>
      <p:sp>
        <p:nvSpPr>
          <p:cNvPr id="25" name="Text Placeholder 41"/>
          <p:cNvSpPr>
            <a:spLocks noGrp="1"/>
          </p:cNvSpPr>
          <p:nvPr>
            <p:ph type="body" sz="quarter" idx="16" hasCustomPrompt="1"/>
          </p:nvPr>
        </p:nvSpPr>
        <p:spPr>
          <a:xfrm>
            <a:off x="249303" y="2022215"/>
            <a:ext cx="4713222" cy="32736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defTabSz="895350">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baseline="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3"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4" name="Group 13"/>
          <p:cNvGrpSpPr/>
          <p:nvPr userDrawn="1"/>
        </p:nvGrpSpPr>
        <p:grpSpPr>
          <a:xfrm>
            <a:off x="0" y="0"/>
            <a:ext cx="9144000" cy="6876000"/>
            <a:chOff x="0" y="0"/>
            <a:chExt cx="9144000" cy="6876000"/>
          </a:xfrm>
        </p:grpSpPr>
        <p:sp>
          <p:nvSpPr>
            <p:cNvPr id="15" name="Rectangle 14"/>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18" name="Rectangle 17"/>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9"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py/Image (60/40) &amp; Quote">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2" name="Text Placeholder 41"/>
          <p:cNvSpPr>
            <a:spLocks noGrp="1"/>
          </p:cNvSpPr>
          <p:nvPr>
            <p:ph type="body" sz="quarter" idx="16" hasCustomPrompt="1"/>
          </p:nvPr>
        </p:nvSpPr>
        <p:spPr>
          <a:xfrm>
            <a:off x="249303" y="2022215"/>
            <a:ext cx="4713222" cy="32736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6" name="Content Placeholder 25"/>
          <p:cNvSpPr>
            <a:spLocks noGrp="1"/>
          </p:cNvSpPr>
          <p:nvPr>
            <p:ph sz="quarter" idx="20" hasCustomPrompt="1"/>
          </p:nvPr>
        </p:nvSpPr>
        <p:spPr>
          <a:xfrm>
            <a:off x="5581649" y="2019299"/>
            <a:ext cx="3238823" cy="3029881"/>
          </a:xfrm>
        </p:spPr>
        <p:txBody>
          <a:bodyPr/>
          <a:lstStyle>
            <a:lvl1pPr marL="180975" indent="-180975">
              <a:buClr>
                <a:schemeClr val="tx1"/>
              </a:buClr>
              <a:buSzPct val="120000"/>
              <a:buFont typeface="Arial" pitchFamily="34" charset="0"/>
              <a:buChar char="•"/>
              <a:defRPr sz="1200" baseline="0"/>
            </a:lvl1pPr>
            <a:lvl2pPr marL="361950" indent="-180975">
              <a:buClr>
                <a:schemeClr val="tx1"/>
              </a:buClr>
              <a:buSzPct val="150000"/>
              <a:buFont typeface="Arial" pitchFamily="34" charset="0"/>
              <a:buChar char="◦"/>
              <a:defRPr sz="1200" baseline="0"/>
            </a:lvl2pPr>
            <a:lvl3pPr marL="542925" indent="-180975">
              <a:buClr>
                <a:schemeClr val="tx1"/>
              </a:buClr>
              <a:buSzPct val="100000"/>
              <a:buFont typeface="Arial" pitchFamily="34" charset="0"/>
              <a:buChar char="–"/>
              <a:defRPr sz="1200" baseline="0"/>
            </a:lvl3pPr>
            <a:lvl4pPr marL="714375" indent="-171450">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7" name="Text Placeholder 41"/>
          <p:cNvSpPr>
            <a:spLocks noGrp="1"/>
          </p:cNvSpPr>
          <p:nvPr>
            <p:ph type="body" sz="quarter" idx="21" hasCustomPrompt="1"/>
          </p:nvPr>
        </p:nvSpPr>
        <p:spPr>
          <a:xfrm>
            <a:off x="5581649" y="5049180"/>
            <a:ext cx="323882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
        <p:nvSpPr>
          <p:cNvPr id="29" name="Text Placeholder 41"/>
          <p:cNvSpPr>
            <a:spLocks noGrp="1"/>
          </p:cNvSpPr>
          <p:nvPr>
            <p:ph type="body" sz="quarter" idx="22" hasCustomPrompt="1"/>
          </p:nvPr>
        </p:nvSpPr>
        <p:spPr>
          <a:xfrm>
            <a:off x="249303" y="5498841"/>
            <a:ext cx="4713221" cy="825760"/>
          </a:xfrm>
        </p:spPr>
        <p:txBody>
          <a:bodyPr/>
          <a:lstStyle>
            <a:lvl1pPr marL="0" indent="0">
              <a:lnSpc>
                <a:spcPts val="1350"/>
              </a:lnSpc>
              <a:spcBef>
                <a:spcPts val="500"/>
              </a:spcBef>
              <a:buClr>
                <a:schemeClr val="bg1"/>
              </a:buClr>
              <a:buSzPct val="25000"/>
              <a:buFont typeface="Arial" pitchFamily="34" charset="0"/>
              <a:buChar char="•"/>
              <a:defRPr sz="1400" i="1" baseline="0">
                <a:solidFill>
                  <a:schemeClr val="tx1"/>
                </a:solidFill>
                <a:latin typeface="+mj-lt"/>
              </a:defRPr>
            </a:lvl1pPr>
            <a:lvl2pPr marL="361950" indent="-180975">
              <a:lnSpc>
                <a:spcPts val="1350"/>
              </a:lnSpc>
              <a:spcBef>
                <a:spcPts val="500"/>
              </a:spcBef>
              <a:buClr>
                <a:schemeClr val="accent2"/>
              </a:buClr>
              <a:buSzPct val="100000"/>
              <a:buFont typeface="Arial" pitchFamily="34" charset="0"/>
              <a:buChar char="-"/>
              <a:defRPr sz="1200">
                <a:solidFill>
                  <a:schemeClr val="tx1"/>
                </a:solidFill>
              </a:defRPr>
            </a:lvl2pPr>
            <a:lvl3pPr marL="895350" indent="-176213">
              <a:lnSpc>
                <a:spcPts val="1350"/>
              </a:lnSpc>
              <a:spcBef>
                <a:spcPts val="500"/>
              </a:spcBef>
              <a:buClr>
                <a:schemeClr val="tx1"/>
              </a:buClr>
              <a:buSzPct val="100000"/>
              <a:buFont typeface="Arial" pitchFamily="34" charset="0"/>
              <a:buChar char="–"/>
              <a:defRPr sz="1200"/>
            </a:lvl3pPr>
            <a:lvl4pPr marL="1254125" indent="-174625">
              <a:lnSpc>
                <a:spcPts val="135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Quote – Body Level (Georgia, 14pt)</a:t>
            </a:r>
          </a:p>
          <a:p>
            <a:pPr lvl="1"/>
            <a:r>
              <a:rPr lang="en-US" dirty="0" smtClean="0"/>
              <a:t>IT Role, IT Industry (Arial, 12pt)</a:t>
            </a:r>
          </a:p>
        </p:txBody>
      </p: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5"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6" name="Group 15"/>
          <p:cNvGrpSpPr/>
          <p:nvPr userDrawn="1"/>
        </p:nvGrpSpPr>
        <p:grpSpPr>
          <a:xfrm>
            <a:off x="0" y="0"/>
            <a:ext cx="9144000" cy="6876000"/>
            <a:chOff x="0" y="0"/>
            <a:chExt cx="9144000" cy="6876000"/>
          </a:xfrm>
        </p:grpSpPr>
        <p:sp>
          <p:nvSpPr>
            <p:cNvPr id="17" name="Rectangle 16"/>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Rectangle 17"/>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0" name="Rectangle 19"/>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1"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py/Image Equal">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6" name="Content Placeholder 25"/>
          <p:cNvSpPr>
            <a:spLocks noGrp="1"/>
          </p:cNvSpPr>
          <p:nvPr>
            <p:ph sz="quarter" idx="20" hasCustomPrompt="1"/>
          </p:nvPr>
        </p:nvSpPr>
        <p:spPr>
          <a:xfrm>
            <a:off x="4824029" y="2019299"/>
            <a:ext cx="3996443" cy="3286125"/>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9" name="Text Placeholder 53"/>
          <p:cNvSpPr>
            <a:spLocks noGrp="1"/>
          </p:cNvSpPr>
          <p:nvPr>
            <p:ph type="body" sz="quarter" idx="19" hasCustomPrompt="1"/>
          </p:nvPr>
        </p:nvSpPr>
        <p:spPr>
          <a:xfrm>
            <a:off x="260650" y="1700808"/>
            <a:ext cx="4059322"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
        <p:nvSpPr>
          <p:cNvPr id="21" name="Text Placeholder 41"/>
          <p:cNvSpPr>
            <a:spLocks noGrp="1"/>
          </p:cNvSpPr>
          <p:nvPr>
            <p:ph type="body" sz="quarter" idx="16" hasCustomPrompt="1"/>
          </p:nvPr>
        </p:nvSpPr>
        <p:spPr>
          <a:xfrm>
            <a:off x="260651" y="2022215"/>
            <a:ext cx="4059320" cy="32736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4" name="Text Placeholder 41"/>
          <p:cNvSpPr>
            <a:spLocks noGrp="1"/>
          </p:cNvSpPr>
          <p:nvPr>
            <p:ph type="body" sz="quarter" idx="21" hasCustomPrompt="1"/>
          </p:nvPr>
        </p:nvSpPr>
        <p:spPr>
          <a:xfrm>
            <a:off x="4824029" y="5305425"/>
            <a:ext cx="399644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
        <p:nvSpPr>
          <p:cNvPr id="35" name="Text Placeholder 53"/>
          <p:cNvSpPr>
            <a:spLocks noGrp="1"/>
          </p:cNvSpPr>
          <p:nvPr>
            <p:ph type="body" sz="quarter" idx="24" hasCustomPrompt="1"/>
          </p:nvPr>
        </p:nvSpPr>
        <p:spPr>
          <a:xfrm>
            <a:off x="4824029" y="1700808"/>
            <a:ext cx="3996443"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
        <p:nvSpPr>
          <p:cNvPr id="15"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6" name="Group 15"/>
          <p:cNvGrpSpPr/>
          <p:nvPr userDrawn="1"/>
        </p:nvGrpSpPr>
        <p:grpSpPr>
          <a:xfrm>
            <a:off x="0" y="0"/>
            <a:ext cx="9144000" cy="6876000"/>
            <a:chOff x="0" y="0"/>
            <a:chExt cx="9144000" cy="6876000"/>
          </a:xfrm>
        </p:grpSpPr>
        <p:sp>
          <p:nvSpPr>
            <p:cNvPr id="17" name="Rectangle 16"/>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Rectangle 17"/>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3" name="Rectangle 22"/>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5"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py &amp; Image / Image Equal Vendor Landscape 2">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6" name="Content Placeholder 25"/>
          <p:cNvSpPr>
            <a:spLocks noGrp="1"/>
          </p:cNvSpPr>
          <p:nvPr>
            <p:ph sz="quarter" idx="20" hasCustomPrompt="1"/>
          </p:nvPr>
        </p:nvSpPr>
        <p:spPr>
          <a:xfrm>
            <a:off x="4824029" y="2019299"/>
            <a:ext cx="3996443" cy="2489821"/>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1" name="Text Placeholder 41"/>
          <p:cNvSpPr>
            <a:spLocks noGrp="1"/>
          </p:cNvSpPr>
          <p:nvPr>
            <p:ph type="body" sz="quarter" idx="16" hasCustomPrompt="1"/>
          </p:nvPr>
        </p:nvSpPr>
        <p:spPr>
          <a:xfrm>
            <a:off x="260651" y="2022215"/>
            <a:ext cx="4059320" cy="1514797"/>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24" name="Text Placeholder 41"/>
          <p:cNvSpPr>
            <a:spLocks noGrp="1"/>
          </p:cNvSpPr>
          <p:nvPr>
            <p:ph type="body" sz="quarter" idx="21" hasCustomPrompt="1"/>
          </p:nvPr>
        </p:nvSpPr>
        <p:spPr>
          <a:xfrm>
            <a:off x="4824029" y="4509120"/>
            <a:ext cx="399644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
        <p:nvSpPr>
          <p:cNvPr id="15" name="Content Placeholder 25"/>
          <p:cNvSpPr>
            <a:spLocks noGrp="1"/>
          </p:cNvSpPr>
          <p:nvPr>
            <p:ph sz="quarter" idx="23" hasCustomPrompt="1"/>
          </p:nvPr>
        </p:nvSpPr>
        <p:spPr>
          <a:xfrm>
            <a:off x="260650" y="3717032"/>
            <a:ext cx="4059321" cy="1094047"/>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ts val="1350"/>
              </a:lnSpc>
              <a:spcBef>
                <a:spcPts val="500"/>
              </a:spcBef>
              <a:buClr>
                <a:schemeClr val="tx1"/>
              </a:buClr>
              <a:buSzPct val="150000"/>
              <a:buFont typeface="Arial" pitchFamily="34" charset="0"/>
              <a:buChar char="◦"/>
              <a:defRPr sz="1200" baseline="0"/>
            </a:lvl2pPr>
            <a:lvl3pPr marL="542925" indent="-180975">
              <a:lnSpc>
                <a:spcPts val="1350"/>
              </a:lnSpc>
              <a:spcBef>
                <a:spcPts val="500"/>
              </a:spcBef>
              <a:buClr>
                <a:schemeClr val="tx1"/>
              </a:buClr>
              <a:buSzPct val="100000"/>
              <a:buFont typeface="Arial" pitchFamily="34" charset="0"/>
              <a:buChar char="–"/>
              <a:defRPr sz="1200" baseline="0"/>
            </a:lvl3pPr>
            <a:lvl4pPr marL="714375" indent="-171450">
              <a:lnSpc>
                <a:spcPts val="135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p:txBody>
      </p:sp>
      <p:sp>
        <p:nvSpPr>
          <p:cNvPr id="17"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6"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8" name="Group 17"/>
          <p:cNvGrpSpPr/>
          <p:nvPr userDrawn="1"/>
        </p:nvGrpSpPr>
        <p:grpSpPr>
          <a:xfrm>
            <a:off x="0" y="0"/>
            <a:ext cx="9144000" cy="6876000"/>
            <a:chOff x="0" y="0"/>
            <a:chExt cx="9144000" cy="6876000"/>
          </a:xfrm>
        </p:grpSpPr>
        <p:sp>
          <p:nvSpPr>
            <p:cNvPr id="19" name="Rectangle 18"/>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5" name="Rectangle 24"/>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8"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Image/Image Equal">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26" name="Content Placeholder 25"/>
          <p:cNvSpPr>
            <a:spLocks noGrp="1"/>
          </p:cNvSpPr>
          <p:nvPr>
            <p:ph sz="quarter" idx="20" hasCustomPrompt="1"/>
          </p:nvPr>
        </p:nvSpPr>
        <p:spPr>
          <a:xfrm>
            <a:off x="4824029" y="2019299"/>
            <a:ext cx="3996443" cy="3286125"/>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8" name="Content Placeholder 25"/>
          <p:cNvSpPr>
            <a:spLocks noGrp="1"/>
          </p:cNvSpPr>
          <p:nvPr>
            <p:ph sz="quarter" idx="23" hasCustomPrompt="1"/>
          </p:nvPr>
        </p:nvSpPr>
        <p:spPr>
          <a:xfrm>
            <a:off x="260650" y="2019300"/>
            <a:ext cx="4059321" cy="3286125"/>
          </a:xfrm>
        </p:spPr>
        <p:txBody>
          <a:bodyPr/>
          <a:lstStyle>
            <a:lvl1pPr marL="180975" indent="-18097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baseline="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9" name="Text Placeholder 53"/>
          <p:cNvSpPr>
            <a:spLocks noGrp="1"/>
          </p:cNvSpPr>
          <p:nvPr>
            <p:ph type="body" sz="quarter" idx="19" hasCustomPrompt="1"/>
          </p:nvPr>
        </p:nvSpPr>
        <p:spPr>
          <a:xfrm>
            <a:off x="260650" y="1700808"/>
            <a:ext cx="4059322"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
        <p:nvSpPr>
          <p:cNvPr id="20" name="Text Placeholder 53"/>
          <p:cNvSpPr>
            <a:spLocks noGrp="1"/>
          </p:cNvSpPr>
          <p:nvPr>
            <p:ph type="body" sz="quarter" idx="24" hasCustomPrompt="1"/>
          </p:nvPr>
        </p:nvSpPr>
        <p:spPr>
          <a:xfrm>
            <a:off x="4824029" y="1700808"/>
            <a:ext cx="3996443" cy="223365"/>
          </a:xfrm>
        </p:spPr>
        <p:txBody>
          <a:bodyPr/>
          <a:lstStyle>
            <a:lvl1pPr marL="228600" indent="-228600">
              <a:buNone/>
              <a:defRPr sz="12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Header of Box Below (Arial 12pt, Bold)</a:t>
            </a:r>
            <a:endParaRPr lang="en-CA" dirty="0"/>
          </a:p>
        </p:txBody>
      </p:sp>
      <p:sp>
        <p:nvSpPr>
          <p:cNvPr id="25" name="Text Placeholder 41"/>
          <p:cNvSpPr>
            <a:spLocks noGrp="1"/>
          </p:cNvSpPr>
          <p:nvPr>
            <p:ph type="body" sz="quarter" idx="18" hasCustomPrompt="1"/>
          </p:nvPr>
        </p:nvSpPr>
        <p:spPr>
          <a:xfrm>
            <a:off x="260650" y="5387083"/>
            <a:ext cx="4059321" cy="634206"/>
          </a:xfrm>
        </p:spPr>
        <p:txBody>
          <a:bodyPr/>
          <a:lstStyle>
            <a:lvl1pPr marL="0" marR="0" indent="0" algn="l" defTabSz="895350" rtl="0" eaLnBrk="0" fontAlgn="base" latinLnBrk="0" hangingPunct="0">
              <a:lnSpc>
                <a:spcPct val="100000"/>
              </a:lnSpc>
              <a:spcBef>
                <a:spcPts val="500"/>
              </a:spcBef>
              <a:spcAft>
                <a:spcPct val="0"/>
              </a:spcAft>
              <a:buClr>
                <a:schemeClr val="tx1"/>
              </a:buClr>
              <a:buSzPct val="120000"/>
              <a:buFontTx/>
              <a:buNone/>
              <a:tabLst/>
              <a:defRPr sz="1200" b="0" baseline="0">
                <a:solidFill>
                  <a:schemeClr val="tx1"/>
                </a:solidFill>
              </a:defRPr>
            </a:lvl1pPr>
            <a:lvl2pPr marL="0" indent="0" defTabSz="895350">
              <a:lnSpc>
                <a:spcPts val="1350"/>
              </a:lnSpc>
              <a:buFont typeface="Arial" pitchFamily="34" charset="0"/>
              <a:buChar char="•"/>
              <a:defRPr sz="1100">
                <a:solidFill>
                  <a:schemeClr val="bg1">
                    <a:lumMod val="65000"/>
                  </a:schemeClr>
                </a:solidFill>
              </a:defRPr>
            </a:lvl2pPr>
            <a:lvl3pPr marL="0" indent="0" defTabSz="895350">
              <a:lnSpc>
                <a:spcPts val="1350"/>
              </a:lnSpc>
              <a:buFont typeface="Arial" pitchFamily="34" charset="0"/>
              <a:buChar char="•"/>
              <a:defRPr sz="1100">
                <a:solidFill>
                  <a:schemeClr val="bg1">
                    <a:lumMod val="65000"/>
                  </a:schemeClr>
                </a:solidFill>
              </a:defRPr>
            </a:lvl3pPr>
            <a:lvl4pPr marL="1614488" indent="-174625">
              <a:lnSpc>
                <a:spcPts val="1350"/>
              </a:lnSpc>
              <a:defRPr sz="1200">
                <a:solidFill>
                  <a:schemeClr val="accent5"/>
                </a:solidFill>
              </a:defRPr>
            </a:lvl4pPr>
            <a:lvl5pPr marL="2062163" indent="-174625">
              <a:lnSpc>
                <a:spcPts val="1350"/>
              </a:lnSpc>
              <a:tabLst/>
              <a:defRPr sz="1200">
                <a:solidFill>
                  <a:schemeClr val="accent5"/>
                </a:solidFill>
              </a:defRPr>
            </a:lvl5pPr>
          </a:lstStyle>
          <a:p>
            <a:pPr lvl="0"/>
            <a:r>
              <a:rPr lang="en-US" dirty="0" smtClean="0"/>
              <a:t>Copy (Arial, 12pt)</a:t>
            </a:r>
          </a:p>
          <a:p>
            <a:pPr lvl="0"/>
            <a:endParaRPr lang="en-US" dirty="0" smtClean="0"/>
          </a:p>
        </p:txBody>
      </p:sp>
      <p:sp>
        <p:nvSpPr>
          <p:cNvPr id="28" name="Text Placeholder 41"/>
          <p:cNvSpPr>
            <a:spLocks noGrp="1"/>
          </p:cNvSpPr>
          <p:nvPr>
            <p:ph type="body" sz="quarter" idx="25" hasCustomPrompt="1"/>
          </p:nvPr>
        </p:nvSpPr>
        <p:spPr>
          <a:xfrm>
            <a:off x="4824029" y="5387083"/>
            <a:ext cx="3996443" cy="634206"/>
          </a:xfrm>
        </p:spPr>
        <p:txBody>
          <a:bodyPr/>
          <a:lstStyle>
            <a:lvl1pPr marL="0" marR="0" indent="0" algn="l" defTabSz="895350" rtl="0" eaLnBrk="0" fontAlgn="base" latinLnBrk="0" hangingPunct="0">
              <a:lnSpc>
                <a:spcPct val="100000"/>
              </a:lnSpc>
              <a:spcBef>
                <a:spcPts val="500"/>
              </a:spcBef>
              <a:spcAft>
                <a:spcPct val="0"/>
              </a:spcAft>
              <a:buClr>
                <a:schemeClr val="tx1"/>
              </a:buClr>
              <a:buSzPct val="120000"/>
              <a:buFontTx/>
              <a:buNone/>
              <a:tabLst/>
              <a:defRPr sz="1200" b="0" baseline="0">
                <a:solidFill>
                  <a:schemeClr val="tx1"/>
                </a:solidFill>
              </a:defRPr>
            </a:lvl1pPr>
            <a:lvl2pPr marL="0" indent="0" defTabSz="895350">
              <a:lnSpc>
                <a:spcPts val="1350"/>
              </a:lnSpc>
              <a:buFont typeface="Arial" pitchFamily="34" charset="0"/>
              <a:buChar char="•"/>
              <a:defRPr sz="1100">
                <a:solidFill>
                  <a:schemeClr val="bg1">
                    <a:lumMod val="65000"/>
                  </a:schemeClr>
                </a:solidFill>
              </a:defRPr>
            </a:lvl2pPr>
            <a:lvl3pPr marL="0" indent="0" defTabSz="895350">
              <a:lnSpc>
                <a:spcPts val="1350"/>
              </a:lnSpc>
              <a:buFont typeface="Arial" pitchFamily="34" charset="0"/>
              <a:buChar char="•"/>
              <a:defRPr sz="1100">
                <a:solidFill>
                  <a:schemeClr val="bg1">
                    <a:lumMod val="65000"/>
                  </a:schemeClr>
                </a:solidFill>
              </a:defRPr>
            </a:lvl3pPr>
            <a:lvl4pPr marL="1614488" indent="-174625">
              <a:lnSpc>
                <a:spcPts val="1350"/>
              </a:lnSpc>
              <a:defRPr sz="1200">
                <a:solidFill>
                  <a:schemeClr val="accent5"/>
                </a:solidFill>
              </a:defRPr>
            </a:lvl4pPr>
            <a:lvl5pPr marL="2062163" indent="-174625">
              <a:lnSpc>
                <a:spcPts val="1350"/>
              </a:lnSpc>
              <a:tabLst/>
              <a:defRPr sz="1200">
                <a:solidFill>
                  <a:schemeClr val="accent5"/>
                </a:solidFill>
              </a:defRPr>
            </a:lvl5pPr>
          </a:lstStyle>
          <a:p>
            <a:pPr lvl="0"/>
            <a:r>
              <a:rPr lang="en-US" dirty="0" smtClean="0"/>
              <a:t>Copy (Arial, 12pt)</a:t>
            </a:r>
          </a:p>
          <a:p>
            <a:pPr lvl="0"/>
            <a:endParaRPr lang="en-US" dirty="0" smtClean="0"/>
          </a:p>
        </p:txBody>
      </p:sp>
      <p:sp>
        <p:nvSpPr>
          <p:cNvPr id="16" name="Title 1"/>
          <p:cNvSpPr>
            <a:spLocks noGrp="1"/>
          </p:cNvSpPr>
          <p:nvPr>
            <p:ph type="title" hasCustomPrompt="1"/>
          </p:nvPr>
        </p:nvSpPr>
        <p:spPr>
          <a:xfrm>
            <a:off x="251520" y="260648"/>
            <a:ext cx="558062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grpSp>
        <p:nvGrpSpPr>
          <p:cNvPr id="17" name="Group 16"/>
          <p:cNvGrpSpPr/>
          <p:nvPr userDrawn="1"/>
        </p:nvGrpSpPr>
        <p:grpSpPr>
          <a:xfrm>
            <a:off x="0" y="0"/>
            <a:ext cx="9144000" cy="6876000"/>
            <a:chOff x="0" y="0"/>
            <a:chExt cx="9144000" cy="6876000"/>
          </a:xfrm>
        </p:grpSpPr>
        <p:sp>
          <p:nvSpPr>
            <p:cNvPr id="21" name="Rectangle 20"/>
            <p:cNvSpPr/>
            <p:nvPr userDrawn="1"/>
          </p:nvSpPr>
          <p:spPr>
            <a:xfrm>
              <a:off x="0" y="0"/>
              <a:ext cx="583214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Rectangle 23"/>
            <p:cNvSpPr/>
            <p:nvPr userDrawn="1"/>
          </p:nvSpPr>
          <p:spPr>
            <a:xfrm rot="5400000">
              <a:off x="6147048" y="3861048"/>
              <a:ext cx="5733256"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27" name="Rectangle 26"/>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9" name="Text Placeholder 18"/>
          <p:cNvSpPr>
            <a:spLocks noGrp="1"/>
          </p:cNvSpPr>
          <p:nvPr>
            <p:ph type="body" sz="quarter" idx="15"/>
          </p:nvPr>
        </p:nvSpPr>
        <p:spPr>
          <a:xfrm>
            <a:off x="5940425" y="116632"/>
            <a:ext cx="3060067" cy="864741"/>
          </a:xfrm>
          <a:solidFill>
            <a:schemeClr val="accent1"/>
          </a:solidFill>
        </p:spPr>
        <p:txBody>
          <a:bodyPr/>
          <a:lstStyle>
            <a:lvl1pPr algn="ctr">
              <a:buFontTx/>
              <a:buNone/>
              <a:defRPr>
                <a:solidFill>
                  <a:schemeClr val="bg1"/>
                </a:solidFill>
              </a:defRPr>
            </a:lvl1pPr>
          </a:lstStyle>
          <a:p>
            <a:pPr lvl="0"/>
            <a:endParaRPr lang="en-CA" dirty="0" smtClean="0"/>
          </a:p>
          <a:p>
            <a:pPr lvl="0"/>
            <a:r>
              <a:rPr lang="en-CA" dirty="0" smtClean="0"/>
              <a:t>Replace with Thought Model</a:t>
            </a:r>
          </a:p>
          <a:p>
            <a:pPr lvl="0"/>
            <a:r>
              <a:rPr lang="en-CA" dirty="0" smtClean="0"/>
              <a:t>(must fit within this boxed area)</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Introduction">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55" name="Text Placeholder 41"/>
          <p:cNvSpPr>
            <a:spLocks noGrp="1"/>
          </p:cNvSpPr>
          <p:nvPr>
            <p:ph type="body" sz="quarter" idx="16" hasCustomPrompt="1"/>
          </p:nvPr>
        </p:nvSpPr>
        <p:spPr>
          <a:xfrm>
            <a:off x="249303" y="2924944"/>
            <a:ext cx="4034665" cy="2376264"/>
          </a:xfrm>
        </p:spPr>
        <p:txBody>
          <a:bodyPr/>
          <a:lstStyle>
            <a:lvl1pPr marL="174625" indent="-174625">
              <a:lnSpc>
                <a:spcPts val="1350"/>
              </a:lnSpc>
              <a:spcBef>
                <a:spcPts val="500"/>
              </a:spcBef>
              <a:buClr>
                <a:schemeClr val="tx1"/>
              </a:buClr>
              <a:buSzPct val="120000"/>
              <a:buFont typeface="Wingdings" pitchFamily="2" charset="2"/>
              <a:buChar char="ü"/>
              <a:defRPr sz="1200" baseline="0"/>
            </a:lvl1pPr>
            <a:lvl2pPr marL="361950" indent="-180975">
              <a:lnSpc>
                <a:spcPts val="1350"/>
              </a:lnSpc>
              <a:spcBef>
                <a:spcPts val="500"/>
              </a:spcBef>
              <a:buClr>
                <a:schemeClr val="tx1"/>
              </a:buClr>
              <a:buSzPct val="120000"/>
              <a:buFont typeface="Arial" pitchFamily="34" charset="0"/>
              <a:buChar char="•"/>
              <a:defRPr sz="1200"/>
            </a:lvl2pPr>
            <a:lvl3pPr marL="542925" indent="-180975">
              <a:lnSpc>
                <a:spcPts val="1350"/>
              </a:lnSpc>
              <a:spcBef>
                <a:spcPts val="500"/>
              </a:spcBef>
              <a:buClr>
                <a:schemeClr val="tx1"/>
              </a:buClr>
              <a:buSzPct val="150000"/>
              <a:buFont typeface="Arial" pitchFamily="34" charset="0"/>
              <a:buChar char="◦"/>
              <a:defRPr sz="1200" baseline="0"/>
            </a:lvl3pPr>
            <a:lvl4pPr marL="714375" indent="-171450">
              <a:lnSpc>
                <a:spcPts val="1350"/>
              </a:lnSpc>
              <a:spcBef>
                <a:spcPts val="500"/>
              </a:spcBef>
              <a:buSzPct val="100000"/>
              <a:buFont typeface="Arial" pitchFamily="34" charset="0"/>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63" name="Text Placeholder 53"/>
          <p:cNvSpPr>
            <a:spLocks noGrp="1"/>
          </p:cNvSpPr>
          <p:nvPr>
            <p:ph type="body" sz="quarter" idx="21" hasCustomPrompt="1"/>
          </p:nvPr>
        </p:nvSpPr>
        <p:spPr>
          <a:xfrm>
            <a:off x="249302" y="2316656"/>
            <a:ext cx="4034666" cy="608288"/>
          </a:xfrm>
        </p:spPr>
        <p:txBody>
          <a:bodyPr/>
          <a:lstStyle>
            <a:lvl1pPr marL="0" indent="0">
              <a:buNone/>
              <a:defRPr sz="14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This Research Is Designed For:</a:t>
            </a:r>
            <a:endParaRPr lang="en-CA" dirty="0"/>
          </a:p>
        </p:txBody>
      </p:sp>
      <p:sp>
        <p:nvSpPr>
          <p:cNvPr id="64" name="Text Placeholder 53"/>
          <p:cNvSpPr>
            <a:spLocks noGrp="1"/>
          </p:cNvSpPr>
          <p:nvPr>
            <p:ph type="body" sz="quarter" idx="22" hasCustomPrompt="1"/>
          </p:nvPr>
        </p:nvSpPr>
        <p:spPr>
          <a:xfrm>
            <a:off x="4860032" y="2316656"/>
            <a:ext cx="4032448" cy="608288"/>
          </a:xfrm>
        </p:spPr>
        <p:txBody>
          <a:bodyPr/>
          <a:lstStyle>
            <a:lvl1pPr marL="0" indent="0">
              <a:buNone/>
              <a:defRPr sz="14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This Research Will Help You:</a:t>
            </a:r>
            <a:endParaRPr lang="en-CA" dirty="0"/>
          </a:p>
        </p:txBody>
      </p:sp>
      <p:sp>
        <p:nvSpPr>
          <p:cNvPr id="65" name="Text Placeholder 41"/>
          <p:cNvSpPr>
            <a:spLocks noGrp="1"/>
          </p:cNvSpPr>
          <p:nvPr>
            <p:ph type="body" sz="quarter" idx="23" hasCustomPrompt="1"/>
          </p:nvPr>
        </p:nvSpPr>
        <p:spPr>
          <a:xfrm>
            <a:off x="4860032" y="2924944"/>
            <a:ext cx="4032448" cy="2376264"/>
          </a:xfrm>
        </p:spPr>
        <p:txBody>
          <a:bodyPr/>
          <a:lstStyle>
            <a:lvl1pPr marL="174625" indent="-174625">
              <a:lnSpc>
                <a:spcPts val="1350"/>
              </a:lnSpc>
              <a:spcBef>
                <a:spcPts val="500"/>
              </a:spcBef>
              <a:buClr>
                <a:schemeClr val="tx1"/>
              </a:buClr>
              <a:buSzPct val="120000"/>
              <a:buFont typeface="Wingdings" pitchFamily="2" charset="2"/>
              <a:buChar char="ü"/>
              <a:defRPr sz="1200" baseline="0"/>
            </a:lvl1pPr>
            <a:lvl2pPr marL="361950" indent="-180975">
              <a:lnSpc>
                <a:spcPts val="1350"/>
              </a:lnSpc>
              <a:spcBef>
                <a:spcPts val="500"/>
              </a:spcBef>
              <a:buClr>
                <a:schemeClr val="tx1"/>
              </a:buClr>
              <a:buSzPct val="120000"/>
              <a:buFont typeface="Arial" pitchFamily="34" charset="0"/>
              <a:buChar char="•"/>
              <a:defRPr sz="1200"/>
            </a:lvl2pPr>
            <a:lvl3pPr marL="542925" indent="-180975">
              <a:lnSpc>
                <a:spcPts val="1350"/>
              </a:lnSpc>
              <a:spcBef>
                <a:spcPts val="500"/>
              </a:spcBef>
              <a:buClr>
                <a:schemeClr val="tx1"/>
              </a:buClr>
              <a:buSzPct val="150000"/>
              <a:buFont typeface="Arial" pitchFamily="34" charset="0"/>
              <a:buChar char="◦"/>
              <a:defRPr sz="1200" baseline="0"/>
            </a:lvl3pPr>
            <a:lvl4pPr marL="714375" indent="-171450">
              <a:lnSpc>
                <a:spcPts val="1350"/>
              </a:lnSpc>
              <a:spcBef>
                <a:spcPts val="500"/>
              </a:spcBef>
              <a:buSzPct val="100000"/>
              <a:buFont typeface="Arial" pitchFamily="34" charset="0"/>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cxnSp>
        <p:nvCxnSpPr>
          <p:cNvPr id="66" name="Straight Connector 65"/>
          <p:cNvCxnSpPr/>
          <p:nvPr userDrawn="1"/>
        </p:nvCxnSpPr>
        <p:spPr>
          <a:xfrm rot="5400000">
            <a:off x="3079725" y="3808933"/>
            <a:ext cx="2984553" cy="0"/>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Vendor Landscape 40/60">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cxnSp>
        <p:nvCxnSpPr>
          <p:cNvPr id="19" name="Straight Connector 18"/>
          <p:cNvCxnSpPr/>
          <p:nvPr userDrawn="1"/>
        </p:nvCxnSpPr>
        <p:spPr>
          <a:xfrm rot="5400000">
            <a:off x="2163422" y="3086579"/>
            <a:ext cx="3449003" cy="0"/>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25" name="Text Placeholder 41"/>
          <p:cNvSpPr>
            <a:spLocks noGrp="1"/>
          </p:cNvSpPr>
          <p:nvPr>
            <p:ph type="body" sz="quarter" idx="16" hasCustomPrompt="1"/>
          </p:nvPr>
        </p:nvSpPr>
        <p:spPr>
          <a:xfrm>
            <a:off x="249303" y="2636912"/>
            <a:ext cx="4034665" cy="2376264"/>
          </a:xfrm>
        </p:spPr>
        <p:txBody>
          <a:bodyPr/>
          <a:lstStyle>
            <a:lvl1pPr marL="174625" indent="-174625">
              <a:lnSpc>
                <a:spcPct val="100000"/>
              </a:lnSpc>
              <a:spcBef>
                <a:spcPts val="500"/>
              </a:spcBef>
              <a:buClr>
                <a:schemeClr val="tx1"/>
              </a:buClr>
              <a:buSzPct val="120000"/>
              <a:buFont typeface="Wingdings" pitchFamily="2" charset="2"/>
              <a:buChar char="ü"/>
              <a:defRPr sz="1400" baseline="0"/>
            </a:lvl1pPr>
            <a:lvl2pPr marL="361950" indent="-180975">
              <a:lnSpc>
                <a:spcPct val="100000"/>
              </a:lnSpc>
              <a:spcBef>
                <a:spcPts val="500"/>
              </a:spcBef>
              <a:buClr>
                <a:schemeClr val="tx1"/>
              </a:buClr>
              <a:buSzPct val="120000"/>
              <a:buFont typeface="Arial" pitchFamily="34" charset="0"/>
              <a:buChar char="•"/>
              <a:defRPr sz="1400"/>
            </a:lvl2pPr>
            <a:lvl3pPr marL="542925" indent="-180975">
              <a:lnSpc>
                <a:spcPct val="100000"/>
              </a:lnSpc>
              <a:spcBef>
                <a:spcPts val="500"/>
              </a:spcBef>
              <a:buClr>
                <a:schemeClr val="tx1"/>
              </a:buClr>
              <a:buSzPct val="150000"/>
              <a:buFont typeface="Arial" pitchFamily="34" charset="0"/>
              <a:buChar char="◦"/>
              <a:defRPr sz="1400" baseline="0"/>
            </a:lvl3pPr>
            <a:lvl4pPr marL="714375" indent="-171450">
              <a:lnSpc>
                <a:spcPct val="100000"/>
              </a:lnSpc>
              <a:spcBef>
                <a:spcPts val="500"/>
              </a:spcBef>
              <a:buSzPct val="100000"/>
              <a:buFont typeface="Arial" pitchFamily="34" charset="0"/>
              <a:buChar char="–"/>
              <a:defRPr sz="14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14pt)</a:t>
            </a:r>
          </a:p>
          <a:p>
            <a:pPr lvl="1"/>
            <a:r>
              <a:rPr lang="en-US" dirty="0" smtClean="0"/>
              <a:t>Second Level (Arial, 14pt)</a:t>
            </a:r>
          </a:p>
          <a:p>
            <a:pPr lvl="2"/>
            <a:r>
              <a:rPr lang="en-US" dirty="0" smtClean="0"/>
              <a:t>Third Level (Arial, 14pt)</a:t>
            </a:r>
          </a:p>
          <a:p>
            <a:pPr lvl="3"/>
            <a:r>
              <a:rPr lang="en-US" dirty="0" smtClean="0"/>
              <a:t>Forth Level (Arial, 14pt)</a:t>
            </a:r>
          </a:p>
        </p:txBody>
      </p:sp>
      <p:sp>
        <p:nvSpPr>
          <p:cNvPr id="26" name="Text Placeholder 41"/>
          <p:cNvSpPr>
            <a:spLocks noGrp="1"/>
          </p:cNvSpPr>
          <p:nvPr>
            <p:ph type="body" sz="quarter" idx="23" hasCustomPrompt="1"/>
          </p:nvPr>
        </p:nvSpPr>
        <p:spPr>
          <a:xfrm>
            <a:off x="4860032" y="2636912"/>
            <a:ext cx="4032448" cy="2376264"/>
          </a:xfrm>
        </p:spPr>
        <p:txBody>
          <a:bodyPr/>
          <a:lstStyle>
            <a:lvl1pPr marL="174625" indent="-174625">
              <a:lnSpc>
                <a:spcPct val="100000"/>
              </a:lnSpc>
              <a:spcBef>
                <a:spcPts val="500"/>
              </a:spcBef>
              <a:buClr>
                <a:schemeClr val="tx1"/>
              </a:buClr>
              <a:buSzPct val="120000"/>
              <a:buFont typeface="Wingdings" pitchFamily="2" charset="2"/>
              <a:buChar char="ü"/>
              <a:defRPr sz="1400" baseline="0"/>
            </a:lvl1pPr>
            <a:lvl2pPr marL="361950" indent="-180975">
              <a:lnSpc>
                <a:spcPct val="100000"/>
              </a:lnSpc>
              <a:spcBef>
                <a:spcPts val="500"/>
              </a:spcBef>
              <a:buClr>
                <a:schemeClr val="tx1"/>
              </a:buClr>
              <a:buSzPct val="120000"/>
              <a:buFont typeface="Arial" pitchFamily="34" charset="0"/>
              <a:buChar char="•"/>
              <a:defRPr sz="1400"/>
            </a:lvl2pPr>
            <a:lvl3pPr marL="542925" indent="-180975">
              <a:lnSpc>
                <a:spcPct val="100000"/>
              </a:lnSpc>
              <a:spcBef>
                <a:spcPts val="500"/>
              </a:spcBef>
              <a:buClr>
                <a:schemeClr val="tx1"/>
              </a:buClr>
              <a:buSzPct val="150000"/>
              <a:buFont typeface="Arial" pitchFamily="34" charset="0"/>
              <a:buChar char="◦"/>
              <a:defRPr sz="1400" baseline="0"/>
            </a:lvl3pPr>
            <a:lvl4pPr marL="714375" indent="-171450">
              <a:lnSpc>
                <a:spcPct val="100000"/>
              </a:lnSpc>
              <a:spcBef>
                <a:spcPts val="500"/>
              </a:spcBef>
              <a:buSzPct val="100000"/>
              <a:buFont typeface="Arial" pitchFamily="34" charset="0"/>
              <a:buChar char="–"/>
              <a:defRPr sz="14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14pt)</a:t>
            </a:r>
          </a:p>
          <a:p>
            <a:pPr lvl="1"/>
            <a:r>
              <a:rPr lang="en-US" dirty="0" smtClean="0"/>
              <a:t>Second Level (Arial, 14pt)</a:t>
            </a:r>
          </a:p>
          <a:p>
            <a:pPr lvl="2"/>
            <a:r>
              <a:rPr lang="en-US" dirty="0" smtClean="0"/>
              <a:t>Third Level (Arial, 14pt)</a:t>
            </a:r>
          </a:p>
          <a:p>
            <a:pPr lvl="3"/>
            <a:r>
              <a:rPr lang="en-US" dirty="0" smtClean="0"/>
              <a:t>Forth Level (Arial, 14pt)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er / Subhead / Bodycopy">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33"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55" name="Text Placeholder 41"/>
          <p:cNvSpPr>
            <a:spLocks noGrp="1"/>
          </p:cNvSpPr>
          <p:nvPr>
            <p:ph type="body" sz="quarter" idx="16" hasCustomPrompt="1"/>
          </p:nvPr>
        </p:nvSpPr>
        <p:spPr>
          <a:xfrm>
            <a:off x="249302" y="2022215"/>
            <a:ext cx="8627997" cy="431378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ase Study">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33" name="Text Placeholder 53"/>
          <p:cNvSpPr>
            <a:spLocks noGrp="1"/>
          </p:cNvSpPr>
          <p:nvPr>
            <p:ph type="body" sz="quarter" idx="19" hasCustomPrompt="1"/>
          </p:nvPr>
        </p:nvSpPr>
        <p:spPr>
          <a:xfrm>
            <a:off x="2159732" y="1362075"/>
            <a:ext cx="6717568"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Case Study (Georgia, 24pt) </a:t>
            </a:r>
            <a:endParaRPr lang="en-CA" dirty="0"/>
          </a:p>
        </p:txBody>
      </p:sp>
      <p:pic>
        <p:nvPicPr>
          <p:cNvPr id="13" name="Picture 12" descr="case_study.wmf"/>
          <p:cNvPicPr>
            <a:picLocks noChangeAspect="1"/>
          </p:cNvPicPr>
          <p:nvPr userDrawn="1"/>
        </p:nvPicPr>
        <p:blipFill>
          <a:blip r:embed="rId2" cstate="print"/>
          <a:stretch>
            <a:fillRect/>
          </a:stretch>
        </p:blipFill>
        <p:spPr>
          <a:xfrm>
            <a:off x="464339" y="1376772"/>
            <a:ext cx="1410568" cy="1548443"/>
          </a:xfrm>
          <a:prstGeom prst="rect">
            <a:avLst/>
          </a:prstGeom>
        </p:spPr>
      </p:pic>
      <p:grpSp>
        <p:nvGrpSpPr>
          <p:cNvPr id="14" name="Group 13"/>
          <p:cNvGrpSpPr/>
          <p:nvPr userDrawn="1"/>
        </p:nvGrpSpPr>
        <p:grpSpPr>
          <a:xfrm>
            <a:off x="0" y="0"/>
            <a:ext cx="9144000" cy="6876000"/>
            <a:chOff x="0" y="0"/>
            <a:chExt cx="9144000" cy="6876000"/>
          </a:xfrm>
        </p:grpSpPr>
        <p:sp>
          <p:nvSpPr>
            <p:cNvPr id="15" name="Rectangle 14"/>
            <p:cNvSpPr/>
            <p:nvPr userDrawn="1"/>
          </p:nvSpPr>
          <p:spPr>
            <a:xfrm>
              <a:off x="0" y="0"/>
              <a:ext cx="9144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ectangle 15"/>
            <p:cNvSpPr/>
            <p:nvPr userDrawn="1"/>
          </p:nvSpPr>
          <p:spPr>
            <a:xfrm rot="5400000">
              <a:off x="-3298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p:cNvSpPr/>
            <p:nvPr userDrawn="1"/>
          </p:nvSpPr>
          <p:spPr>
            <a:xfrm rot="5400000">
              <a:off x="5584676" y="3298676"/>
              <a:ext cx="6858000" cy="260648"/>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b="1" dirty="0"/>
            </a:p>
          </p:txBody>
        </p:sp>
        <p:sp>
          <p:nvSpPr>
            <p:cNvPr id="18" name="Rectangle 17"/>
            <p:cNvSpPr/>
            <p:nvPr userDrawn="1"/>
          </p:nvSpPr>
          <p:spPr>
            <a:xfrm>
              <a:off x="0" y="6336000"/>
              <a:ext cx="9144000" cy="540000"/>
            </a:xfrm>
            <a:prstGeom prst="rect">
              <a:avLst/>
            </a:prstGeom>
            <a:solidFill>
              <a:srgbClr val="5F8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 Bodycopy">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
        <p:nvSpPr>
          <p:cNvPr id="55" name="Text Placeholder 41"/>
          <p:cNvSpPr>
            <a:spLocks noGrp="1"/>
          </p:cNvSpPr>
          <p:nvPr>
            <p:ph type="body" sz="quarter" idx="16" hasCustomPrompt="1"/>
          </p:nvPr>
        </p:nvSpPr>
        <p:spPr>
          <a:xfrm>
            <a:off x="249302" y="1376772"/>
            <a:ext cx="8627997" cy="4973925"/>
          </a:xfrm>
        </p:spPr>
        <p:txBody>
          <a:bodyPr/>
          <a:lstStyle>
            <a:lvl1pPr marL="174625" indent="-174625">
              <a:lnSpc>
                <a:spcPct val="100000"/>
              </a:lnSpc>
              <a:spcBef>
                <a:spcPts val="500"/>
              </a:spcBef>
              <a:buClr>
                <a:schemeClr val="tx1"/>
              </a:buClr>
              <a:buSzPct val="120000"/>
              <a:buFont typeface="Arial" pitchFamily="34" charset="0"/>
              <a:buChar char="•"/>
              <a:defRPr sz="1200" baseline="0"/>
            </a:lvl1pPr>
            <a:lvl2pPr marL="361950" indent="-180975">
              <a:lnSpc>
                <a:spcPct val="100000"/>
              </a:lnSpc>
              <a:spcBef>
                <a:spcPts val="500"/>
              </a:spcBef>
              <a:buClr>
                <a:schemeClr val="tx1"/>
              </a:buClr>
              <a:buSzPct val="150000"/>
              <a:buFont typeface="Arial" pitchFamily="34" charset="0"/>
              <a:buChar char="◦"/>
              <a:defRPr sz="1200"/>
            </a:lvl2pPr>
            <a:lvl3pPr marL="542925" indent="-180975">
              <a:lnSpc>
                <a:spcPct val="100000"/>
              </a:lnSpc>
              <a:spcBef>
                <a:spcPts val="500"/>
              </a:spcBef>
              <a:buClr>
                <a:schemeClr val="tx1"/>
              </a:buClr>
              <a:buSzPct val="100000"/>
              <a:buFont typeface="Arial" pitchFamily="34" charset="0"/>
              <a:buChar char="–"/>
              <a:defRPr sz="1200" baseline="0"/>
            </a:lvl3pPr>
            <a:lvl4pPr marL="714375" indent="-171450">
              <a:lnSpc>
                <a:spcPct val="100000"/>
              </a:lnSpc>
              <a:spcBef>
                <a:spcPts val="500"/>
              </a:spcBef>
              <a:buSzPct val="100000"/>
              <a:buFont typeface="Wingdings" pitchFamily="2" charset="2"/>
              <a:buChar char="§"/>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ft/Right Blank &amp; Line">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a:t>
            </a:r>
            <a:endParaRPr lang="en-CA" dirty="0"/>
          </a:p>
        </p:txBody>
      </p:sp>
      <p:sp>
        <p:nvSpPr>
          <p:cNvPr id="21"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eader">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 </a:t>
            </a:r>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ft Blank">
    <p:spTree>
      <p:nvGrpSpPr>
        <p:cNvPr id="1" name=""/>
        <p:cNvGrpSpPr/>
        <p:nvPr/>
      </p:nvGrpSpPr>
      <p:grpSpPr>
        <a:xfrm>
          <a:off x="0" y="0"/>
          <a:ext cx="0" cy="0"/>
          <a:chOff x="0" y="0"/>
          <a:chExt cx="0" cy="0"/>
        </a:xfrm>
      </p:grpSpPr>
      <p:cxnSp>
        <p:nvCxnSpPr>
          <p:cNvPr id="11" name="Straight Connector 10"/>
          <p:cNvCxnSpPr/>
          <p:nvPr userDrawn="1"/>
        </p:nvCxnSpPr>
        <p:spPr>
          <a:xfrm>
            <a:off x="323528" y="1124744"/>
            <a:ext cx="8496944" cy="0"/>
          </a:xfrm>
          <a:prstGeom prst="line">
            <a:avLst/>
          </a:prstGeom>
          <a:ln w="22225">
            <a:solidFill>
              <a:srgbClr val="45433E">
                <a:alpha val="41961"/>
              </a:srgbClr>
            </a:solidFill>
          </a:ln>
        </p:spPr>
        <p:style>
          <a:lnRef idx="1">
            <a:schemeClr val="accent1"/>
          </a:lnRef>
          <a:fillRef idx="0">
            <a:schemeClr val="accent1"/>
          </a:fillRef>
          <a:effectRef idx="0">
            <a:schemeClr val="accent1"/>
          </a:effectRef>
          <a:fontRef idx="minor">
            <a:schemeClr val="tx1"/>
          </a:fontRef>
        </p:style>
      </p:cxnSp>
      <p:sp>
        <p:nvSpPr>
          <p:cNvPr id="12" name="Title 1"/>
          <p:cNvSpPr>
            <a:spLocks noGrp="1"/>
          </p:cNvSpPr>
          <p:nvPr>
            <p:ph type="title" hasCustomPrompt="1"/>
          </p:nvPr>
        </p:nvSpPr>
        <p:spPr>
          <a:xfrm>
            <a:off x="251520" y="260648"/>
            <a:ext cx="8625780" cy="864096"/>
          </a:xfrm>
        </p:spPr>
        <p:txBody>
          <a:bodyPr/>
          <a:lstStyle>
            <a:lvl1pPr algn="l">
              <a:lnSpc>
                <a:spcPts val="2600"/>
              </a:lnSpc>
              <a:defRPr sz="2400" baseline="0">
                <a:solidFill>
                  <a:schemeClr val="tx1"/>
                </a:solidFill>
              </a:defRPr>
            </a:lvl1pPr>
          </a:lstStyle>
          <a:p>
            <a:r>
              <a:rPr lang="en-US" dirty="0" smtClean="0"/>
              <a:t>Page Header (Georgia, 24pt)</a:t>
            </a:r>
            <a:endParaRPr lang="en-CA" dirty="0"/>
          </a:p>
        </p:txBody>
      </p:sp>
      <p:sp>
        <p:nvSpPr>
          <p:cNvPr id="21" name="Text Placeholder 53"/>
          <p:cNvSpPr>
            <a:spLocks noGrp="1"/>
          </p:cNvSpPr>
          <p:nvPr>
            <p:ph type="body" sz="quarter" idx="19" hasCustomPrompt="1"/>
          </p:nvPr>
        </p:nvSpPr>
        <p:spPr>
          <a:xfrm>
            <a:off x="257176" y="1362075"/>
            <a:ext cx="8620124" cy="657225"/>
          </a:xfrm>
        </p:spPr>
        <p:txBody>
          <a:bodyPr/>
          <a:lstStyle>
            <a:lvl1pPr marL="0" marR="0" indent="0" algn="l" defTabSz="914400" rtl="0" eaLnBrk="0" fontAlgn="base" latinLnBrk="0" hangingPunct="0">
              <a:lnSpc>
                <a:spcPct val="100000"/>
              </a:lnSpc>
              <a:spcBef>
                <a:spcPts val="0"/>
              </a:spcBef>
              <a:spcAft>
                <a:spcPct val="0"/>
              </a:spcAft>
              <a:buClr>
                <a:schemeClr val="tx1"/>
              </a:buClr>
              <a:buSzPct val="120000"/>
              <a:buFont typeface="Arial" pitchFamily="34" charset="0"/>
              <a:buNone/>
              <a:tabLst/>
              <a:defRPr sz="1800" b="1" baseline="0"/>
            </a:lvl1pPr>
            <a:lvl2pPr marL="228600" indent="-228600">
              <a:defRPr sz="1400"/>
            </a:lvl2pPr>
            <a:lvl3pPr marL="228600" indent="-228600">
              <a:defRPr sz="1400"/>
            </a:lvl3pPr>
            <a:lvl4pPr marL="228600" indent="-228600">
              <a:defRPr sz="1400"/>
            </a:lvl4pPr>
            <a:lvl5pPr marL="228600" indent="-228600">
              <a:defRPr sz="1400"/>
            </a:lvl5pPr>
          </a:lstStyle>
          <a:p>
            <a:pPr lvl="0"/>
            <a:r>
              <a:rPr lang="en-US" dirty="0" smtClean="0"/>
              <a:t>Page Subhead (Arial, 18pt Bold) </a:t>
            </a:r>
          </a:p>
        </p:txBody>
      </p:sp>
      <p:sp>
        <p:nvSpPr>
          <p:cNvPr id="13" name="Content Placeholder 25"/>
          <p:cNvSpPr>
            <a:spLocks noGrp="1"/>
          </p:cNvSpPr>
          <p:nvPr>
            <p:ph sz="quarter" idx="20" hasCustomPrompt="1"/>
          </p:nvPr>
        </p:nvSpPr>
        <p:spPr>
          <a:xfrm>
            <a:off x="5581649" y="2019299"/>
            <a:ext cx="3238823" cy="3029881"/>
          </a:xfrm>
        </p:spPr>
        <p:txBody>
          <a:bodyPr/>
          <a:lstStyle>
            <a:lvl1pPr marL="180975" indent="-180975">
              <a:buClr>
                <a:schemeClr val="tx1"/>
              </a:buClr>
              <a:buSzPct val="120000"/>
              <a:buFont typeface="Arial" pitchFamily="34" charset="0"/>
              <a:buChar char="•"/>
              <a:defRPr sz="1200" baseline="0"/>
            </a:lvl1pPr>
            <a:lvl2pPr marL="361950" indent="-180975">
              <a:buClr>
                <a:schemeClr val="tx1"/>
              </a:buClr>
              <a:buSzPct val="150000"/>
              <a:buFont typeface="Arial" pitchFamily="34" charset="0"/>
              <a:buChar char="◦"/>
              <a:defRPr sz="1200" baseline="0"/>
            </a:lvl2pPr>
            <a:lvl3pPr marL="542925" indent="-180975">
              <a:buClr>
                <a:schemeClr val="tx1"/>
              </a:buClr>
              <a:buSzPct val="100000"/>
              <a:buFont typeface="Arial" pitchFamily="34" charset="0"/>
              <a:buChar char="–"/>
              <a:defRPr sz="1200" baseline="0"/>
            </a:lvl3pPr>
            <a:lvl4pPr marL="714375" indent="-171450">
              <a:buClr>
                <a:schemeClr val="tx1"/>
              </a:buClr>
              <a:buSzPct val="100000"/>
              <a:buFont typeface="Wingdings" pitchFamily="2" charset="2"/>
              <a:buChar char="§"/>
              <a:defRPr sz="1200" baseline="0"/>
            </a:lvl4pPr>
            <a:lvl5pPr marL="1619250" indent="-180975">
              <a:buSzPct val="150000"/>
              <a:buFont typeface="Arial" pitchFamily="34" charset="0"/>
              <a:buChar char="◦"/>
              <a:defRPr sz="1200"/>
            </a:lvl5pPr>
          </a:lstStyle>
          <a:p>
            <a:pPr lvl="0"/>
            <a:r>
              <a:rPr lang="en-US" dirty="0" smtClean="0"/>
              <a:t>First Level (Arial, 12pt)</a:t>
            </a:r>
          </a:p>
          <a:p>
            <a:pPr lvl="1"/>
            <a:r>
              <a:rPr lang="en-US" dirty="0" smtClean="0"/>
              <a:t>Second Level (Arial, 12pt)</a:t>
            </a:r>
          </a:p>
          <a:p>
            <a:pPr lvl="2"/>
            <a:r>
              <a:rPr lang="en-US" dirty="0" smtClean="0"/>
              <a:t>Third Level (Arial, 12pt)</a:t>
            </a:r>
          </a:p>
          <a:p>
            <a:pPr lvl="3"/>
            <a:r>
              <a:rPr lang="en-US" dirty="0" smtClean="0"/>
              <a:t>Forth Level (Arial, 12pt)</a:t>
            </a:r>
          </a:p>
        </p:txBody>
      </p:sp>
      <p:sp>
        <p:nvSpPr>
          <p:cNvPr id="14" name="Text Placeholder 41"/>
          <p:cNvSpPr>
            <a:spLocks noGrp="1"/>
          </p:cNvSpPr>
          <p:nvPr>
            <p:ph type="body" sz="quarter" idx="21" hasCustomPrompt="1"/>
          </p:nvPr>
        </p:nvSpPr>
        <p:spPr>
          <a:xfrm>
            <a:off x="5581649" y="5049180"/>
            <a:ext cx="3238823" cy="314325"/>
          </a:xfrm>
        </p:spPr>
        <p:txBody>
          <a:bodyPr/>
          <a:lstStyle>
            <a:lvl1pPr marL="0" indent="0">
              <a:lnSpc>
                <a:spcPct val="100000"/>
              </a:lnSpc>
              <a:spcBef>
                <a:spcPts val="500"/>
              </a:spcBef>
              <a:buClr>
                <a:schemeClr val="tx1"/>
              </a:buClr>
              <a:buSzPct val="120000"/>
              <a:buFontTx/>
              <a:buNone/>
              <a:defRPr sz="1200" baseline="0"/>
            </a:lvl1pPr>
            <a:lvl2pPr marL="0" indent="0">
              <a:lnSpc>
                <a:spcPts val="1350"/>
              </a:lnSpc>
              <a:spcBef>
                <a:spcPts val="500"/>
              </a:spcBef>
              <a:buClr>
                <a:schemeClr val="tx1"/>
              </a:buClr>
              <a:buSzPct val="150000"/>
              <a:buFontTx/>
              <a:buNone/>
              <a:defRPr sz="1200"/>
            </a:lvl2pPr>
            <a:lvl3pPr marL="0" indent="0">
              <a:lnSpc>
                <a:spcPts val="1350"/>
              </a:lnSpc>
              <a:spcBef>
                <a:spcPts val="500"/>
              </a:spcBef>
              <a:buClr>
                <a:schemeClr val="tx1"/>
              </a:buClr>
              <a:buSzPct val="100000"/>
              <a:buFontTx/>
              <a:buNone/>
              <a:defRPr sz="1200"/>
            </a:lvl3pPr>
            <a:lvl4pPr marL="0" indent="0">
              <a:lnSpc>
                <a:spcPts val="1350"/>
              </a:lnSpc>
              <a:spcBef>
                <a:spcPts val="500"/>
              </a:spcBef>
              <a:buSzPct val="100000"/>
              <a:buFontTx/>
              <a:buNone/>
              <a:defRPr sz="1200"/>
            </a:lvl4pPr>
            <a:lvl5pPr marL="1614488" indent="-174625">
              <a:lnSpc>
                <a:spcPts val="1350"/>
              </a:lnSpc>
              <a:spcBef>
                <a:spcPts val="500"/>
              </a:spcBef>
              <a:buSzPct val="150000"/>
              <a:buFont typeface="Arial" pitchFamily="34" charset="0"/>
              <a:buChar char="◦"/>
              <a:tabLst/>
              <a:defRPr sz="1200" baseline="0"/>
            </a:lvl5pPr>
          </a:lstStyle>
          <a:p>
            <a:pPr lvl="0"/>
            <a:r>
              <a:rPr lang="en-US" dirty="0" smtClean="0"/>
              <a:t>Above Image/Chart Caption (Arial, 12pt)</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57174" y="255588"/>
            <a:ext cx="8620125" cy="8778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 (Georgia, 24pt)</a:t>
            </a:r>
          </a:p>
        </p:txBody>
      </p:sp>
      <p:sp>
        <p:nvSpPr>
          <p:cNvPr id="1027" name="Text Placeholder 2"/>
          <p:cNvSpPr>
            <a:spLocks noGrp="1"/>
          </p:cNvSpPr>
          <p:nvPr>
            <p:ph type="body" idx="1"/>
          </p:nvPr>
        </p:nvSpPr>
        <p:spPr bwMode="auto">
          <a:xfrm>
            <a:off x="257174" y="1600200"/>
            <a:ext cx="8620125"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First Level</a:t>
            </a:r>
          </a:p>
          <a:p>
            <a:pPr lvl="1"/>
            <a:r>
              <a:rPr lang="en-US" dirty="0" smtClean="0"/>
              <a:t>Second Level</a:t>
            </a:r>
          </a:p>
          <a:p>
            <a:pPr lvl="2"/>
            <a:r>
              <a:rPr lang="en-US" dirty="0" smtClean="0"/>
              <a:t>Third Level</a:t>
            </a:r>
          </a:p>
          <a:p>
            <a:pPr lvl="3"/>
            <a:r>
              <a:rPr lang="en-US" dirty="0" smtClean="0"/>
              <a:t>Fourth Level</a:t>
            </a:r>
          </a:p>
        </p:txBody>
      </p:sp>
      <p:sp>
        <p:nvSpPr>
          <p:cNvPr id="8" name="Rectangle 7"/>
          <p:cNvSpPr/>
          <p:nvPr/>
        </p:nvSpPr>
        <p:spPr>
          <a:xfrm>
            <a:off x="0" y="6525344"/>
            <a:ext cx="8388424" cy="338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indent="0" algn="r"/>
            <a:r>
              <a:rPr lang="en-CA" sz="1000" dirty="0" smtClean="0"/>
              <a:t>Info-Tech Research Group</a:t>
            </a:r>
            <a:endParaRPr lang="en-CA" sz="1000" dirty="0"/>
          </a:p>
        </p:txBody>
      </p:sp>
      <p:sp>
        <p:nvSpPr>
          <p:cNvPr id="10" name="Rectangle 9"/>
          <p:cNvSpPr/>
          <p:nvPr/>
        </p:nvSpPr>
        <p:spPr>
          <a:xfrm>
            <a:off x="8388424" y="6525344"/>
            <a:ext cx="755576" cy="3380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9388" indent="0" algn="l"/>
            <a:fld id="{FF20F8B6-5AB9-41C4-A82C-4155E8A92B2C}" type="slidenum">
              <a:rPr lang="en-CA" sz="1000" smtClean="0"/>
              <a:pPr marL="179388" indent="0" algn="l"/>
              <a:t>‹#›</a:t>
            </a:fld>
            <a:endParaRPr lang="en-CA" sz="1000"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8" r:id="rId3"/>
    <p:sldLayoutId id="2147483695" r:id="rId4"/>
    <p:sldLayoutId id="2147483699" r:id="rId5"/>
    <p:sldLayoutId id="2147483698" r:id="rId6"/>
    <p:sldLayoutId id="2147483682" r:id="rId7"/>
    <p:sldLayoutId id="2147483680" r:id="rId8"/>
    <p:sldLayoutId id="2147483696" r:id="rId9"/>
    <p:sldLayoutId id="2147483677" r:id="rId10"/>
    <p:sldLayoutId id="2147483667" r:id="rId11"/>
    <p:sldLayoutId id="2147483684" r:id="rId12"/>
    <p:sldLayoutId id="2147483700" r:id="rId13"/>
    <p:sldLayoutId id="2147483683" r:id="rId14"/>
    <p:sldLayoutId id="2147483694" r:id="rId15"/>
    <p:sldLayoutId id="2147483702"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Lst>
  <p:hf hdr="0" ftr="0" dt="0"/>
  <p:txStyles>
    <p:titleStyle>
      <a:lvl1pPr algn="l" rtl="0" eaLnBrk="0" fontAlgn="base" hangingPunct="0">
        <a:spcBef>
          <a:spcPct val="0"/>
        </a:spcBef>
        <a:spcAft>
          <a:spcPct val="0"/>
        </a:spcAft>
        <a:defRPr sz="2400" kern="1200" baseline="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180975" indent="-180975" algn="l" rtl="0" eaLnBrk="0" fontAlgn="base" hangingPunct="0">
        <a:spcBef>
          <a:spcPct val="20000"/>
        </a:spcBef>
        <a:spcAft>
          <a:spcPct val="0"/>
        </a:spcAft>
        <a:buClr>
          <a:schemeClr val="tx1"/>
        </a:buClr>
        <a:buSzPct val="120000"/>
        <a:buFont typeface="Arial" pitchFamily="34" charset="0"/>
        <a:buChar char="•"/>
        <a:defRPr sz="1200" kern="1200">
          <a:solidFill>
            <a:schemeClr val="tx1"/>
          </a:solidFill>
          <a:latin typeface="+mn-lt"/>
          <a:ea typeface="+mn-ea"/>
          <a:cs typeface="+mn-cs"/>
        </a:defRPr>
      </a:lvl1pPr>
      <a:lvl2pPr marL="361950" indent="-180975" algn="l" rtl="0" eaLnBrk="0" fontAlgn="base" hangingPunct="0">
        <a:spcBef>
          <a:spcPct val="20000"/>
        </a:spcBef>
        <a:spcAft>
          <a:spcPct val="0"/>
        </a:spcAft>
        <a:buClr>
          <a:schemeClr val="tx1"/>
        </a:buClr>
        <a:buSzPct val="150000"/>
        <a:buFont typeface="Arial" pitchFamily="34" charset="0"/>
        <a:buChar char="◦"/>
        <a:defRPr sz="1200" kern="1200">
          <a:solidFill>
            <a:schemeClr val="tx1"/>
          </a:solidFill>
          <a:latin typeface="+mn-lt"/>
          <a:ea typeface="+mn-ea"/>
          <a:cs typeface="+mn-cs"/>
        </a:defRPr>
      </a:lvl2pPr>
      <a:lvl3pPr marL="542925" indent="-180975" algn="l" rtl="0" eaLnBrk="0" fontAlgn="base" hangingPunct="0">
        <a:spcBef>
          <a:spcPct val="20000"/>
        </a:spcBef>
        <a:spcAft>
          <a:spcPct val="0"/>
        </a:spcAft>
        <a:buClr>
          <a:schemeClr val="tx1"/>
        </a:buClr>
        <a:buFont typeface="Arial" pitchFamily="34" charset="0"/>
        <a:buChar char="–"/>
        <a:defRPr sz="1200" kern="1200">
          <a:solidFill>
            <a:schemeClr val="tx1"/>
          </a:solidFill>
          <a:latin typeface="+mn-lt"/>
          <a:ea typeface="+mn-ea"/>
          <a:cs typeface="+mn-cs"/>
        </a:defRPr>
      </a:lvl3pPr>
      <a:lvl4pPr marL="714375" indent="-171450" algn="l" rtl="0" eaLnBrk="0" fontAlgn="base" hangingPunct="0">
        <a:spcBef>
          <a:spcPct val="20000"/>
        </a:spcBef>
        <a:spcAft>
          <a:spcPct val="0"/>
        </a:spcAft>
        <a:buClr>
          <a:schemeClr val="tx1"/>
        </a:buClr>
        <a:buFont typeface="Wingdings" pitchFamily="2" charset="2"/>
        <a:buChar char="§"/>
        <a:defRPr sz="1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oleObject" Target="../embeddings/oleObject2.bin"/><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notesSlide" Target="../notesSlides/notesSlide12.xml"/><Relationship Id="rId2" Type="http://schemas.openxmlformats.org/officeDocument/2006/relationships/tags" Target="../tags/tag8.xml"/><Relationship Id="rId1" Type="http://schemas.openxmlformats.org/officeDocument/2006/relationships/vmlDrawing" Target="../drawings/vmlDrawing2.vml"/><Relationship Id="rId6" Type="http://schemas.openxmlformats.org/officeDocument/2006/relationships/tags" Target="../tags/tag12.xml"/><Relationship Id="rId11" Type="http://schemas.openxmlformats.org/officeDocument/2006/relationships/slideLayout" Target="../slideLayouts/slideLayout10.xml"/><Relationship Id="rId5" Type="http://schemas.openxmlformats.org/officeDocument/2006/relationships/tags" Target="../tags/tag1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image" Target="../media/image11.png"/><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oleObject" Target="../embeddings/oleObject3.bin"/><Relationship Id="rId2" Type="http://schemas.openxmlformats.org/officeDocument/2006/relationships/tags" Target="../tags/tag17.xml"/><Relationship Id="rId1" Type="http://schemas.openxmlformats.org/officeDocument/2006/relationships/vmlDrawing" Target="../drawings/vmlDrawing3.vml"/><Relationship Id="rId6" Type="http://schemas.openxmlformats.org/officeDocument/2006/relationships/tags" Target="../tags/tag21.xml"/><Relationship Id="rId11" Type="http://schemas.openxmlformats.org/officeDocument/2006/relationships/notesSlide" Target="../notesSlides/notesSlide14.xml"/><Relationship Id="rId5" Type="http://schemas.openxmlformats.org/officeDocument/2006/relationships/tags" Target="../tags/tag20.xml"/><Relationship Id="rId10" Type="http://schemas.openxmlformats.org/officeDocument/2006/relationships/slideLayout" Target="../slideLayouts/slideLayout27.xml"/><Relationship Id="rId4" Type="http://schemas.openxmlformats.org/officeDocument/2006/relationships/tags" Target="../tags/tag19.xml"/><Relationship Id="rId9" Type="http://schemas.openxmlformats.org/officeDocument/2006/relationships/tags" Target="../tags/tag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tags" Target="../tags/tag36.xml"/><Relationship Id="rId18" Type="http://schemas.openxmlformats.org/officeDocument/2006/relationships/tags" Target="../tags/tag41.xml"/><Relationship Id="rId26" Type="http://schemas.openxmlformats.org/officeDocument/2006/relationships/tags" Target="../tags/tag49.xml"/><Relationship Id="rId3" Type="http://schemas.openxmlformats.org/officeDocument/2006/relationships/tags" Target="../tags/tag26.xml"/><Relationship Id="rId21" Type="http://schemas.openxmlformats.org/officeDocument/2006/relationships/tags" Target="../tags/tag44.xml"/><Relationship Id="rId34" Type="http://schemas.openxmlformats.org/officeDocument/2006/relationships/chart" Target="../charts/chart1.xml"/><Relationship Id="rId7" Type="http://schemas.openxmlformats.org/officeDocument/2006/relationships/tags" Target="../tags/tag30.xml"/><Relationship Id="rId12" Type="http://schemas.openxmlformats.org/officeDocument/2006/relationships/tags" Target="../tags/tag35.xml"/><Relationship Id="rId17" Type="http://schemas.openxmlformats.org/officeDocument/2006/relationships/tags" Target="../tags/tag40.xml"/><Relationship Id="rId25" Type="http://schemas.openxmlformats.org/officeDocument/2006/relationships/tags" Target="../tags/tag48.xml"/><Relationship Id="rId33" Type="http://schemas.openxmlformats.org/officeDocument/2006/relationships/oleObject" Target="../embeddings/oleObject4.bin"/><Relationship Id="rId2" Type="http://schemas.openxmlformats.org/officeDocument/2006/relationships/tags" Target="../tags/tag25.xml"/><Relationship Id="rId16" Type="http://schemas.openxmlformats.org/officeDocument/2006/relationships/tags" Target="../tags/tag39.xml"/><Relationship Id="rId20" Type="http://schemas.openxmlformats.org/officeDocument/2006/relationships/tags" Target="../tags/tag43.xml"/><Relationship Id="rId29" Type="http://schemas.openxmlformats.org/officeDocument/2006/relationships/tags" Target="../tags/tag52.xml"/><Relationship Id="rId1" Type="http://schemas.openxmlformats.org/officeDocument/2006/relationships/vmlDrawing" Target="../drawings/vmlDrawing4.vml"/><Relationship Id="rId6" Type="http://schemas.openxmlformats.org/officeDocument/2006/relationships/tags" Target="../tags/tag29.xml"/><Relationship Id="rId11" Type="http://schemas.openxmlformats.org/officeDocument/2006/relationships/tags" Target="../tags/tag34.xml"/><Relationship Id="rId24" Type="http://schemas.openxmlformats.org/officeDocument/2006/relationships/tags" Target="../tags/tag47.xml"/><Relationship Id="rId32" Type="http://schemas.openxmlformats.org/officeDocument/2006/relationships/notesSlide" Target="../notesSlides/notesSlide16.xml"/><Relationship Id="rId5" Type="http://schemas.openxmlformats.org/officeDocument/2006/relationships/tags" Target="../tags/tag28.xml"/><Relationship Id="rId15" Type="http://schemas.openxmlformats.org/officeDocument/2006/relationships/tags" Target="../tags/tag38.xml"/><Relationship Id="rId23" Type="http://schemas.openxmlformats.org/officeDocument/2006/relationships/tags" Target="../tags/tag46.xml"/><Relationship Id="rId28" Type="http://schemas.openxmlformats.org/officeDocument/2006/relationships/tags" Target="../tags/tag51.xml"/><Relationship Id="rId36" Type="http://schemas.openxmlformats.org/officeDocument/2006/relationships/chart" Target="../charts/chart3.xml"/><Relationship Id="rId10" Type="http://schemas.openxmlformats.org/officeDocument/2006/relationships/tags" Target="../tags/tag33.xml"/><Relationship Id="rId19" Type="http://schemas.openxmlformats.org/officeDocument/2006/relationships/tags" Target="../tags/tag42.xml"/><Relationship Id="rId31" Type="http://schemas.openxmlformats.org/officeDocument/2006/relationships/slideLayout" Target="../slideLayouts/slideLayout9.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tags" Target="../tags/tag37.xml"/><Relationship Id="rId22" Type="http://schemas.openxmlformats.org/officeDocument/2006/relationships/tags" Target="../tags/tag45.xml"/><Relationship Id="rId27" Type="http://schemas.openxmlformats.org/officeDocument/2006/relationships/tags" Target="../tags/tag50.xml"/><Relationship Id="rId30" Type="http://schemas.openxmlformats.org/officeDocument/2006/relationships/tags" Target="../tags/tag53.xml"/><Relationship Id="rId35"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17" Type="http://schemas.openxmlformats.org/officeDocument/2006/relationships/tags" Target="../tags/tag169.xml"/><Relationship Id="rId299" Type="http://schemas.openxmlformats.org/officeDocument/2006/relationships/tags" Target="../tags/tag351.xml"/><Relationship Id="rId303" Type="http://schemas.openxmlformats.org/officeDocument/2006/relationships/tags" Target="../tags/tag355.xml"/><Relationship Id="rId21" Type="http://schemas.openxmlformats.org/officeDocument/2006/relationships/tags" Target="../tags/tag73.xml"/><Relationship Id="rId42" Type="http://schemas.openxmlformats.org/officeDocument/2006/relationships/tags" Target="../tags/tag94.xml"/><Relationship Id="rId63" Type="http://schemas.openxmlformats.org/officeDocument/2006/relationships/tags" Target="../tags/tag115.xml"/><Relationship Id="rId84" Type="http://schemas.openxmlformats.org/officeDocument/2006/relationships/tags" Target="../tags/tag136.xml"/><Relationship Id="rId138" Type="http://schemas.openxmlformats.org/officeDocument/2006/relationships/tags" Target="../tags/tag190.xml"/><Relationship Id="rId159" Type="http://schemas.openxmlformats.org/officeDocument/2006/relationships/tags" Target="../tags/tag211.xml"/><Relationship Id="rId170" Type="http://schemas.openxmlformats.org/officeDocument/2006/relationships/tags" Target="../tags/tag222.xml"/><Relationship Id="rId191" Type="http://schemas.openxmlformats.org/officeDocument/2006/relationships/tags" Target="../tags/tag243.xml"/><Relationship Id="rId205" Type="http://schemas.openxmlformats.org/officeDocument/2006/relationships/tags" Target="../tags/tag257.xml"/><Relationship Id="rId226" Type="http://schemas.openxmlformats.org/officeDocument/2006/relationships/tags" Target="../tags/tag278.xml"/><Relationship Id="rId247" Type="http://schemas.openxmlformats.org/officeDocument/2006/relationships/tags" Target="../tags/tag299.xml"/><Relationship Id="rId107" Type="http://schemas.openxmlformats.org/officeDocument/2006/relationships/tags" Target="../tags/tag159.xml"/><Relationship Id="rId268" Type="http://schemas.openxmlformats.org/officeDocument/2006/relationships/tags" Target="../tags/tag320.xml"/><Relationship Id="rId289" Type="http://schemas.openxmlformats.org/officeDocument/2006/relationships/tags" Target="../tags/tag341.xml"/><Relationship Id="rId11" Type="http://schemas.openxmlformats.org/officeDocument/2006/relationships/tags" Target="../tags/tag63.xml"/><Relationship Id="rId32" Type="http://schemas.openxmlformats.org/officeDocument/2006/relationships/tags" Target="../tags/tag84.xml"/><Relationship Id="rId53" Type="http://schemas.openxmlformats.org/officeDocument/2006/relationships/tags" Target="../tags/tag105.xml"/><Relationship Id="rId74" Type="http://schemas.openxmlformats.org/officeDocument/2006/relationships/tags" Target="../tags/tag126.xml"/><Relationship Id="rId128" Type="http://schemas.openxmlformats.org/officeDocument/2006/relationships/tags" Target="../tags/tag180.xml"/><Relationship Id="rId149" Type="http://schemas.openxmlformats.org/officeDocument/2006/relationships/tags" Target="../tags/tag201.xml"/><Relationship Id="rId5" Type="http://schemas.openxmlformats.org/officeDocument/2006/relationships/tags" Target="../tags/tag57.xml"/><Relationship Id="rId95" Type="http://schemas.openxmlformats.org/officeDocument/2006/relationships/tags" Target="../tags/tag147.xml"/><Relationship Id="rId160" Type="http://schemas.openxmlformats.org/officeDocument/2006/relationships/tags" Target="../tags/tag212.xml"/><Relationship Id="rId181" Type="http://schemas.openxmlformats.org/officeDocument/2006/relationships/tags" Target="../tags/tag233.xml"/><Relationship Id="rId216" Type="http://schemas.openxmlformats.org/officeDocument/2006/relationships/tags" Target="../tags/tag268.xml"/><Relationship Id="rId237" Type="http://schemas.openxmlformats.org/officeDocument/2006/relationships/tags" Target="../tags/tag289.xml"/><Relationship Id="rId258" Type="http://schemas.openxmlformats.org/officeDocument/2006/relationships/tags" Target="../tags/tag310.xml"/><Relationship Id="rId279" Type="http://schemas.openxmlformats.org/officeDocument/2006/relationships/tags" Target="../tags/tag331.xml"/><Relationship Id="rId22" Type="http://schemas.openxmlformats.org/officeDocument/2006/relationships/tags" Target="../tags/tag74.xml"/><Relationship Id="rId43" Type="http://schemas.openxmlformats.org/officeDocument/2006/relationships/tags" Target="../tags/tag95.xml"/><Relationship Id="rId64" Type="http://schemas.openxmlformats.org/officeDocument/2006/relationships/tags" Target="../tags/tag116.xml"/><Relationship Id="rId118" Type="http://schemas.openxmlformats.org/officeDocument/2006/relationships/tags" Target="../tags/tag170.xml"/><Relationship Id="rId139" Type="http://schemas.openxmlformats.org/officeDocument/2006/relationships/tags" Target="../tags/tag191.xml"/><Relationship Id="rId290" Type="http://schemas.openxmlformats.org/officeDocument/2006/relationships/tags" Target="../tags/tag342.xml"/><Relationship Id="rId304" Type="http://schemas.openxmlformats.org/officeDocument/2006/relationships/slideLayout" Target="../slideLayouts/slideLayout6.xml"/><Relationship Id="rId85" Type="http://schemas.openxmlformats.org/officeDocument/2006/relationships/tags" Target="../tags/tag137.xml"/><Relationship Id="rId150" Type="http://schemas.openxmlformats.org/officeDocument/2006/relationships/tags" Target="../tags/tag202.xml"/><Relationship Id="rId171" Type="http://schemas.openxmlformats.org/officeDocument/2006/relationships/tags" Target="../tags/tag223.xml"/><Relationship Id="rId192" Type="http://schemas.openxmlformats.org/officeDocument/2006/relationships/tags" Target="../tags/tag244.xml"/><Relationship Id="rId206" Type="http://schemas.openxmlformats.org/officeDocument/2006/relationships/tags" Target="../tags/tag258.xml"/><Relationship Id="rId227" Type="http://schemas.openxmlformats.org/officeDocument/2006/relationships/tags" Target="../tags/tag279.xml"/><Relationship Id="rId248" Type="http://schemas.openxmlformats.org/officeDocument/2006/relationships/tags" Target="../tags/tag300.xml"/><Relationship Id="rId269" Type="http://schemas.openxmlformats.org/officeDocument/2006/relationships/tags" Target="../tags/tag321.xml"/><Relationship Id="rId12" Type="http://schemas.openxmlformats.org/officeDocument/2006/relationships/tags" Target="../tags/tag64.xml"/><Relationship Id="rId33" Type="http://schemas.openxmlformats.org/officeDocument/2006/relationships/tags" Target="../tags/tag85.xml"/><Relationship Id="rId108" Type="http://schemas.openxmlformats.org/officeDocument/2006/relationships/tags" Target="../tags/tag160.xml"/><Relationship Id="rId129" Type="http://schemas.openxmlformats.org/officeDocument/2006/relationships/tags" Target="../tags/tag181.xml"/><Relationship Id="rId280" Type="http://schemas.openxmlformats.org/officeDocument/2006/relationships/tags" Target="../tags/tag332.xml"/><Relationship Id="rId54" Type="http://schemas.openxmlformats.org/officeDocument/2006/relationships/tags" Target="../tags/tag106.xml"/><Relationship Id="rId75" Type="http://schemas.openxmlformats.org/officeDocument/2006/relationships/tags" Target="../tags/tag127.xml"/><Relationship Id="rId96" Type="http://schemas.openxmlformats.org/officeDocument/2006/relationships/tags" Target="../tags/tag148.xml"/><Relationship Id="rId140" Type="http://schemas.openxmlformats.org/officeDocument/2006/relationships/tags" Target="../tags/tag192.xml"/><Relationship Id="rId161" Type="http://schemas.openxmlformats.org/officeDocument/2006/relationships/tags" Target="../tags/tag213.xml"/><Relationship Id="rId182" Type="http://schemas.openxmlformats.org/officeDocument/2006/relationships/tags" Target="../tags/tag234.xml"/><Relationship Id="rId217" Type="http://schemas.openxmlformats.org/officeDocument/2006/relationships/tags" Target="../tags/tag269.xml"/><Relationship Id="rId6" Type="http://schemas.openxmlformats.org/officeDocument/2006/relationships/tags" Target="../tags/tag58.xml"/><Relationship Id="rId238" Type="http://schemas.openxmlformats.org/officeDocument/2006/relationships/tags" Target="../tags/tag290.xml"/><Relationship Id="rId259" Type="http://schemas.openxmlformats.org/officeDocument/2006/relationships/tags" Target="../tags/tag311.xml"/><Relationship Id="rId23" Type="http://schemas.openxmlformats.org/officeDocument/2006/relationships/tags" Target="../tags/tag75.xml"/><Relationship Id="rId119" Type="http://schemas.openxmlformats.org/officeDocument/2006/relationships/tags" Target="../tags/tag171.xml"/><Relationship Id="rId270" Type="http://schemas.openxmlformats.org/officeDocument/2006/relationships/tags" Target="../tags/tag322.xml"/><Relationship Id="rId291" Type="http://schemas.openxmlformats.org/officeDocument/2006/relationships/tags" Target="../tags/tag343.xml"/><Relationship Id="rId305" Type="http://schemas.openxmlformats.org/officeDocument/2006/relationships/notesSlide" Target="../notesSlides/notesSlide18.xml"/><Relationship Id="rId44" Type="http://schemas.openxmlformats.org/officeDocument/2006/relationships/tags" Target="../tags/tag96.xml"/><Relationship Id="rId65" Type="http://schemas.openxmlformats.org/officeDocument/2006/relationships/tags" Target="../tags/tag117.xml"/><Relationship Id="rId86" Type="http://schemas.openxmlformats.org/officeDocument/2006/relationships/tags" Target="../tags/tag138.xml"/><Relationship Id="rId130" Type="http://schemas.openxmlformats.org/officeDocument/2006/relationships/tags" Target="../tags/tag182.xml"/><Relationship Id="rId151" Type="http://schemas.openxmlformats.org/officeDocument/2006/relationships/tags" Target="../tags/tag203.xml"/><Relationship Id="rId172" Type="http://schemas.openxmlformats.org/officeDocument/2006/relationships/tags" Target="../tags/tag224.xml"/><Relationship Id="rId193" Type="http://schemas.openxmlformats.org/officeDocument/2006/relationships/tags" Target="../tags/tag245.xml"/><Relationship Id="rId207" Type="http://schemas.openxmlformats.org/officeDocument/2006/relationships/tags" Target="../tags/tag259.xml"/><Relationship Id="rId228" Type="http://schemas.openxmlformats.org/officeDocument/2006/relationships/tags" Target="../tags/tag280.xml"/><Relationship Id="rId249" Type="http://schemas.openxmlformats.org/officeDocument/2006/relationships/tags" Target="../tags/tag301.xml"/><Relationship Id="rId13" Type="http://schemas.openxmlformats.org/officeDocument/2006/relationships/tags" Target="../tags/tag65.xml"/><Relationship Id="rId109" Type="http://schemas.openxmlformats.org/officeDocument/2006/relationships/tags" Target="../tags/tag161.xml"/><Relationship Id="rId260" Type="http://schemas.openxmlformats.org/officeDocument/2006/relationships/tags" Target="../tags/tag312.xml"/><Relationship Id="rId281" Type="http://schemas.openxmlformats.org/officeDocument/2006/relationships/tags" Target="../tags/tag333.xml"/><Relationship Id="rId34" Type="http://schemas.openxmlformats.org/officeDocument/2006/relationships/tags" Target="../tags/tag86.xml"/><Relationship Id="rId55" Type="http://schemas.openxmlformats.org/officeDocument/2006/relationships/tags" Target="../tags/tag107.xml"/><Relationship Id="rId76" Type="http://schemas.openxmlformats.org/officeDocument/2006/relationships/tags" Target="../tags/tag128.xml"/><Relationship Id="rId97" Type="http://schemas.openxmlformats.org/officeDocument/2006/relationships/tags" Target="../tags/tag149.xml"/><Relationship Id="rId120" Type="http://schemas.openxmlformats.org/officeDocument/2006/relationships/tags" Target="../tags/tag172.xml"/><Relationship Id="rId141" Type="http://schemas.openxmlformats.org/officeDocument/2006/relationships/tags" Target="../tags/tag193.xml"/><Relationship Id="rId7" Type="http://schemas.openxmlformats.org/officeDocument/2006/relationships/tags" Target="../tags/tag59.xml"/><Relationship Id="rId162" Type="http://schemas.openxmlformats.org/officeDocument/2006/relationships/tags" Target="../tags/tag214.xml"/><Relationship Id="rId183" Type="http://schemas.openxmlformats.org/officeDocument/2006/relationships/tags" Target="../tags/tag235.xml"/><Relationship Id="rId218" Type="http://schemas.openxmlformats.org/officeDocument/2006/relationships/tags" Target="../tags/tag270.xml"/><Relationship Id="rId239" Type="http://schemas.openxmlformats.org/officeDocument/2006/relationships/tags" Target="../tags/tag291.xml"/><Relationship Id="rId2" Type="http://schemas.openxmlformats.org/officeDocument/2006/relationships/tags" Target="../tags/tag54.xml"/><Relationship Id="rId29" Type="http://schemas.openxmlformats.org/officeDocument/2006/relationships/tags" Target="../tags/tag81.xml"/><Relationship Id="rId250" Type="http://schemas.openxmlformats.org/officeDocument/2006/relationships/tags" Target="../tags/tag302.xml"/><Relationship Id="rId255" Type="http://schemas.openxmlformats.org/officeDocument/2006/relationships/tags" Target="../tags/tag307.xml"/><Relationship Id="rId271" Type="http://schemas.openxmlformats.org/officeDocument/2006/relationships/tags" Target="../tags/tag323.xml"/><Relationship Id="rId276" Type="http://schemas.openxmlformats.org/officeDocument/2006/relationships/tags" Target="../tags/tag328.xml"/><Relationship Id="rId292" Type="http://schemas.openxmlformats.org/officeDocument/2006/relationships/tags" Target="../tags/tag344.xml"/><Relationship Id="rId297" Type="http://schemas.openxmlformats.org/officeDocument/2006/relationships/tags" Target="../tags/tag349.xml"/><Relationship Id="rId306" Type="http://schemas.openxmlformats.org/officeDocument/2006/relationships/oleObject" Target="../embeddings/oleObject5.bin"/><Relationship Id="rId24" Type="http://schemas.openxmlformats.org/officeDocument/2006/relationships/tags" Target="../tags/tag76.xml"/><Relationship Id="rId40" Type="http://schemas.openxmlformats.org/officeDocument/2006/relationships/tags" Target="../tags/tag92.xml"/><Relationship Id="rId45" Type="http://schemas.openxmlformats.org/officeDocument/2006/relationships/tags" Target="../tags/tag97.xml"/><Relationship Id="rId66" Type="http://schemas.openxmlformats.org/officeDocument/2006/relationships/tags" Target="../tags/tag118.xml"/><Relationship Id="rId87" Type="http://schemas.openxmlformats.org/officeDocument/2006/relationships/tags" Target="../tags/tag139.xml"/><Relationship Id="rId110" Type="http://schemas.openxmlformats.org/officeDocument/2006/relationships/tags" Target="../tags/tag162.xml"/><Relationship Id="rId115" Type="http://schemas.openxmlformats.org/officeDocument/2006/relationships/tags" Target="../tags/tag167.xml"/><Relationship Id="rId131" Type="http://schemas.openxmlformats.org/officeDocument/2006/relationships/tags" Target="../tags/tag183.xml"/><Relationship Id="rId136" Type="http://schemas.openxmlformats.org/officeDocument/2006/relationships/tags" Target="../tags/tag188.xml"/><Relationship Id="rId157" Type="http://schemas.openxmlformats.org/officeDocument/2006/relationships/tags" Target="../tags/tag209.xml"/><Relationship Id="rId178" Type="http://schemas.openxmlformats.org/officeDocument/2006/relationships/tags" Target="../tags/tag230.xml"/><Relationship Id="rId301" Type="http://schemas.openxmlformats.org/officeDocument/2006/relationships/tags" Target="../tags/tag353.xml"/><Relationship Id="rId61" Type="http://schemas.openxmlformats.org/officeDocument/2006/relationships/tags" Target="../tags/tag113.xml"/><Relationship Id="rId82" Type="http://schemas.openxmlformats.org/officeDocument/2006/relationships/tags" Target="../tags/tag134.xml"/><Relationship Id="rId152" Type="http://schemas.openxmlformats.org/officeDocument/2006/relationships/tags" Target="../tags/tag204.xml"/><Relationship Id="rId173" Type="http://schemas.openxmlformats.org/officeDocument/2006/relationships/tags" Target="../tags/tag225.xml"/><Relationship Id="rId194" Type="http://schemas.openxmlformats.org/officeDocument/2006/relationships/tags" Target="../tags/tag246.xml"/><Relationship Id="rId199" Type="http://schemas.openxmlformats.org/officeDocument/2006/relationships/tags" Target="../tags/tag251.xml"/><Relationship Id="rId203" Type="http://schemas.openxmlformats.org/officeDocument/2006/relationships/tags" Target="../tags/tag255.xml"/><Relationship Id="rId208" Type="http://schemas.openxmlformats.org/officeDocument/2006/relationships/tags" Target="../tags/tag260.xml"/><Relationship Id="rId229" Type="http://schemas.openxmlformats.org/officeDocument/2006/relationships/tags" Target="../tags/tag281.xml"/><Relationship Id="rId19" Type="http://schemas.openxmlformats.org/officeDocument/2006/relationships/tags" Target="../tags/tag71.xml"/><Relationship Id="rId224" Type="http://schemas.openxmlformats.org/officeDocument/2006/relationships/tags" Target="../tags/tag276.xml"/><Relationship Id="rId240" Type="http://schemas.openxmlformats.org/officeDocument/2006/relationships/tags" Target="../tags/tag292.xml"/><Relationship Id="rId245" Type="http://schemas.openxmlformats.org/officeDocument/2006/relationships/tags" Target="../tags/tag297.xml"/><Relationship Id="rId261" Type="http://schemas.openxmlformats.org/officeDocument/2006/relationships/tags" Target="../tags/tag313.xml"/><Relationship Id="rId266" Type="http://schemas.openxmlformats.org/officeDocument/2006/relationships/tags" Target="../tags/tag318.xml"/><Relationship Id="rId287" Type="http://schemas.openxmlformats.org/officeDocument/2006/relationships/tags" Target="../tags/tag339.xml"/><Relationship Id="rId14" Type="http://schemas.openxmlformats.org/officeDocument/2006/relationships/tags" Target="../tags/tag66.xml"/><Relationship Id="rId30" Type="http://schemas.openxmlformats.org/officeDocument/2006/relationships/tags" Target="../tags/tag82.xml"/><Relationship Id="rId35" Type="http://schemas.openxmlformats.org/officeDocument/2006/relationships/tags" Target="../tags/tag87.xml"/><Relationship Id="rId56" Type="http://schemas.openxmlformats.org/officeDocument/2006/relationships/tags" Target="../tags/tag108.xml"/><Relationship Id="rId77" Type="http://schemas.openxmlformats.org/officeDocument/2006/relationships/tags" Target="../tags/tag129.xml"/><Relationship Id="rId100" Type="http://schemas.openxmlformats.org/officeDocument/2006/relationships/tags" Target="../tags/tag152.xml"/><Relationship Id="rId105" Type="http://schemas.openxmlformats.org/officeDocument/2006/relationships/tags" Target="../tags/tag157.xml"/><Relationship Id="rId126" Type="http://schemas.openxmlformats.org/officeDocument/2006/relationships/tags" Target="../tags/tag178.xml"/><Relationship Id="rId147" Type="http://schemas.openxmlformats.org/officeDocument/2006/relationships/tags" Target="../tags/tag199.xml"/><Relationship Id="rId168" Type="http://schemas.openxmlformats.org/officeDocument/2006/relationships/tags" Target="../tags/tag220.xml"/><Relationship Id="rId282" Type="http://schemas.openxmlformats.org/officeDocument/2006/relationships/tags" Target="../tags/tag334.xml"/><Relationship Id="rId8" Type="http://schemas.openxmlformats.org/officeDocument/2006/relationships/tags" Target="../tags/tag60.xml"/><Relationship Id="rId51" Type="http://schemas.openxmlformats.org/officeDocument/2006/relationships/tags" Target="../tags/tag103.xml"/><Relationship Id="rId72" Type="http://schemas.openxmlformats.org/officeDocument/2006/relationships/tags" Target="../tags/tag124.xml"/><Relationship Id="rId93" Type="http://schemas.openxmlformats.org/officeDocument/2006/relationships/tags" Target="../tags/tag145.xml"/><Relationship Id="rId98" Type="http://schemas.openxmlformats.org/officeDocument/2006/relationships/tags" Target="../tags/tag150.xml"/><Relationship Id="rId121" Type="http://schemas.openxmlformats.org/officeDocument/2006/relationships/tags" Target="../tags/tag173.xml"/><Relationship Id="rId142" Type="http://schemas.openxmlformats.org/officeDocument/2006/relationships/tags" Target="../tags/tag194.xml"/><Relationship Id="rId163" Type="http://schemas.openxmlformats.org/officeDocument/2006/relationships/tags" Target="../tags/tag215.xml"/><Relationship Id="rId184" Type="http://schemas.openxmlformats.org/officeDocument/2006/relationships/tags" Target="../tags/tag236.xml"/><Relationship Id="rId189" Type="http://schemas.openxmlformats.org/officeDocument/2006/relationships/tags" Target="../tags/tag241.xml"/><Relationship Id="rId219" Type="http://schemas.openxmlformats.org/officeDocument/2006/relationships/tags" Target="../tags/tag271.xml"/><Relationship Id="rId3" Type="http://schemas.openxmlformats.org/officeDocument/2006/relationships/tags" Target="../tags/tag55.xml"/><Relationship Id="rId214" Type="http://schemas.openxmlformats.org/officeDocument/2006/relationships/tags" Target="../tags/tag266.xml"/><Relationship Id="rId230" Type="http://schemas.openxmlformats.org/officeDocument/2006/relationships/tags" Target="../tags/tag282.xml"/><Relationship Id="rId235" Type="http://schemas.openxmlformats.org/officeDocument/2006/relationships/tags" Target="../tags/tag287.xml"/><Relationship Id="rId251" Type="http://schemas.openxmlformats.org/officeDocument/2006/relationships/tags" Target="../tags/tag303.xml"/><Relationship Id="rId256" Type="http://schemas.openxmlformats.org/officeDocument/2006/relationships/tags" Target="../tags/tag308.xml"/><Relationship Id="rId277" Type="http://schemas.openxmlformats.org/officeDocument/2006/relationships/tags" Target="../tags/tag329.xml"/><Relationship Id="rId298" Type="http://schemas.openxmlformats.org/officeDocument/2006/relationships/tags" Target="../tags/tag350.xml"/><Relationship Id="rId25" Type="http://schemas.openxmlformats.org/officeDocument/2006/relationships/tags" Target="../tags/tag77.xml"/><Relationship Id="rId46" Type="http://schemas.openxmlformats.org/officeDocument/2006/relationships/tags" Target="../tags/tag98.xml"/><Relationship Id="rId67" Type="http://schemas.openxmlformats.org/officeDocument/2006/relationships/tags" Target="../tags/tag119.xml"/><Relationship Id="rId116" Type="http://schemas.openxmlformats.org/officeDocument/2006/relationships/tags" Target="../tags/tag168.xml"/><Relationship Id="rId137" Type="http://schemas.openxmlformats.org/officeDocument/2006/relationships/tags" Target="../tags/tag189.xml"/><Relationship Id="rId158" Type="http://schemas.openxmlformats.org/officeDocument/2006/relationships/tags" Target="../tags/tag210.xml"/><Relationship Id="rId272" Type="http://schemas.openxmlformats.org/officeDocument/2006/relationships/tags" Target="../tags/tag324.xml"/><Relationship Id="rId293" Type="http://schemas.openxmlformats.org/officeDocument/2006/relationships/tags" Target="../tags/tag345.xml"/><Relationship Id="rId302" Type="http://schemas.openxmlformats.org/officeDocument/2006/relationships/tags" Target="../tags/tag354.xml"/><Relationship Id="rId20" Type="http://schemas.openxmlformats.org/officeDocument/2006/relationships/tags" Target="../tags/tag72.xml"/><Relationship Id="rId41" Type="http://schemas.openxmlformats.org/officeDocument/2006/relationships/tags" Target="../tags/tag93.xml"/><Relationship Id="rId62" Type="http://schemas.openxmlformats.org/officeDocument/2006/relationships/tags" Target="../tags/tag114.xml"/><Relationship Id="rId83" Type="http://schemas.openxmlformats.org/officeDocument/2006/relationships/tags" Target="../tags/tag135.xml"/><Relationship Id="rId88" Type="http://schemas.openxmlformats.org/officeDocument/2006/relationships/tags" Target="../tags/tag140.xml"/><Relationship Id="rId111" Type="http://schemas.openxmlformats.org/officeDocument/2006/relationships/tags" Target="../tags/tag163.xml"/><Relationship Id="rId132" Type="http://schemas.openxmlformats.org/officeDocument/2006/relationships/tags" Target="../tags/tag184.xml"/><Relationship Id="rId153" Type="http://schemas.openxmlformats.org/officeDocument/2006/relationships/tags" Target="../tags/tag205.xml"/><Relationship Id="rId174" Type="http://schemas.openxmlformats.org/officeDocument/2006/relationships/tags" Target="../tags/tag226.xml"/><Relationship Id="rId179" Type="http://schemas.openxmlformats.org/officeDocument/2006/relationships/tags" Target="../tags/tag231.xml"/><Relationship Id="rId195" Type="http://schemas.openxmlformats.org/officeDocument/2006/relationships/tags" Target="../tags/tag247.xml"/><Relationship Id="rId209" Type="http://schemas.openxmlformats.org/officeDocument/2006/relationships/tags" Target="../tags/tag261.xml"/><Relationship Id="rId190" Type="http://schemas.openxmlformats.org/officeDocument/2006/relationships/tags" Target="../tags/tag242.xml"/><Relationship Id="rId204" Type="http://schemas.openxmlformats.org/officeDocument/2006/relationships/tags" Target="../tags/tag256.xml"/><Relationship Id="rId220" Type="http://schemas.openxmlformats.org/officeDocument/2006/relationships/tags" Target="../tags/tag272.xml"/><Relationship Id="rId225" Type="http://schemas.openxmlformats.org/officeDocument/2006/relationships/tags" Target="../tags/tag277.xml"/><Relationship Id="rId241" Type="http://schemas.openxmlformats.org/officeDocument/2006/relationships/tags" Target="../tags/tag293.xml"/><Relationship Id="rId246" Type="http://schemas.openxmlformats.org/officeDocument/2006/relationships/tags" Target="../tags/tag298.xml"/><Relationship Id="rId267" Type="http://schemas.openxmlformats.org/officeDocument/2006/relationships/tags" Target="../tags/tag319.xml"/><Relationship Id="rId288" Type="http://schemas.openxmlformats.org/officeDocument/2006/relationships/tags" Target="../tags/tag340.xml"/><Relationship Id="rId15" Type="http://schemas.openxmlformats.org/officeDocument/2006/relationships/tags" Target="../tags/tag67.xml"/><Relationship Id="rId36" Type="http://schemas.openxmlformats.org/officeDocument/2006/relationships/tags" Target="../tags/tag88.xml"/><Relationship Id="rId57" Type="http://schemas.openxmlformats.org/officeDocument/2006/relationships/tags" Target="../tags/tag109.xml"/><Relationship Id="rId106" Type="http://schemas.openxmlformats.org/officeDocument/2006/relationships/tags" Target="../tags/tag158.xml"/><Relationship Id="rId127" Type="http://schemas.openxmlformats.org/officeDocument/2006/relationships/tags" Target="../tags/tag179.xml"/><Relationship Id="rId262" Type="http://schemas.openxmlformats.org/officeDocument/2006/relationships/tags" Target="../tags/tag314.xml"/><Relationship Id="rId283" Type="http://schemas.openxmlformats.org/officeDocument/2006/relationships/tags" Target="../tags/tag335.xml"/><Relationship Id="rId10" Type="http://schemas.openxmlformats.org/officeDocument/2006/relationships/tags" Target="../tags/tag62.xml"/><Relationship Id="rId31" Type="http://schemas.openxmlformats.org/officeDocument/2006/relationships/tags" Target="../tags/tag83.xml"/><Relationship Id="rId52" Type="http://schemas.openxmlformats.org/officeDocument/2006/relationships/tags" Target="../tags/tag104.xml"/><Relationship Id="rId73" Type="http://schemas.openxmlformats.org/officeDocument/2006/relationships/tags" Target="../tags/tag125.xml"/><Relationship Id="rId78" Type="http://schemas.openxmlformats.org/officeDocument/2006/relationships/tags" Target="../tags/tag130.xml"/><Relationship Id="rId94" Type="http://schemas.openxmlformats.org/officeDocument/2006/relationships/tags" Target="../tags/tag146.xml"/><Relationship Id="rId99" Type="http://schemas.openxmlformats.org/officeDocument/2006/relationships/tags" Target="../tags/tag151.xml"/><Relationship Id="rId101" Type="http://schemas.openxmlformats.org/officeDocument/2006/relationships/tags" Target="../tags/tag153.xml"/><Relationship Id="rId122" Type="http://schemas.openxmlformats.org/officeDocument/2006/relationships/tags" Target="../tags/tag174.xml"/><Relationship Id="rId143" Type="http://schemas.openxmlformats.org/officeDocument/2006/relationships/tags" Target="../tags/tag195.xml"/><Relationship Id="rId148" Type="http://schemas.openxmlformats.org/officeDocument/2006/relationships/tags" Target="../tags/tag200.xml"/><Relationship Id="rId164" Type="http://schemas.openxmlformats.org/officeDocument/2006/relationships/tags" Target="../tags/tag216.xml"/><Relationship Id="rId169" Type="http://schemas.openxmlformats.org/officeDocument/2006/relationships/tags" Target="../tags/tag221.xml"/><Relationship Id="rId185" Type="http://schemas.openxmlformats.org/officeDocument/2006/relationships/tags" Target="../tags/tag237.xml"/><Relationship Id="rId4" Type="http://schemas.openxmlformats.org/officeDocument/2006/relationships/tags" Target="../tags/tag56.xml"/><Relationship Id="rId9" Type="http://schemas.openxmlformats.org/officeDocument/2006/relationships/tags" Target="../tags/tag61.xml"/><Relationship Id="rId180" Type="http://schemas.openxmlformats.org/officeDocument/2006/relationships/tags" Target="../tags/tag232.xml"/><Relationship Id="rId210" Type="http://schemas.openxmlformats.org/officeDocument/2006/relationships/tags" Target="../tags/tag262.xml"/><Relationship Id="rId215" Type="http://schemas.openxmlformats.org/officeDocument/2006/relationships/tags" Target="../tags/tag267.xml"/><Relationship Id="rId236" Type="http://schemas.openxmlformats.org/officeDocument/2006/relationships/tags" Target="../tags/tag288.xml"/><Relationship Id="rId257" Type="http://schemas.openxmlformats.org/officeDocument/2006/relationships/tags" Target="../tags/tag309.xml"/><Relationship Id="rId278" Type="http://schemas.openxmlformats.org/officeDocument/2006/relationships/tags" Target="../tags/tag330.xml"/><Relationship Id="rId26" Type="http://schemas.openxmlformats.org/officeDocument/2006/relationships/tags" Target="../tags/tag78.xml"/><Relationship Id="rId231" Type="http://schemas.openxmlformats.org/officeDocument/2006/relationships/tags" Target="../tags/tag283.xml"/><Relationship Id="rId252" Type="http://schemas.openxmlformats.org/officeDocument/2006/relationships/tags" Target="../tags/tag304.xml"/><Relationship Id="rId273" Type="http://schemas.openxmlformats.org/officeDocument/2006/relationships/tags" Target="../tags/tag325.xml"/><Relationship Id="rId294" Type="http://schemas.openxmlformats.org/officeDocument/2006/relationships/tags" Target="../tags/tag346.xml"/><Relationship Id="rId47" Type="http://schemas.openxmlformats.org/officeDocument/2006/relationships/tags" Target="../tags/tag99.xml"/><Relationship Id="rId68" Type="http://schemas.openxmlformats.org/officeDocument/2006/relationships/tags" Target="../tags/tag120.xml"/><Relationship Id="rId89" Type="http://schemas.openxmlformats.org/officeDocument/2006/relationships/tags" Target="../tags/tag141.xml"/><Relationship Id="rId112" Type="http://schemas.openxmlformats.org/officeDocument/2006/relationships/tags" Target="../tags/tag164.xml"/><Relationship Id="rId133" Type="http://schemas.openxmlformats.org/officeDocument/2006/relationships/tags" Target="../tags/tag185.xml"/><Relationship Id="rId154" Type="http://schemas.openxmlformats.org/officeDocument/2006/relationships/tags" Target="../tags/tag206.xml"/><Relationship Id="rId175" Type="http://schemas.openxmlformats.org/officeDocument/2006/relationships/tags" Target="../tags/tag227.xml"/><Relationship Id="rId196" Type="http://schemas.openxmlformats.org/officeDocument/2006/relationships/tags" Target="../tags/tag248.xml"/><Relationship Id="rId200" Type="http://schemas.openxmlformats.org/officeDocument/2006/relationships/tags" Target="../tags/tag252.xml"/><Relationship Id="rId16" Type="http://schemas.openxmlformats.org/officeDocument/2006/relationships/tags" Target="../tags/tag68.xml"/><Relationship Id="rId221" Type="http://schemas.openxmlformats.org/officeDocument/2006/relationships/tags" Target="../tags/tag273.xml"/><Relationship Id="rId242" Type="http://schemas.openxmlformats.org/officeDocument/2006/relationships/tags" Target="../tags/tag294.xml"/><Relationship Id="rId263" Type="http://schemas.openxmlformats.org/officeDocument/2006/relationships/tags" Target="../tags/tag315.xml"/><Relationship Id="rId284" Type="http://schemas.openxmlformats.org/officeDocument/2006/relationships/tags" Target="../tags/tag336.xml"/><Relationship Id="rId37" Type="http://schemas.openxmlformats.org/officeDocument/2006/relationships/tags" Target="../tags/tag89.xml"/><Relationship Id="rId58" Type="http://schemas.openxmlformats.org/officeDocument/2006/relationships/tags" Target="../tags/tag110.xml"/><Relationship Id="rId79" Type="http://schemas.openxmlformats.org/officeDocument/2006/relationships/tags" Target="../tags/tag131.xml"/><Relationship Id="rId102" Type="http://schemas.openxmlformats.org/officeDocument/2006/relationships/tags" Target="../tags/tag154.xml"/><Relationship Id="rId123" Type="http://schemas.openxmlformats.org/officeDocument/2006/relationships/tags" Target="../tags/tag175.xml"/><Relationship Id="rId144" Type="http://schemas.openxmlformats.org/officeDocument/2006/relationships/tags" Target="../tags/tag196.xml"/><Relationship Id="rId90" Type="http://schemas.openxmlformats.org/officeDocument/2006/relationships/tags" Target="../tags/tag142.xml"/><Relationship Id="rId165" Type="http://schemas.openxmlformats.org/officeDocument/2006/relationships/tags" Target="../tags/tag217.xml"/><Relationship Id="rId186" Type="http://schemas.openxmlformats.org/officeDocument/2006/relationships/tags" Target="../tags/tag238.xml"/><Relationship Id="rId211" Type="http://schemas.openxmlformats.org/officeDocument/2006/relationships/tags" Target="../tags/tag263.xml"/><Relationship Id="rId232" Type="http://schemas.openxmlformats.org/officeDocument/2006/relationships/tags" Target="../tags/tag284.xml"/><Relationship Id="rId253" Type="http://schemas.openxmlformats.org/officeDocument/2006/relationships/tags" Target="../tags/tag305.xml"/><Relationship Id="rId274" Type="http://schemas.openxmlformats.org/officeDocument/2006/relationships/tags" Target="../tags/tag326.xml"/><Relationship Id="rId295" Type="http://schemas.openxmlformats.org/officeDocument/2006/relationships/tags" Target="../tags/tag347.xml"/><Relationship Id="rId27" Type="http://schemas.openxmlformats.org/officeDocument/2006/relationships/tags" Target="../tags/tag79.xml"/><Relationship Id="rId48" Type="http://schemas.openxmlformats.org/officeDocument/2006/relationships/tags" Target="../tags/tag100.xml"/><Relationship Id="rId69" Type="http://schemas.openxmlformats.org/officeDocument/2006/relationships/tags" Target="../tags/tag121.xml"/><Relationship Id="rId113" Type="http://schemas.openxmlformats.org/officeDocument/2006/relationships/tags" Target="../tags/tag165.xml"/><Relationship Id="rId134" Type="http://schemas.openxmlformats.org/officeDocument/2006/relationships/tags" Target="../tags/tag186.xml"/><Relationship Id="rId80" Type="http://schemas.openxmlformats.org/officeDocument/2006/relationships/tags" Target="../tags/tag132.xml"/><Relationship Id="rId155" Type="http://schemas.openxmlformats.org/officeDocument/2006/relationships/tags" Target="../tags/tag207.xml"/><Relationship Id="rId176" Type="http://schemas.openxmlformats.org/officeDocument/2006/relationships/tags" Target="../tags/tag228.xml"/><Relationship Id="rId197" Type="http://schemas.openxmlformats.org/officeDocument/2006/relationships/tags" Target="../tags/tag249.xml"/><Relationship Id="rId201" Type="http://schemas.openxmlformats.org/officeDocument/2006/relationships/tags" Target="../tags/tag253.xml"/><Relationship Id="rId222" Type="http://schemas.openxmlformats.org/officeDocument/2006/relationships/tags" Target="../tags/tag274.xml"/><Relationship Id="rId243" Type="http://schemas.openxmlformats.org/officeDocument/2006/relationships/tags" Target="../tags/tag295.xml"/><Relationship Id="rId264" Type="http://schemas.openxmlformats.org/officeDocument/2006/relationships/tags" Target="../tags/tag316.xml"/><Relationship Id="rId285" Type="http://schemas.openxmlformats.org/officeDocument/2006/relationships/tags" Target="../tags/tag337.xml"/><Relationship Id="rId17" Type="http://schemas.openxmlformats.org/officeDocument/2006/relationships/tags" Target="../tags/tag69.xml"/><Relationship Id="rId38" Type="http://schemas.openxmlformats.org/officeDocument/2006/relationships/tags" Target="../tags/tag90.xml"/><Relationship Id="rId59" Type="http://schemas.openxmlformats.org/officeDocument/2006/relationships/tags" Target="../tags/tag111.xml"/><Relationship Id="rId103" Type="http://schemas.openxmlformats.org/officeDocument/2006/relationships/tags" Target="../tags/tag155.xml"/><Relationship Id="rId124" Type="http://schemas.openxmlformats.org/officeDocument/2006/relationships/tags" Target="../tags/tag176.xml"/><Relationship Id="rId70" Type="http://schemas.openxmlformats.org/officeDocument/2006/relationships/tags" Target="../tags/tag122.xml"/><Relationship Id="rId91" Type="http://schemas.openxmlformats.org/officeDocument/2006/relationships/tags" Target="../tags/tag143.xml"/><Relationship Id="rId145" Type="http://schemas.openxmlformats.org/officeDocument/2006/relationships/tags" Target="../tags/tag197.xml"/><Relationship Id="rId166" Type="http://schemas.openxmlformats.org/officeDocument/2006/relationships/tags" Target="../tags/tag218.xml"/><Relationship Id="rId187" Type="http://schemas.openxmlformats.org/officeDocument/2006/relationships/tags" Target="../tags/tag239.xml"/><Relationship Id="rId1" Type="http://schemas.openxmlformats.org/officeDocument/2006/relationships/vmlDrawing" Target="../drawings/vmlDrawing5.vml"/><Relationship Id="rId212" Type="http://schemas.openxmlformats.org/officeDocument/2006/relationships/tags" Target="../tags/tag264.xml"/><Relationship Id="rId233" Type="http://schemas.openxmlformats.org/officeDocument/2006/relationships/tags" Target="../tags/tag285.xml"/><Relationship Id="rId254" Type="http://schemas.openxmlformats.org/officeDocument/2006/relationships/tags" Target="../tags/tag306.xml"/><Relationship Id="rId28" Type="http://schemas.openxmlformats.org/officeDocument/2006/relationships/tags" Target="../tags/tag80.xml"/><Relationship Id="rId49" Type="http://schemas.openxmlformats.org/officeDocument/2006/relationships/tags" Target="../tags/tag101.xml"/><Relationship Id="rId114" Type="http://schemas.openxmlformats.org/officeDocument/2006/relationships/tags" Target="../tags/tag166.xml"/><Relationship Id="rId275" Type="http://schemas.openxmlformats.org/officeDocument/2006/relationships/tags" Target="../tags/tag327.xml"/><Relationship Id="rId296" Type="http://schemas.openxmlformats.org/officeDocument/2006/relationships/tags" Target="../tags/tag348.xml"/><Relationship Id="rId300" Type="http://schemas.openxmlformats.org/officeDocument/2006/relationships/tags" Target="../tags/tag352.xml"/><Relationship Id="rId60" Type="http://schemas.openxmlformats.org/officeDocument/2006/relationships/tags" Target="../tags/tag112.xml"/><Relationship Id="rId81" Type="http://schemas.openxmlformats.org/officeDocument/2006/relationships/tags" Target="../tags/tag133.xml"/><Relationship Id="rId135" Type="http://schemas.openxmlformats.org/officeDocument/2006/relationships/tags" Target="../tags/tag187.xml"/><Relationship Id="rId156" Type="http://schemas.openxmlformats.org/officeDocument/2006/relationships/tags" Target="../tags/tag208.xml"/><Relationship Id="rId177" Type="http://schemas.openxmlformats.org/officeDocument/2006/relationships/tags" Target="../tags/tag229.xml"/><Relationship Id="rId198" Type="http://schemas.openxmlformats.org/officeDocument/2006/relationships/tags" Target="../tags/tag250.xml"/><Relationship Id="rId202" Type="http://schemas.openxmlformats.org/officeDocument/2006/relationships/tags" Target="../tags/tag254.xml"/><Relationship Id="rId223" Type="http://schemas.openxmlformats.org/officeDocument/2006/relationships/tags" Target="../tags/tag275.xml"/><Relationship Id="rId244" Type="http://schemas.openxmlformats.org/officeDocument/2006/relationships/tags" Target="../tags/tag296.xml"/><Relationship Id="rId18" Type="http://schemas.openxmlformats.org/officeDocument/2006/relationships/tags" Target="../tags/tag70.xml"/><Relationship Id="rId39" Type="http://schemas.openxmlformats.org/officeDocument/2006/relationships/tags" Target="../tags/tag91.xml"/><Relationship Id="rId265" Type="http://schemas.openxmlformats.org/officeDocument/2006/relationships/tags" Target="../tags/tag317.xml"/><Relationship Id="rId286" Type="http://schemas.openxmlformats.org/officeDocument/2006/relationships/tags" Target="../tags/tag338.xml"/><Relationship Id="rId50" Type="http://schemas.openxmlformats.org/officeDocument/2006/relationships/tags" Target="../tags/tag102.xml"/><Relationship Id="rId104" Type="http://schemas.openxmlformats.org/officeDocument/2006/relationships/tags" Target="../tags/tag156.xml"/><Relationship Id="rId125" Type="http://schemas.openxmlformats.org/officeDocument/2006/relationships/tags" Target="../tags/tag177.xml"/><Relationship Id="rId146" Type="http://schemas.openxmlformats.org/officeDocument/2006/relationships/tags" Target="../tags/tag198.xml"/><Relationship Id="rId167" Type="http://schemas.openxmlformats.org/officeDocument/2006/relationships/tags" Target="../tags/tag219.xml"/><Relationship Id="rId188" Type="http://schemas.openxmlformats.org/officeDocument/2006/relationships/tags" Target="../tags/tag240.xml"/><Relationship Id="rId71" Type="http://schemas.openxmlformats.org/officeDocument/2006/relationships/tags" Target="../tags/tag123.xml"/><Relationship Id="rId92" Type="http://schemas.openxmlformats.org/officeDocument/2006/relationships/tags" Target="../tags/tag144.xml"/><Relationship Id="rId213" Type="http://schemas.openxmlformats.org/officeDocument/2006/relationships/tags" Target="../tags/tag265.xml"/><Relationship Id="rId234" Type="http://schemas.openxmlformats.org/officeDocument/2006/relationships/tags" Target="../tags/tag286.xml"/></Relationships>
</file>

<file path=ppt/slides/_rels/slide19.xml.rels><?xml version="1.0" encoding="UTF-8" standalone="yes"?>
<Relationships xmlns="http://schemas.openxmlformats.org/package/2006/relationships"><Relationship Id="rId8" Type="http://schemas.openxmlformats.org/officeDocument/2006/relationships/tags" Target="../tags/tag362.xml"/><Relationship Id="rId13" Type="http://schemas.openxmlformats.org/officeDocument/2006/relationships/tags" Target="../tags/tag367.xml"/><Relationship Id="rId18" Type="http://schemas.openxmlformats.org/officeDocument/2006/relationships/tags" Target="../tags/tag372.xml"/><Relationship Id="rId3" Type="http://schemas.openxmlformats.org/officeDocument/2006/relationships/tags" Target="../tags/tag357.xml"/><Relationship Id="rId21" Type="http://schemas.openxmlformats.org/officeDocument/2006/relationships/notesSlide" Target="../notesSlides/notesSlide19.xml"/><Relationship Id="rId7" Type="http://schemas.openxmlformats.org/officeDocument/2006/relationships/tags" Target="../tags/tag361.xml"/><Relationship Id="rId12" Type="http://schemas.openxmlformats.org/officeDocument/2006/relationships/tags" Target="../tags/tag366.xml"/><Relationship Id="rId17" Type="http://schemas.openxmlformats.org/officeDocument/2006/relationships/tags" Target="../tags/tag371.xml"/><Relationship Id="rId2" Type="http://schemas.openxmlformats.org/officeDocument/2006/relationships/tags" Target="../tags/tag356.xml"/><Relationship Id="rId16" Type="http://schemas.openxmlformats.org/officeDocument/2006/relationships/tags" Target="../tags/tag370.xml"/><Relationship Id="rId20" Type="http://schemas.openxmlformats.org/officeDocument/2006/relationships/slideLayout" Target="../slideLayouts/slideLayout28.xml"/><Relationship Id="rId1" Type="http://schemas.openxmlformats.org/officeDocument/2006/relationships/vmlDrawing" Target="../drawings/vmlDrawing6.vml"/><Relationship Id="rId6" Type="http://schemas.openxmlformats.org/officeDocument/2006/relationships/tags" Target="../tags/tag360.xml"/><Relationship Id="rId11" Type="http://schemas.openxmlformats.org/officeDocument/2006/relationships/tags" Target="../tags/tag365.xml"/><Relationship Id="rId5" Type="http://schemas.openxmlformats.org/officeDocument/2006/relationships/tags" Target="../tags/tag359.xml"/><Relationship Id="rId15" Type="http://schemas.openxmlformats.org/officeDocument/2006/relationships/tags" Target="../tags/tag369.xml"/><Relationship Id="rId23" Type="http://schemas.openxmlformats.org/officeDocument/2006/relationships/image" Target="../media/image15.jpeg"/><Relationship Id="rId10" Type="http://schemas.openxmlformats.org/officeDocument/2006/relationships/tags" Target="../tags/tag364.xml"/><Relationship Id="rId19" Type="http://schemas.openxmlformats.org/officeDocument/2006/relationships/tags" Target="../tags/tag373.xml"/><Relationship Id="rId4" Type="http://schemas.openxmlformats.org/officeDocument/2006/relationships/tags" Target="../tags/tag358.xml"/><Relationship Id="rId9" Type="http://schemas.openxmlformats.org/officeDocument/2006/relationships/tags" Target="../tags/tag363.xml"/><Relationship Id="rId14" Type="http://schemas.openxmlformats.org/officeDocument/2006/relationships/tags" Target="../tags/tag368.xml"/><Relationship Id="rId22"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tags" Target="../tags/tag380.xml"/><Relationship Id="rId13" Type="http://schemas.openxmlformats.org/officeDocument/2006/relationships/tags" Target="../tags/tag385.xml"/><Relationship Id="rId18" Type="http://schemas.openxmlformats.org/officeDocument/2006/relationships/tags" Target="../tags/tag390.xml"/><Relationship Id="rId26" Type="http://schemas.openxmlformats.org/officeDocument/2006/relationships/tags" Target="../tags/tag398.xml"/><Relationship Id="rId3" Type="http://schemas.openxmlformats.org/officeDocument/2006/relationships/tags" Target="../tags/tag375.xml"/><Relationship Id="rId21" Type="http://schemas.openxmlformats.org/officeDocument/2006/relationships/tags" Target="../tags/tag393.xml"/><Relationship Id="rId7" Type="http://schemas.openxmlformats.org/officeDocument/2006/relationships/tags" Target="../tags/tag379.xml"/><Relationship Id="rId12" Type="http://schemas.openxmlformats.org/officeDocument/2006/relationships/tags" Target="../tags/tag384.xml"/><Relationship Id="rId17" Type="http://schemas.openxmlformats.org/officeDocument/2006/relationships/tags" Target="../tags/tag389.xml"/><Relationship Id="rId25" Type="http://schemas.openxmlformats.org/officeDocument/2006/relationships/tags" Target="../tags/tag397.xml"/><Relationship Id="rId2" Type="http://schemas.openxmlformats.org/officeDocument/2006/relationships/tags" Target="../tags/tag374.xml"/><Relationship Id="rId16" Type="http://schemas.openxmlformats.org/officeDocument/2006/relationships/tags" Target="../tags/tag388.xml"/><Relationship Id="rId20" Type="http://schemas.openxmlformats.org/officeDocument/2006/relationships/tags" Target="../tags/tag392.xml"/><Relationship Id="rId29" Type="http://schemas.openxmlformats.org/officeDocument/2006/relationships/tags" Target="../tags/tag401.xml"/><Relationship Id="rId1" Type="http://schemas.openxmlformats.org/officeDocument/2006/relationships/vmlDrawing" Target="../drawings/vmlDrawing7.vml"/><Relationship Id="rId6" Type="http://schemas.openxmlformats.org/officeDocument/2006/relationships/tags" Target="../tags/tag378.xml"/><Relationship Id="rId11" Type="http://schemas.openxmlformats.org/officeDocument/2006/relationships/tags" Target="../tags/tag383.xml"/><Relationship Id="rId24" Type="http://schemas.openxmlformats.org/officeDocument/2006/relationships/tags" Target="../tags/tag396.xml"/><Relationship Id="rId32" Type="http://schemas.openxmlformats.org/officeDocument/2006/relationships/oleObject" Target="../embeddings/oleObject7.bin"/><Relationship Id="rId5" Type="http://schemas.openxmlformats.org/officeDocument/2006/relationships/tags" Target="../tags/tag377.xml"/><Relationship Id="rId15" Type="http://schemas.openxmlformats.org/officeDocument/2006/relationships/tags" Target="../tags/tag387.xml"/><Relationship Id="rId23" Type="http://schemas.openxmlformats.org/officeDocument/2006/relationships/tags" Target="../tags/tag395.xml"/><Relationship Id="rId28" Type="http://schemas.openxmlformats.org/officeDocument/2006/relationships/tags" Target="../tags/tag400.xml"/><Relationship Id="rId10" Type="http://schemas.openxmlformats.org/officeDocument/2006/relationships/tags" Target="../tags/tag382.xml"/><Relationship Id="rId19" Type="http://schemas.openxmlformats.org/officeDocument/2006/relationships/tags" Target="../tags/tag391.xml"/><Relationship Id="rId31" Type="http://schemas.openxmlformats.org/officeDocument/2006/relationships/notesSlide" Target="../notesSlides/notesSlide22.xml"/><Relationship Id="rId4" Type="http://schemas.openxmlformats.org/officeDocument/2006/relationships/tags" Target="../tags/tag376.xml"/><Relationship Id="rId9" Type="http://schemas.openxmlformats.org/officeDocument/2006/relationships/tags" Target="../tags/tag381.xml"/><Relationship Id="rId14" Type="http://schemas.openxmlformats.org/officeDocument/2006/relationships/tags" Target="../tags/tag386.xml"/><Relationship Id="rId22" Type="http://schemas.openxmlformats.org/officeDocument/2006/relationships/tags" Target="../tags/tag394.xml"/><Relationship Id="rId27" Type="http://schemas.openxmlformats.org/officeDocument/2006/relationships/tags" Target="../tags/tag399.xml"/><Relationship Id="rId30"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8" Type="http://schemas.openxmlformats.org/officeDocument/2006/relationships/tags" Target="../tags/tag408.xml"/><Relationship Id="rId13" Type="http://schemas.openxmlformats.org/officeDocument/2006/relationships/oleObject" Target="../embeddings/oleObject8.bin"/><Relationship Id="rId3" Type="http://schemas.openxmlformats.org/officeDocument/2006/relationships/tags" Target="../tags/tag403.xml"/><Relationship Id="rId7" Type="http://schemas.openxmlformats.org/officeDocument/2006/relationships/tags" Target="../tags/tag407.xml"/><Relationship Id="rId12" Type="http://schemas.openxmlformats.org/officeDocument/2006/relationships/notesSlide" Target="../notesSlides/notesSlide23.xml"/><Relationship Id="rId2" Type="http://schemas.openxmlformats.org/officeDocument/2006/relationships/tags" Target="../tags/tag402.xml"/><Relationship Id="rId1" Type="http://schemas.openxmlformats.org/officeDocument/2006/relationships/vmlDrawing" Target="../drawings/vmlDrawing8.vml"/><Relationship Id="rId6" Type="http://schemas.openxmlformats.org/officeDocument/2006/relationships/tags" Target="../tags/tag406.xml"/><Relationship Id="rId11" Type="http://schemas.openxmlformats.org/officeDocument/2006/relationships/slideLayout" Target="../slideLayouts/slideLayout28.xml"/><Relationship Id="rId5" Type="http://schemas.openxmlformats.org/officeDocument/2006/relationships/tags" Target="../tags/tag405.xml"/><Relationship Id="rId10" Type="http://schemas.openxmlformats.org/officeDocument/2006/relationships/tags" Target="../tags/tag410.xml"/><Relationship Id="rId4" Type="http://schemas.openxmlformats.org/officeDocument/2006/relationships/tags" Target="../tags/tag404.xml"/><Relationship Id="rId9" Type="http://schemas.openxmlformats.org/officeDocument/2006/relationships/tags" Target="../tags/tag409.xml"/><Relationship Id="rId14" Type="http://schemas.openxmlformats.org/officeDocument/2006/relationships/image" Target="../media/image16.png"/></Relationships>
</file>

<file path=ppt/slides/_rels/slide24.xml.rels><?xml version="1.0" encoding="UTF-8" standalone="yes"?>
<Relationships xmlns="http://schemas.openxmlformats.org/package/2006/relationships"><Relationship Id="rId8" Type="http://schemas.openxmlformats.org/officeDocument/2006/relationships/tags" Target="../tags/tag417.xml"/><Relationship Id="rId13" Type="http://schemas.openxmlformats.org/officeDocument/2006/relationships/oleObject" Target="../embeddings/oleObject9.bin"/><Relationship Id="rId3" Type="http://schemas.openxmlformats.org/officeDocument/2006/relationships/tags" Target="../tags/tag412.xml"/><Relationship Id="rId7" Type="http://schemas.openxmlformats.org/officeDocument/2006/relationships/tags" Target="../tags/tag416.xml"/><Relationship Id="rId12" Type="http://schemas.openxmlformats.org/officeDocument/2006/relationships/notesSlide" Target="../notesSlides/notesSlide24.xml"/><Relationship Id="rId2" Type="http://schemas.openxmlformats.org/officeDocument/2006/relationships/tags" Target="../tags/tag411.xml"/><Relationship Id="rId1" Type="http://schemas.openxmlformats.org/officeDocument/2006/relationships/vmlDrawing" Target="../drawings/vmlDrawing9.vml"/><Relationship Id="rId6" Type="http://schemas.openxmlformats.org/officeDocument/2006/relationships/tags" Target="../tags/tag415.xml"/><Relationship Id="rId11" Type="http://schemas.openxmlformats.org/officeDocument/2006/relationships/slideLayout" Target="../slideLayouts/slideLayout28.xml"/><Relationship Id="rId5" Type="http://schemas.openxmlformats.org/officeDocument/2006/relationships/tags" Target="../tags/tag414.xml"/><Relationship Id="rId10" Type="http://schemas.openxmlformats.org/officeDocument/2006/relationships/tags" Target="../tags/tag419.xml"/><Relationship Id="rId4" Type="http://schemas.openxmlformats.org/officeDocument/2006/relationships/tags" Target="../tags/tag413.xml"/><Relationship Id="rId9" Type="http://schemas.openxmlformats.org/officeDocument/2006/relationships/tags" Target="../tags/tag418.xml"/><Relationship Id="rId14" Type="http://schemas.openxmlformats.org/officeDocument/2006/relationships/image" Target="../media/image17.gif"/></Relationships>
</file>

<file path=ppt/slides/_rels/slide25.xml.rels><?xml version="1.0" encoding="UTF-8" standalone="yes"?>
<Relationships xmlns="http://schemas.openxmlformats.org/package/2006/relationships"><Relationship Id="rId8" Type="http://schemas.openxmlformats.org/officeDocument/2006/relationships/tags" Target="../tags/tag426.xml"/><Relationship Id="rId13" Type="http://schemas.openxmlformats.org/officeDocument/2006/relationships/oleObject" Target="../embeddings/oleObject10.bin"/><Relationship Id="rId3" Type="http://schemas.openxmlformats.org/officeDocument/2006/relationships/tags" Target="../tags/tag421.xml"/><Relationship Id="rId7" Type="http://schemas.openxmlformats.org/officeDocument/2006/relationships/tags" Target="../tags/tag425.xml"/><Relationship Id="rId12" Type="http://schemas.openxmlformats.org/officeDocument/2006/relationships/notesSlide" Target="../notesSlides/notesSlide25.xml"/><Relationship Id="rId2" Type="http://schemas.openxmlformats.org/officeDocument/2006/relationships/tags" Target="../tags/tag420.xml"/><Relationship Id="rId1" Type="http://schemas.openxmlformats.org/officeDocument/2006/relationships/vmlDrawing" Target="../drawings/vmlDrawing10.vml"/><Relationship Id="rId6" Type="http://schemas.openxmlformats.org/officeDocument/2006/relationships/tags" Target="../tags/tag424.xml"/><Relationship Id="rId11" Type="http://schemas.openxmlformats.org/officeDocument/2006/relationships/slideLayout" Target="../slideLayouts/slideLayout28.xml"/><Relationship Id="rId5" Type="http://schemas.openxmlformats.org/officeDocument/2006/relationships/tags" Target="../tags/tag423.xml"/><Relationship Id="rId10" Type="http://schemas.openxmlformats.org/officeDocument/2006/relationships/tags" Target="../tags/tag428.xml"/><Relationship Id="rId4" Type="http://schemas.openxmlformats.org/officeDocument/2006/relationships/tags" Target="../tags/tag422.xml"/><Relationship Id="rId9" Type="http://schemas.openxmlformats.org/officeDocument/2006/relationships/tags" Target="../tags/tag427.xml"/><Relationship Id="rId14" Type="http://schemas.openxmlformats.org/officeDocument/2006/relationships/image" Target="../media/image18.jpeg"/></Relationships>
</file>

<file path=ppt/slides/_rels/slide26.xml.rels><?xml version="1.0" encoding="UTF-8" standalone="yes"?>
<Relationships xmlns="http://schemas.openxmlformats.org/package/2006/relationships"><Relationship Id="rId8" Type="http://schemas.openxmlformats.org/officeDocument/2006/relationships/tags" Target="../tags/tag435.xml"/><Relationship Id="rId13" Type="http://schemas.openxmlformats.org/officeDocument/2006/relationships/oleObject" Target="../embeddings/oleObject11.bin"/><Relationship Id="rId3" Type="http://schemas.openxmlformats.org/officeDocument/2006/relationships/tags" Target="../tags/tag430.xml"/><Relationship Id="rId7" Type="http://schemas.openxmlformats.org/officeDocument/2006/relationships/tags" Target="../tags/tag434.xml"/><Relationship Id="rId12" Type="http://schemas.openxmlformats.org/officeDocument/2006/relationships/notesSlide" Target="../notesSlides/notesSlide26.xml"/><Relationship Id="rId2" Type="http://schemas.openxmlformats.org/officeDocument/2006/relationships/tags" Target="../tags/tag429.xml"/><Relationship Id="rId1" Type="http://schemas.openxmlformats.org/officeDocument/2006/relationships/vmlDrawing" Target="../drawings/vmlDrawing11.vml"/><Relationship Id="rId6" Type="http://schemas.openxmlformats.org/officeDocument/2006/relationships/tags" Target="../tags/tag433.xml"/><Relationship Id="rId11" Type="http://schemas.openxmlformats.org/officeDocument/2006/relationships/slideLayout" Target="../slideLayouts/slideLayout28.xml"/><Relationship Id="rId5" Type="http://schemas.openxmlformats.org/officeDocument/2006/relationships/tags" Target="../tags/tag432.xml"/><Relationship Id="rId10" Type="http://schemas.openxmlformats.org/officeDocument/2006/relationships/tags" Target="../tags/tag437.xml"/><Relationship Id="rId4" Type="http://schemas.openxmlformats.org/officeDocument/2006/relationships/tags" Target="../tags/tag431.xml"/><Relationship Id="rId9" Type="http://schemas.openxmlformats.org/officeDocument/2006/relationships/tags" Target="../tags/tag436.xml"/><Relationship Id="rId14" Type="http://schemas.openxmlformats.org/officeDocument/2006/relationships/image" Target="../media/image19.png"/></Relationships>
</file>

<file path=ppt/slides/_rels/slide27.xml.rels><?xml version="1.0" encoding="UTF-8" standalone="yes"?>
<Relationships xmlns="http://schemas.openxmlformats.org/package/2006/relationships"><Relationship Id="rId8" Type="http://schemas.openxmlformats.org/officeDocument/2006/relationships/tags" Target="../tags/tag444.xml"/><Relationship Id="rId13" Type="http://schemas.openxmlformats.org/officeDocument/2006/relationships/oleObject" Target="../embeddings/oleObject12.bin"/><Relationship Id="rId3" Type="http://schemas.openxmlformats.org/officeDocument/2006/relationships/tags" Target="../tags/tag439.xml"/><Relationship Id="rId7" Type="http://schemas.openxmlformats.org/officeDocument/2006/relationships/tags" Target="../tags/tag443.xml"/><Relationship Id="rId12" Type="http://schemas.openxmlformats.org/officeDocument/2006/relationships/notesSlide" Target="../notesSlides/notesSlide27.xml"/><Relationship Id="rId2" Type="http://schemas.openxmlformats.org/officeDocument/2006/relationships/tags" Target="../tags/tag438.xml"/><Relationship Id="rId1" Type="http://schemas.openxmlformats.org/officeDocument/2006/relationships/vmlDrawing" Target="../drawings/vmlDrawing12.vml"/><Relationship Id="rId6" Type="http://schemas.openxmlformats.org/officeDocument/2006/relationships/tags" Target="../tags/tag442.xml"/><Relationship Id="rId11" Type="http://schemas.openxmlformats.org/officeDocument/2006/relationships/slideLayout" Target="../slideLayouts/slideLayout28.xml"/><Relationship Id="rId5" Type="http://schemas.openxmlformats.org/officeDocument/2006/relationships/tags" Target="../tags/tag441.xml"/><Relationship Id="rId10" Type="http://schemas.openxmlformats.org/officeDocument/2006/relationships/tags" Target="../tags/tag446.xml"/><Relationship Id="rId4" Type="http://schemas.openxmlformats.org/officeDocument/2006/relationships/tags" Target="../tags/tag440.xml"/><Relationship Id="rId9" Type="http://schemas.openxmlformats.org/officeDocument/2006/relationships/tags" Target="../tags/tag445.xml"/><Relationship Id="rId14" Type="http://schemas.openxmlformats.org/officeDocument/2006/relationships/image" Target="../media/image20.gif"/></Relationships>
</file>

<file path=ppt/slides/_rels/slide28.xml.rels><?xml version="1.0" encoding="UTF-8" standalone="yes"?>
<Relationships xmlns="http://schemas.openxmlformats.org/package/2006/relationships"><Relationship Id="rId8" Type="http://schemas.openxmlformats.org/officeDocument/2006/relationships/tags" Target="../tags/tag453.xml"/><Relationship Id="rId13" Type="http://schemas.openxmlformats.org/officeDocument/2006/relationships/tags" Target="../tags/tag458.xml"/><Relationship Id="rId18" Type="http://schemas.openxmlformats.org/officeDocument/2006/relationships/image" Target="../media/image21.gif"/><Relationship Id="rId3" Type="http://schemas.openxmlformats.org/officeDocument/2006/relationships/tags" Target="../tags/tag448.xml"/><Relationship Id="rId7" Type="http://schemas.openxmlformats.org/officeDocument/2006/relationships/tags" Target="../tags/tag452.xml"/><Relationship Id="rId12" Type="http://schemas.openxmlformats.org/officeDocument/2006/relationships/tags" Target="../tags/tag457.xml"/><Relationship Id="rId17" Type="http://schemas.openxmlformats.org/officeDocument/2006/relationships/oleObject" Target="../embeddings/oleObject13.bin"/><Relationship Id="rId2" Type="http://schemas.openxmlformats.org/officeDocument/2006/relationships/tags" Target="../tags/tag447.xml"/><Relationship Id="rId16" Type="http://schemas.openxmlformats.org/officeDocument/2006/relationships/notesSlide" Target="../notesSlides/notesSlide28.xml"/><Relationship Id="rId1" Type="http://schemas.openxmlformats.org/officeDocument/2006/relationships/vmlDrawing" Target="../drawings/vmlDrawing13.vml"/><Relationship Id="rId6" Type="http://schemas.openxmlformats.org/officeDocument/2006/relationships/tags" Target="../tags/tag451.xml"/><Relationship Id="rId11" Type="http://schemas.openxmlformats.org/officeDocument/2006/relationships/tags" Target="../tags/tag456.xml"/><Relationship Id="rId5" Type="http://schemas.openxmlformats.org/officeDocument/2006/relationships/tags" Target="../tags/tag450.xml"/><Relationship Id="rId15" Type="http://schemas.openxmlformats.org/officeDocument/2006/relationships/slideLayout" Target="../slideLayouts/slideLayout28.xml"/><Relationship Id="rId10" Type="http://schemas.openxmlformats.org/officeDocument/2006/relationships/tags" Target="../tags/tag455.xml"/><Relationship Id="rId4" Type="http://schemas.openxmlformats.org/officeDocument/2006/relationships/tags" Target="../tags/tag449.xml"/><Relationship Id="rId9" Type="http://schemas.openxmlformats.org/officeDocument/2006/relationships/tags" Target="../tags/tag454.xml"/><Relationship Id="rId14" Type="http://schemas.openxmlformats.org/officeDocument/2006/relationships/tags" Target="../tags/tag459.xml"/></Relationships>
</file>

<file path=ppt/slides/_rels/slide29.xml.rels><?xml version="1.0" encoding="UTF-8" standalone="yes"?>
<Relationships xmlns="http://schemas.openxmlformats.org/package/2006/relationships"><Relationship Id="rId8" Type="http://schemas.openxmlformats.org/officeDocument/2006/relationships/tags" Target="../tags/tag466.xml"/><Relationship Id="rId13" Type="http://schemas.openxmlformats.org/officeDocument/2006/relationships/tags" Target="../tags/tag471.xml"/><Relationship Id="rId18" Type="http://schemas.openxmlformats.org/officeDocument/2006/relationships/image" Target="../media/image22.gif"/><Relationship Id="rId3" Type="http://schemas.openxmlformats.org/officeDocument/2006/relationships/tags" Target="../tags/tag461.xml"/><Relationship Id="rId7" Type="http://schemas.openxmlformats.org/officeDocument/2006/relationships/tags" Target="../tags/tag465.xml"/><Relationship Id="rId12" Type="http://schemas.openxmlformats.org/officeDocument/2006/relationships/tags" Target="../tags/tag470.xml"/><Relationship Id="rId17" Type="http://schemas.openxmlformats.org/officeDocument/2006/relationships/oleObject" Target="../embeddings/oleObject14.bin"/><Relationship Id="rId2" Type="http://schemas.openxmlformats.org/officeDocument/2006/relationships/tags" Target="../tags/tag460.xml"/><Relationship Id="rId16" Type="http://schemas.openxmlformats.org/officeDocument/2006/relationships/notesSlide" Target="../notesSlides/notesSlide29.xml"/><Relationship Id="rId1" Type="http://schemas.openxmlformats.org/officeDocument/2006/relationships/vmlDrawing" Target="../drawings/vmlDrawing14.vml"/><Relationship Id="rId6" Type="http://schemas.openxmlformats.org/officeDocument/2006/relationships/tags" Target="../tags/tag464.xml"/><Relationship Id="rId11" Type="http://schemas.openxmlformats.org/officeDocument/2006/relationships/tags" Target="../tags/tag469.xml"/><Relationship Id="rId5" Type="http://schemas.openxmlformats.org/officeDocument/2006/relationships/tags" Target="../tags/tag463.xml"/><Relationship Id="rId15" Type="http://schemas.openxmlformats.org/officeDocument/2006/relationships/slideLayout" Target="../slideLayouts/slideLayout28.xml"/><Relationship Id="rId10" Type="http://schemas.openxmlformats.org/officeDocument/2006/relationships/tags" Target="../tags/tag468.xml"/><Relationship Id="rId4" Type="http://schemas.openxmlformats.org/officeDocument/2006/relationships/tags" Target="../tags/tag462.xml"/><Relationship Id="rId9" Type="http://schemas.openxmlformats.org/officeDocument/2006/relationships/tags" Target="../tags/tag467.xml"/><Relationship Id="rId14" Type="http://schemas.openxmlformats.org/officeDocument/2006/relationships/tags" Target="../tags/tag47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tags" Target="../tags/tag479.xml"/><Relationship Id="rId13" Type="http://schemas.openxmlformats.org/officeDocument/2006/relationships/oleObject" Target="../embeddings/oleObject15.bin"/><Relationship Id="rId3" Type="http://schemas.openxmlformats.org/officeDocument/2006/relationships/tags" Target="../tags/tag474.xml"/><Relationship Id="rId7" Type="http://schemas.openxmlformats.org/officeDocument/2006/relationships/tags" Target="../tags/tag478.xml"/><Relationship Id="rId12" Type="http://schemas.openxmlformats.org/officeDocument/2006/relationships/notesSlide" Target="../notesSlides/notesSlide30.xml"/><Relationship Id="rId2" Type="http://schemas.openxmlformats.org/officeDocument/2006/relationships/tags" Target="../tags/tag473.xml"/><Relationship Id="rId1" Type="http://schemas.openxmlformats.org/officeDocument/2006/relationships/vmlDrawing" Target="../drawings/vmlDrawing15.vml"/><Relationship Id="rId6" Type="http://schemas.openxmlformats.org/officeDocument/2006/relationships/tags" Target="../tags/tag477.xml"/><Relationship Id="rId11" Type="http://schemas.openxmlformats.org/officeDocument/2006/relationships/slideLayout" Target="../slideLayouts/slideLayout28.xml"/><Relationship Id="rId5" Type="http://schemas.openxmlformats.org/officeDocument/2006/relationships/tags" Target="../tags/tag476.xml"/><Relationship Id="rId10" Type="http://schemas.openxmlformats.org/officeDocument/2006/relationships/tags" Target="../tags/tag481.xml"/><Relationship Id="rId4" Type="http://schemas.openxmlformats.org/officeDocument/2006/relationships/tags" Target="../tags/tag475.xml"/><Relationship Id="rId9" Type="http://schemas.openxmlformats.org/officeDocument/2006/relationships/tags" Target="../tags/tag480.xml"/><Relationship Id="rId14" Type="http://schemas.openxmlformats.org/officeDocument/2006/relationships/image" Target="../media/image23.png"/></Relationships>
</file>

<file path=ppt/slides/_rels/slide31.xml.rels><?xml version="1.0" encoding="UTF-8" standalone="yes"?>
<Relationships xmlns="http://schemas.openxmlformats.org/package/2006/relationships"><Relationship Id="rId8" Type="http://schemas.openxmlformats.org/officeDocument/2006/relationships/tags" Target="../tags/tag488.xml"/><Relationship Id="rId13" Type="http://schemas.openxmlformats.org/officeDocument/2006/relationships/oleObject" Target="../embeddings/oleObject16.bin"/><Relationship Id="rId3" Type="http://schemas.openxmlformats.org/officeDocument/2006/relationships/tags" Target="../tags/tag483.xml"/><Relationship Id="rId7" Type="http://schemas.openxmlformats.org/officeDocument/2006/relationships/tags" Target="../tags/tag487.xml"/><Relationship Id="rId12" Type="http://schemas.openxmlformats.org/officeDocument/2006/relationships/notesSlide" Target="../notesSlides/notesSlide31.xml"/><Relationship Id="rId2" Type="http://schemas.openxmlformats.org/officeDocument/2006/relationships/tags" Target="../tags/tag482.xml"/><Relationship Id="rId1" Type="http://schemas.openxmlformats.org/officeDocument/2006/relationships/vmlDrawing" Target="../drawings/vmlDrawing16.vml"/><Relationship Id="rId6" Type="http://schemas.openxmlformats.org/officeDocument/2006/relationships/tags" Target="../tags/tag486.xml"/><Relationship Id="rId11" Type="http://schemas.openxmlformats.org/officeDocument/2006/relationships/slideLayout" Target="../slideLayouts/slideLayout28.xml"/><Relationship Id="rId5" Type="http://schemas.openxmlformats.org/officeDocument/2006/relationships/tags" Target="../tags/tag485.xml"/><Relationship Id="rId10" Type="http://schemas.openxmlformats.org/officeDocument/2006/relationships/tags" Target="../tags/tag490.xml"/><Relationship Id="rId4" Type="http://schemas.openxmlformats.org/officeDocument/2006/relationships/tags" Target="../tags/tag484.xml"/><Relationship Id="rId9" Type="http://schemas.openxmlformats.org/officeDocument/2006/relationships/tags" Target="../tags/tag489.xml"/><Relationship Id="rId14" Type="http://schemas.openxmlformats.org/officeDocument/2006/relationships/image" Target="../media/image24.jpeg"/></Relationships>
</file>

<file path=ppt/slides/_rels/slide32.xml.rels><?xml version="1.0" encoding="UTF-8" standalone="yes"?>
<Relationships xmlns="http://schemas.openxmlformats.org/package/2006/relationships"><Relationship Id="rId8" Type="http://schemas.openxmlformats.org/officeDocument/2006/relationships/tags" Target="../tags/tag497.xml"/><Relationship Id="rId13" Type="http://schemas.openxmlformats.org/officeDocument/2006/relationships/oleObject" Target="../embeddings/oleObject17.bin"/><Relationship Id="rId3" Type="http://schemas.openxmlformats.org/officeDocument/2006/relationships/tags" Target="../tags/tag492.xml"/><Relationship Id="rId7" Type="http://schemas.openxmlformats.org/officeDocument/2006/relationships/tags" Target="../tags/tag496.xml"/><Relationship Id="rId12" Type="http://schemas.openxmlformats.org/officeDocument/2006/relationships/notesSlide" Target="../notesSlides/notesSlide32.xml"/><Relationship Id="rId2" Type="http://schemas.openxmlformats.org/officeDocument/2006/relationships/tags" Target="../tags/tag491.xml"/><Relationship Id="rId1" Type="http://schemas.openxmlformats.org/officeDocument/2006/relationships/vmlDrawing" Target="../drawings/vmlDrawing17.vml"/><Relationship Id="rId6" Type="http://schemas.openxmlformats.org/officeDocument/2006/relationships/tags" Target="../tags/tag495.xml"/><Relationship Id="rId11" Type="http://schemas.openxmlformats.org/officeDocument/2006/relationships/slideLayout" Target="../slideLayouts/slideLayout28.xml"/><Relationship Id="rId5" Type="http://schemas.openxmlformats.org/officeDocument/2006/relationships/tags" Target="../tags/tag494.xml"/><Relationship Id="rId10" Type="http://schemas.openxmlformats.org/officeDocument/2006/relationships/tags" Target="../tags/tag499.xml"/><Relationship Id="rId4" Type="http://schemas.openxmlformats.org/officeDocument/2006/relationships/tags" Target="../tags/tag493.xml"/><Relationship Id="rId9" Type="http://schemas.openxmlformats.org/officeDocument/2006/relationships/tags" Target="../tags/tag498.xml"/><Relationship Id="rId14" Type="http://schemas.openxmlformats.org/officeDocument/2006/relationships/image" Target="../media/image25.jpeg"/></Relationships>
</file>

<file path=ppt/slides/_rels/slide33.xml.rels><?xml version="1.0" encoding="UTF-8" standalone="yes"?>
<Relationships xmlns="http://schemas.openxmlformats.org/package/2006/relationships"><Relationship Id="rId8" Type="http://schemas.openxmlformats.org/officeDocument/2006/relationships/tags" Target="../tags/tag507.xml"/><Relationship Id="rId13" Type="http://schemas.openxmlformats.org/officeDocument/2006/relationships/image" Target="../media/image23.png"/><Relationship Id="rId18" Type="http://schemas.openxmlformats.org/officeDocument/2006/relationships/image" Target="../media/image24.jpeg"/><Relationship Id="rId3" Type="http://schemas.openxmlformats.org/officeDocument/2006/relationships/tags" Target="../tags/tag502.xml"/><Relationship Id="rId21" Type="http://schemas.openxmlformats.org/officeDocument/2006/relationships/image" Target="../media/image18.jpeg"/><Relationship Id="rId7" Type="http://schemas.openxmlformats.org/officeDocument/2006/relationships/tags" Target="../tags/tag506.xml"/><Relationship Id="rId12" Type="http://schemas.openxmlformats.org/officeDocument/2006/relationships/image" Target="../media/image17.gif"/><Relationship Id="rId17" Type="http://schemas.openxmlformats.org/officeDocument/2006/relationships/image" Target="../media/image21.gif"/><Relationship Id="rId2" Type="http://schemas.openxmlformats.org/officeDocument/2006/relationships/tags" Target="../tags/tag501.xml"/><Relationship Id="rId16" Type="http://schemas.openxmlformats.org/officeDocument/2006/relationships/image" Target="../media/image22.gif"/><Relationship Id="rId20" Type="http://schemas.openxmlformats.org/officeDocument/2006/relationships/image" Target="../media/image26.png"/><Relationship Id="rId1" Type="http://schemas.openxmlformats.org/officeDocument/2006/relationships/tags" Target="../tags/tag500.xml"/><Relationship Id="rId6" Type="http://schemas.openxmlformats.org/officeDocument/2006/relationships/tags" Target="../tags/tag505.xml"/><Relationship Id="rId11" Type="http://schemas.openxmlformats.org/officeDocument/2006/relationships/notesSlide" Target="../notesSlides/notesSlide33.xml"/><Relationship Id="rId5" Type="http://schemas.openxmlformats.org/officeDocument/2006/relationships/tags" Target="../tags/tag504.xml"/><Relationship Id="rId15" Type="http://schemas.openxmlformats.org/officeDocument/2006/relationships/image" Target="../media/image16.png"/><Relationship Id="rId10" Type="http://schemas.openxmlformats.org/officeDocument/2006/relationships/slideLayout" Target="../slideLayouts/slideLayout4.xml"/><Relationship Id="rId19" Type="http://schemas.openxmlformats.org/officeDocument/2006/relationships/image" Target="../media/image25.jpeg"/><Relationship Id="rId4" Type="http://schemas.openxmlformats.org/officeDocument/2006/relationships/tags" Target="../tags/tag503.xml"/><Relationship Id="rId9" Type="http://schemas.openxmlformats.org/officeDocument/2006/relationships/tags" Target="../tags/tag508.xml"/><Relationship Id="rId14" Type="http://schemas.openxmlformats.org/officeDocument/2006/relationships/image" Target="../media/image20.gif"/></Relationships>
</file>

<file path=ppt/slides/_rels/slide34.xml.rels><?xml version="1.0" encoding="UTF-8" standalone="yes"?>
<Relationships xmlns="http://schemas.openxmlformats.org/package/2006/relationships"><Relationship Id="rId8" Type="http://schemas.openxmlformats.org/officeDocument/2006/relationships/tags" Target="../tags/tag516.xml"/><Relationship Id="rId13" Type="http://schemas.openxmlformats.org/officeDocument/2006/relationships/image" Target="../media/image23.png"/><Relationship Id="rId18" Type="http://schemas.openxmlformats.org/officeDocument/2006/relationships/image" Target="../media/image21.gif"/><Relationship Id="rId3" Type="http://schemas.openxmlformats.org/officeDocument/2006/relationships/tags" Target="../tags/tag511.xml"/><Relationship Id="rId21" Type="http://schemas.openxmlformats.org/officeDocument/2006/relationships/image" Target="../media/image18.jpeg"/><Relationship Id="rId7" Type="http://schemas.openxmlformats.org/officeDocument/2006/relationships/tags" Target="../tags/tag515.xml"/><Relationship Id="rId12" Type="http://schemas.openxmlformats.org/officeDocument/2006/relationships/image" Target="../media/image17.gif"/><Relationship Id="rId17" Type="http://schemas.openxmlformats.org/officeDocument/2006/relationships/image" Target="../media/image24.jpeg"/><Relationship Id="rId2" Type="http://schemas.openxmlformats.org/officeDocument/2006/relationships/tags" Target="../tags/tag510.xml"/><Relationship Id="rId16" Type="http://schemas.openxmlformats.org/officeDocument/2006/relationships/image" Target="../media/image22.gif"/><Relationship Id="rId20" Type="http://schemas.openxmlformats.org/officeDocument/2006/relationships/image" Target="../media/image26.png"/><Relationship Id="rId1" Type="http://schemas.openxmlformats.org/officeDocument/2006/relationships/tags" Target="../tags/tag509.xml"/><Relationship Id="rId6" Type="http://schemas.openxmlformats.org/officeDocument/2006/relationships/tags" Target="../tags/tag514.xml"/><Relationship Id="rId11" Type="http://schemas.openxmlformats.org/officeDocument/2006/relationships/notesSlide" Target="../notesSlides/notesSlide34.xml"/><Relationship Id="rId5" Type="http://schemas.openxmlformats.org/officeDocument/2006/relationships/tags" Target="../tags/tag513.xml"/><Relationship Id="rId15" Type="http://schemas.openxmlformats.org/officeDocument/2006/relationships/image" Target="../media/image16.png"/><Relationship Id="rId10" Type="http://schemas.openxmlformats.org/officeDocument/2006/relationships/slideLayout" Target="../slideLayouts/slideLayout4.xml"/><Relationship Id="rId19" Type="http://schemas.openxmlformats.org/officeDocument/2006/relationships/image" Target="../media/image25.jpeg"/><Relationship Id="rId4" Type="http://schemas.openxmlformats.org/officeDocument/2006/relationships/tags" Target="../tags/tag512.xml"/><Relationship Id="rId9" Type="http://schemas.openxmlformats.org/officeDocument/2006/relationships/tags" Target="../tags/tag517.xml"/><Relationship Id="rId14" Type="http://schemas.openxmlformats.org/officeDocument/2006/relationships/image" Target="../media/image20.gif"/></Relationships>
</file>

<file path=ppt/slides/_rels/slide35.xml.rels><?xml version="1.0" encoding="UTF-8" standalone="yes"?>
<Relationships xmlns="http://schemas.openxmlformats.org/package/2006/relationships"><Relationship Id="rId8" Type="http://schemas.openxmlformats.org/officeDocument/2006/relationships/tags" Target="../tags/tag525.xml"/><Relationship Id="rId13" Type="http://schemas.openxmlformats.org/officeDocument/2006/relationships/image" Target="../media/image23.png"/><Relationship Id="rId18" Type="http://schemas.openxmlformats.org/officeDocument/2006/relationships/image" Target="../media/image21.gif"/><Relationship Id="rId3" Type="http://schemas.openxmlformats.org/officeDocument/2006/relationships/tags" Target="../tags/tag520.xml"/><Relationship Id="rId21" Type="http://schemas.openxmlformats.org/officeDocument/2006/relationships/image" Target="../media/image18.jpeg"/><Relationship Id="rId7" Type="http://schemas.openxmlformats.org/officeDocument/2006/relationships/tags" Target="../tags/tag524.xml"/><Relationship Id="rId12" Type="http://schemas.openxmlformats.org/officeDocument/2006/relationships/image" Target="../media/image17.gif"/><Relationship Id="rId17" Type="http://schemas.openxmlformats.org/officeDocument/2006/relationships/image" Target="../media/image24.jpeg"/><Relationship Id="rId2" Type="http://schemas.openxmlformats.org/officeDocument/2006/relationships/tags" Target="../tags/tag519.xml"/><Relationship Id="rId16" Type="http://schemas.openxmlformats.org/officeDocument/2006/relationships/image" Target="../media/image22.gif"/><Relationship Id="rId20" Type="http://schemas.openxmlformats.org/officeDocument/2006/relationships/image" Target="../media/image26.png"/><Relationship Id="rId1" Type="http://schemas.openxmlformats.org/officeDocument/2006/relationships/tags" Target="../tags/tag518.xml"/><Relationship Id="rId6" Type="http://schemas.openxmlformats.org/officeDocument/2006/relationships/tags" Target="../tags/tag523.xml"/><Relationship Id="rId11" Type="http://schemas.openxmlformats.org/officeDocument/2006/relationships/notesSlide" Target="../notesSlides/notesSlide35.xml"/><Relationship Id="rId5" Type="http://schemas.openxmlformats.org/officeDocument/2006/relationships/tags" Target="../tags/tag522.xml"/><Relationship Id="rId15" Type="http://schemas.openxmlformats.org/officeDocument/2006/relationships/image" Target="../media/image16.png"/><Relationship Id="rId10" Type="http://schemas.openxmlformats.org/officeDocument/2006/relationships/slideLayout" Target="../slideLayouts/slideLayout4.xml"/><Relationship Id="rId19" Type="http://schemas.openxmlformats.org/officeDocument/2006/relationships/image" Target="../media/image25.jpeg"/><Relationship Id="rId4" Type="http://schemas.openxmlformats.org/officeDocument/2006/relationships/tags" Target="../tags/tag521.xml"/><Relationship Id="rId9" Type="http://schemas.openxmlformats.org/officeDocument/2006/relationships/tags" Target="../tags/tag526.xml"/><Relationship Id="rId14" Type="http://schemas.openxmlformats.org/officeDocument/2006/relationships/image" Target="../media/image20.gif"/></Relationships>
</file>

<file path=ppt/slides/_rels/slide36.xml.rels><?xml version="1.0" encoding="UTF-8" standalone="yes"?>
<Relationships xmlns="http://schemas.openxmlformats.org/package/2006/relationships"><Relationship Id="rId8" Type="http://schemas.openxmlformats.org/officeDocument/2006/relationships/tags" Target="../tags/tag533.xml"/><Relationship Id="rId13" Type="http://schemas.openxmlformats.org/officeDocument/2006/relationships/image" Target="../media/image27.wmf"/><Relationship Id="rId3" Type="http://schemas.openxmlformats.org/officeDocument/2006/relationships/tags" Target="../tags/tag528.xml"/><Relationship Id="rId7" Type="http://schemas.openxmlformats.org/officeDocument/2006/relationships/tags" Target="../tags/tag532.xml"/><Relationship Id="rId12" Type="http://schemas.openxmlformats.org/officeDocument/2006/relationships/hyperlink" Target="http://www.infotech.com/research/it-security-information-event-management-siem-vendor-shortlist-tool" TargetMode="External"/><Relationship Id="rId2" Type="http://schemas.openxmlformats.org/officeDocument/2006/relationships/tags" Target="../tags/tag527.xml"/><Relationship Id="rId1" Type="http://schemas.openxmlformats.org/officeDocument/2006/relationships/vmlDrawing" Target="../drawings/vmlDrawing18.vml"/><Relationship Id="rId6" Type="http://schemas.openxmlformats.org/officeDocument/2006/relationships/tags" Target="../tags/tag531.xml"/><Relationship Id="rId11" Type="http://schemas.openxmlformats.org/officeDocument/2006/relationships/oleObject" Target="../embeddings/oleObject18.bin"/><Relationship Id="rId5" Type="http://schemas.openxmlformats.org/officeDocument/2006/relationships/tags" Target="../tags/tag530.xml"/><Relationship Id="rId10" Type="http://schemas.openxmlformats.org/officeDocument/2006/relationships/notesSlide" Target="../notesSlides/notesSlide36.xml"/><Relationship Id="rId4" Type="http://schemas.openxmlformats.org/officeDocument/2006/relationships/tags" Target="../tags/tag529.xml"/><Relationship Id="rId9" Type="http://schemas.openxmlformats.org/officeDocument/2006/relationships/slideLayout" Target="../slideLayouts/slideLayout4.xml"/><Relationship Id="rId14" Type="http://schemas.openxmlformats.org/officeDocument/2006/relationships/image" Target="../media/image28.jpeg"/></Relationships>
</file>

<file path=ppt/slides/_rels/slide37.xml.rels><?xml version="1.0" encoding="UTF-8" standalone="yes"?>
<Relationships xmlns="http://schemas.openxmlformats.org/package/2006/relationships"><Relationship Id="rId8" Type="http://schemas.openxmlformats.org/officeDocument/2006/relationships/notesSlide" Target="../notesSlides/notesSlide37.xml"/><Relationship Id="rId3" Type="http://schemas.openxmlformats.org/officeDocument/2006/relationships/tags" Target="../tags/tag535.xml"/><Relationship Id="rId7" Type="http://schemas.openxmlformats.org/officeDocument/2006/relationships/slideLayout" Target="../slideLayouts/slideLayout12.xml"/><Relationship Id="rId12" Type="http://schemas.openxmlformats.org/officeDocument/2006/relationships/image" Target="../media/image29.jpeg"/><Relationship Id="rId2" Type="http://schemas.openxmlformats.org/officeDocument/2006/relationships/tags" Target="../tags/tag534.xml"/><Relationship Id="rId1" Type="http://schemas.openxmlformats.org/officeDocument/2006/relationships/vmlDrawing" Target="../drawings/vmlDrawing19.vml"/><Relationship Id="rId6" Type="http://schemas.openxmlformats.org/officeDocument/2006/relationships/tags" Target="../tags/tag538.xml"/><Relationship Id="rId11" Type="http://schemas.openxmlformats.org/officeDocument/2006/relationships/image" Target="../media/image27.wmf"/><Relationship Id="rId5" Type="http://schemas.openxmlformats.org/officeDocument/2006/relationships/tags" Target="../tags/tag537.xml"/><Relationship Id="rId10" Type="http://schemas.openxmlformats.org/officeDocument/2006/relationships/hyperlink" Target="http://www.infotech.com/research/it-security-information-event-management-siem-rfp-template" TargetMode="External"/><Relationship Id="rId4" Type="http://schemas.openxmlformats.org/officeDocument/2006/relationships/tags" Target="../tags/tag536.xml"/><Relationship Id="rId9" Type="http://schemas.openxmlformats.org/officeDocument/2006/relationships/oleObject" Target="../embeddings/oleObject19.bin"/></Relationships>
</file>

<file path=ppt/slides/_rels/slide38.xml.rels><?xml version="1.0" encoding="UTF-8" standalone="yes"?>
<Relationships xmlns="http://schemas.openxmlformats.org/package/2006/relationships"><Relationship Id="rId8" Type="http://schemas.openxmlformats.org/officeDocument/2006/relationships/tags" Target="../tags/tag545.xml"/><Relationship Id="rId13" Type="http://schemas.openxmlformats.org/officeDocument/2006/relationships/hyperlink" Target="http://www.infotech.com/research/it-security-information-event-management-siem-rfp-template" TargetMode="External"/><Relationship Id="rId3" Type="http://schemas.openxmlformats.org/officeDocument/2006/relationships/tags" Target="../tags/tag540.xml"/><Relationship Id="rId7" Type="http://schemas.openxmlformats.org/officeDocument/2006/relationships/tags" Target="../tags/tag544.xml"/><Relationship Id="rId12" Type="http://schemas.openxmlformats.org/officeDocument/2006/relationships/hyperlink" Target="http://www.infotech.com/research/it-security-information-event-management-siem-rfp-scoring-tool" TargetMode="External"/><Relationship Id="rId2" Type="http://schemas.openxmlformats.org/officeDocument/2006/relationships/tags" Target="../tags/tag539.xml"/><Relationship Id="rId16" Type="http://schemas.openxmlformats.org/officeDocument/2006/relationships/image" Target="../media/image31.jpeg"/><Relationship Id="rId1" Type="http://schemas.openxmlformats.org/officeDocument/2006/relationships/vmlDrawing" Target="../drawings/vmlDrawing20.vml"/><Relationship Id="rId6" Type="http://schemas.openxmlformats.org/officeDocument/2006/relationships/tags" Target="../tags/tag543.xml"/><Relationship Id="rId11" Type="http://schemas.openxmlformats.org/officeDocument/2006/relationships/oleObject" Target="../embeddings/oleObject20.bin"/><Relationship Id="rId5" Type="http://schemas.openxmlformats.org/officeDocument/2006/relationships/tags" Target="../tags/tag542.xml"/><Relationship Id="rId15" Type="http://schemas.openxmlformats.org/officeDocument/2006/relationships/image" Target="../media/image30.jpeg"/><Relationship Id="rId10" Type="http://schemas.openxmlformats.org/officeDocument/2006/relationships/notesSlide" Target="../notesSlides/notesSlide38.xml"/><Relationship Id="rId4" Type="http://schemas.openxmlformats.org/officeDocument/2006/relationships/tags" Target="../tags/tag541.xml"/><Relationship Id="rId9" Type="http://schemas.openxmlformats.org/officeDocument/2006/relationships/slideLayout" Target="../slideLayouts/slideLayout4.xml"/><Relationship Id="rId14" Type="http://schemas.openxmlformats.org/officeDocument/2006/relationships/image" Target="../media/image27.wmf"/></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2.jpeg"/><Relationship Id="rId3" Type="http://schemas.openxmlformats.org/officeDocument/2006/relationships/tags" Target="../tags/tag547.xml"/><Relationship Id="rId7" Type="http://schemas.openxmlformats.org/officeDocument/2006/relationships/tags" Target="../tags/tag551.xml"/><Relationship Id="rId12" Type="http://schemas.openxmlformats.org/officeDocument/2006/relationships/image" Target="../media/image27.wmf"/><Relationship Id="rId2" Type="http://schemas.openxmlformats.org/officeDocument/2006/relationships/tags" Target="../tags/tag546.xml"/><Relationship Id="rId1" Type="http://schemas.openxmlformats.org/officeDocument/2006/relationships/vmlDrawing" Target="../drawings/vmlDrawing21.vml"/><Relationship Id="rId6" Type="http://schemas.openxmlformats.org/officeDocument/2006/relationships/tags" Target="../tags/tag550.xml"/><Relationship Id="rId11" Type="http://schemas.openxmlformats.org/officeDocument/2006/relationships/hyperlink" Target="http://www.infotech.com/research/it-security-information-event-management-siem-vendor-demo-script" TargetMode="External"/><Relationship Id="rId5" Type="http://schemas.openxmlformats.org/officeDocument/2006/relationships/tags" Target="../tags/tag549.xml"/><Relationship Id="rId10" Type="http://schemas.openxmlformats.org/officeDocument/2006/relationships/oleObject" Target="../embeddings/oleObject21.bin"/><Relationship Id="rId4" Type="http://schemas.openxmlformats.org/officeDocument/2006/relationships/tags" Target="../tags/tag548.xml"/><Relationship Id="rId9"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6.xml"/><Relationship Id="rId1" Type="http://schemas.openxmlformats.org/officeDocument/2006/relationships/slideLayout" Target="../slideLayouts/slideLayout4.xml"/><Relationship Id="rId5" Type="http://schemas.openxmlformats.org/officeDocument/2006/relationships/image" Target="../media/image37.wmf"/><Relationship Id="rId4" Type="http://schemas.openxmlformats.org/officeDocument/2006/relationships/image" Target="../media/image36.wmf"/></Relationships>
</file>

<file path=ppt/slides/_rels/slide4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oleObject" Target="../embeddings/oleObject1.bin"/><Relationship Id="rId4" Type="http://schemas.openxmlformats.org/officeDocument/2006/relationships/tags" Target="../tags/tag4.xml"/><Relationship Id="rId9"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www.boston.com/business/globe/articles/2007/08/15/cost_of_data_breach_at_tjx_soars_to_256m/" TargetMode="External"/><Relationship Id="rId7"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hyperlink" Target="http://www.ponemon.org/news-2/23" TargetMode="External"/><Relationship Id="rId5" Type="http://schemas.openxmlformats.org/officeDocument/2006/relationships/hyperlink" Target="http://www.zdnet.com/blog/btl/sonys-data-breach-costs-likely-to-scream-higher/49161" TargetMode="External"/><Relationship Id="rId4" Type="http://schemas.openxmlformats.org/officeDocument/2006/relationships/hyperlink" Target="http://www.computerworld.com/s/article/9176507/Heartland_breach_expenses_pegged_at_140M_so_far"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5"/>
          </p:nvPr>
        </p:nvSpPr>
        <p:spPr>
          <a:xfrm>
            <a:off x="774700" y="3060698"/>
            <a:ext cx="7454900" cy="916942"/>
          </a:xfrm>
        </p:spPr>
        <p:txBody>
          <a:bodyPr/>
          <a:lstStyle/>
          <a:p>
            <a:pPr lvl="0"/>
            <a:r>
              <a:rPr lang="en-CA" dirty="0" smtClean="0"/>
              <a:t>Vendor Landscape Plus: Security Information &amp; Event Management</a:t>
            </a:r>
            <a:endParaRPr lang="en-US" dirty="0" smtClean="0"/>
          </a:p>
        </p:txBody>
      </p:sp>
      <p:sp>
        <p:nvSpPr>
          <p:cNvPr id="8" name="Text Placeholder 7"/>
          <p:cNvSpPr>
            <a:spLocks noGrp="1"/>
          </p:cNvSpPr>
          <p:nvPr>
            <p:ph type="body" sz="quarter" idx="16"/>
          </p:nvPr>
        </p:nvSpPr>
        <p:spPr>
          <a:xfrm>
            <a:off x="774700" y="3926840"/>
            <a:ext cx="7937760" cy="508000"/>
          </a:xfrm>
        </p:spPr>
        <p:txBody>
          <a:bodyPr/>
          <a:lstStyle/>
          <a:p>
            <a:r>
              <a:rPr lang="en-CA" dirty="0" smtClean="0"/>
              <a:t>Simplify compliance and IT risk management with SIEM</a:t>
            </a:r>
            <a:r>
              <a:rPr lang="en-CA" i="1" dirty="0" smtClean="0"/>
              <a:t> </a:t>
            </a:r>
            <a:r>
              <a:rPr lang="en-CA" dirty="0" smtClean="0"/>
              <a:t>tools</a:t>
            </a:r>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Compare approaches to managing key information security processes, with or without SIEM </a:t>
            </a:r>
            <a:endParaRPr lang="en-US" dirty="0"/>
          </a:p>
        </p:txBody>
      </p:sp>
      <p:sp>
        <p:nvSpPr>
          <p:cNvPr id="3" name="Text Placeholder 2"/>
          <p:cNvSpPr>
            <a:spLocks noGrp="1"/>
          </p:cNvSpPr>
          <p:nvPr>
            <p:ph type="body" sz="quarter" idx="19"/>
          </p:nvPr>
        </p:nvSpPr>
        <p:spPr>
          <a:xfrm>
            <a:off x="251520" y="1280160"/>
            <a:ext cx="8620124" cy="640080"/>
          </a:xfrm>
        </p:spPr>
        <p:txBody>
          <a:bodyPr/>
          <a:lstStyle/>
          <a:p>
            <a:r>
              <a:rPr lang="en-CA" dirty="0" smtClean="0"/>
              <a:t>Get a sense of how far you intend to go with SIEM to help focus setting </a:t>
            </a:r>
            <a:r>
              <a:rPr lang="en-CA" i="1" dirty="0" smtClean="0"/>
              <a:t>your </a:t>
            </a:r>
            <a:r>
              <a:rPr lang="en-CA" dirty="0" smtClean="0"/>
              <a:t>organization’s</a:t>
            </a:r>
            <a:r>
              <a:rPr lang="en-CA" i="1" dirty="0" smtClean="0"/>
              <a:t> </a:t>
            </a:r>
            <a:r>
              <a:rPr lang="en-CA" dirty="0" smtClean="0"/>
              <a:t>requirements. Look for the SIEM you need, but not more.</a:t>
            </a:r>
            <a:endParaRPr lang="en-US" dirty="0"/>
          </a:p>
        </p:txBody>
      </p:sp>
      <p:graphicFrame>
        <p:nvGraphicFramePr>
          <p:cNvPr id="4" name="Table 3"/>
          <p:cNvGraphicFramePr>
            <a:graphicFrameLocks noGrp="1"/>
          </p:cNvGraphicFramePr>
          <p:nvPr/>
        </p:nvGraphicFramePr>
        <p:xfrm>
          <a:off x="323528" y="2024844"/>
          <a:ext cx="8461276" cy="4359022"/>
        </p:xfrm>
        <a:graphic>
          <a:graphicData uri="http://schemas.openxmlformats.org/drawingml/2006/table">
            <a:tbl>
              <a:tblPr firstRow="1" bandRow="1">
                <a:tableStyleId>{5C22544A-7EE6-4342-B048-85BDC9FD1C3A}</a:tableStyleId>
              </a:tblPr>
              <a:tblGrid>
                <a:gridCol w="1371600"/>
                <a:gridCol w="1600200"/>
                <a:gridCol w="1600200"/>
                <a:gridCol w="1600200"/>
                <a:gridCol w="2289076"/>
              </a:tblGrid>
              <a:tr h="324036">
                <a:tc rowSpan="2">
                  <a:txBody>
                    <a:bodyPr/>
                    <a:lstStyle/>
                    <a:p>
                      <a:r>
                        <a:rPr lang="en-CA" sz="1400" dirty="0" smtClean="0"/>
                        <a:t>SIEM Approach</a:t>
                      </a:r>
                      <a:endParaRPr lang="en-US" sz="1400" dirty="0"/>
                    </a:p>
                  </a:txBody>
                  <a:tcPr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gridSpan="4">
                  <a:txBody>
                    <a:bodyPr/>
                    <a:lstStyle/>
                    <a:p>
                      <a:pPr algn="ctr"/>
                      <a:r>
                        <a:rPr lang="en-CA" sz="1400" dirty="0" smtClean="0"/>
                        <a:t>Security Management Focus Areas</a:t>
                      </a:r>
                      <a:endParaRPr lang="en-US" sz="1400" dirty="0"/>
                    </a:p>
                  </a:txBody>
                  <a:tcPr anchor="ctr">
                    <a:lnL w="381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endParaRPr lang="en-US" sz="1400" dirty="0"/>
                    </a:p>
                  </a:txBody>
                  <a:tcPr/>
                </a:tc>
                <a:tc hMerge="1">
                  <a:txBody>
                    <a:bodyPr/>
                    <a:lstStyle/>
                    <a:p>
                      <a:endParaRPr lang="en-US" sz="1400" dirty="0"/>
                    </a:p>
                  </a:txBody>
                  <a:tcPr/>
                </a:tc>
                <a:tc hMerge="1">
                  <a:txBody>
                    <a:bodyPr/>
                    <a:lstStyle/>
                    <a:p>
                      <a:endParaRPr lang="en-US" sz="1400" dirty="0"/>
                    </a:p>
                  </a:txBody>
                  <a:tcPr/>
                </a:tc>
              </a:tr>
              <a:tr h="432048">
                <a:tc vMerge="1">
                  <a:txBody>
                    <a:bodyPr/>
                    <a:lstStyle/>
                    <a:p>
                      <a:endParaRPr lang="en-US" sz="1400" dirty="0"/>
                    </a:p>
                  </a:txBody>
                  <a:tcPr/>
                </a:tc>
                <a:tc>
                  <a:txBody>
                    <a:bodyPr/>
                    <a:lstStyle/>
                    <a:p>
                      <a:pPr marL="0" algn="ctr" defTabSz="914400" rtl="0" eaLnBrk="1" latinLnBrk="0" hangingPunct="1"/>
                      <a:r>
                        <a:rPr lang="en-CA" sz="1200" b="1" kern="1200" dirty="0" smtClean="0">
                          <a:solidFill>
                            <a:schemeClr val="lt1"/>
                          </a:solidFill>
                          <a:latin typeface="+mn-lt"/>
                          <a:ea typeface="+mn-ea"/>
                          <a:cs typeface="+mn-cs"/>
                        </a:rPr>
                        <a:t>Log Management</a:t>
                      </a:r>
                      <a:endParaRPr lang="en-US" sz="1200" b="1" kern="1200" dirty="0" smtClean="0">
                        <a:solidFill>
                          <a:schemeClr val="lt1"/>
                        </a:solidFill>
                        <a:latin typeface="+mn-lt"/>
                        <a:ea typeface="+mn-ea"/>
                        <a:cs typeface="+mn-cs"/>
                      </a:endParaRPr>
                    </a:p>
                  </a:txBody>
                  <a:tcPr anchor="ctr">
                    <a:lnL w="381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marL="0" algn="ctr" defTabSz="914400" rtl="0" eaLnBrk="1" latinLnBrk="0" hangingPunct="1"/>
                      <a:r>
                        <a:rPr lang="en-CA" sz="1200" b="1" kern="1200" dirty="0" smtClean="0">
                          <a:solidFill>
                            <a:schemeClr val="lt1"/>
                          </a:solidFill>
                          <a:latin typeface="+mn-lt"/>
                          <a:ea typeface="+mn-ea"/>
                          <a:cs typeface="+mn-cs"/>
                        </a:rPr>
                        <a:t>Compliance</a:t>
                      </a:r>
                    </a:p>
                    <a:p>
                      <a:pPr marL="0" algn="ctr" defTabSz="914400" rtl="0" eaLnBrk="1" latinLnBrk="0" hangingPunct="1"/>
                      <a:r>
                        <a:rPr lang="en-CA" sz="1200" b="1" kern="1200" dirty="0" smtClean="0">
                          <a:solidFill>
                            <a:schemeClr val="lt1"/>
                          </a:solidFill>
                          <a:latin typeface="+mn-lt"/>
                          <a:ea typeface="+mn-ea"/>
                          <a:cs typeface="+mn-cs"/>
                        </a:rPr>
                        <a:t>Management</a:t>
                      </a:r>
                      <a:endParaRPr lang="en-US" sz="1200" b="1" kern="1200" dirty="0" smtClean="0">
                        <a:solidFill>
                          <a:schemeClr val="lt1"/>
                        </a:solidFill>
                        <a:latin typeface="+mn-lt"/>
                        <a:ea typeface="+mn-ea"/>
                        <a:cs typeface="+mn-cs"/>
                      </a:endParaRPr>
                    </a:p>
                  </a:txBody>
                  <a:tcPr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marL="0" algn="ctr" defTabSz="914400" rtl="0" eaLnBrk="1" latinLnBrk="0" hangingPunct="1"/>
                      <a:r>
                        <a:rPr lang="en-CA" sz="1200" b="1" kern="1200" dirty="0" smtClean="0">
                          <a:solidFill>
                            <a:schemeClr val="lt1"/>
                          </a:solidFill>
                          <a:latin typeface="+mn-lt"/>
                          <a:ea typeface="+mn-ea"/>
                          <a:cs typeface="+mn-cs"/>
                        </a:rPr>
                        <a:t>Event Management</a:t>
                      </a:r>
                      <a:endParaRPr lang="en-US" sz="1200" b="1" kern="1200" dirty="0" smtClean="0">
                        <a:solidFill>
                          <a:schemeClr val="lt1"/>
                        </a:solidFill>
                        <a:latin typeface="+mn-lt"/>
                        <a:ea typeface="+mn-ea"/>
                        <a:cs typeface="+mn-cs"/>
                      </a:endParaRPr>
                    </a:p>
                  </a:txBody>
                  <a:tcPr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marL="0" algn="ctr" defTabSz="914400" rtl="0" eaLnBrk="1" latinLnBrk="0" hangingPunct="1"/>
                      <a:r>
                        <a:rPr lang="en-CA" sz="1200" b="1" kern="1200" dirty="0" smtClean="0">
                          <a:solidFill>
                            <a:schemeClr val="lt1"/>
                          </a:solidFill>
                          <a:latin typeface="+mn-lt"/>
                          <a:ea typeface="+mn-ea"/>
                          <a:cs typeface="+mn-cs"/>
                        </a:rPr>
                        <a:t>Continuous Risk Management</a:t>
                      </a:r>
                      <a:endParaRPr lang="en-US" sz="1200" b="1" kern="1200" dirty="0" smtClean="0">
                        <a:solidFill>
                          <a:schemeClr val="lt1"/>
                        </a:solidFill>
                        <a:latin typeface="+mn-lt"/>
                        <a:ea typeface="+mn-ea"/>
                        <a:cs typeface="+mn-cs"/>
                      </a:endParaRPr>
                    </a:p>
                  </a:txBody>
                  <a:tcPr anchor="ct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r>
              <a:tr h="1143939">
                <a:tc>
                  <a:txBody>
                    <a:bodyPr/>
                    <a:lstStyle/>
                    <a:p>
                      <a:r>
                        <a:rPr lang="en-CA" sz="1200" b="1" dirty="0" smtClean="0"/>
                        <a:t>No SIEM</a:t>
                      </a:r>
                    </a:p>
                  </a:txBody>
                  <a:tcPr anchor="ctr">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c>
                  <a:txBody>
                    <a:bodyPr/>
                    <a:lstStyle/>
                    <a:p>
                      <a:r>
                        <a:rPr lang="en-CA" sz="1200" dirty="0" smtClean="0"/>
                        <a:t>Storage,</a:t>
                      </a:r>
                      <a:r>
                        <a:rPr lang="en-CA" sz="1200" baseline="0" dirty="0" smtClean="0"/>
                        <a:t> b</a:t>
                      </a:r>
                      <a:r>
                        <a:rPr lang="en-CA" sz="1200" dirty="0" smtClean="0"/>
                        <a:t>ackup, retention, and archival</a:t>
                      </a:r>
                      <a:r>
                        <a:rPr lang="en-CA" sz="1200" baseline="0" dirty="0" smtClean="0"/>
                        <a:t> settings must be configured and managed </a:t>
                      </a:r>
                      <a:r>
                        <a:rPr lang="en-CA" sz="1200" dirty="0" smtClean="0"/>
                        <a:t>for each key system.</a:t>
                      </a:r>
                      <a:endParaRPr lang="en-US" sz="1200" dirty="0"/>
                    </a:p>
                  </a:txBody>
                  <a:tcPr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tcPr>
                </a:tc>
                <a:tc>
                  <a:txBody>
                    <a:bodyPr/>
                    <a:lstStyle/>
                    <a:p>
                      <a:r>
                        <a:rPr lang="en-CA" sz="1200" dirty="0" smtClean="0"/>
                        <a:t>Compliance reporting and related log</a:t>
                      </a:r>
                      <a:r>
                        <a:rPr lang="en-CA" sz="1200" baseline="0" dirty="0" smtClean="0"/>
                        <a:t> </a:t>
                      </a:r>
                      <a:r>
                        <a:rPr lang="en-CA" sz="1200" i="1" baseline="0" dirty="0" smtClean="0"/>
                        <a:t>review </a:t>
                      </a:r>
                      <a:r>
                        <a:rPr lang="en-CA" sz="1200" baseline="0" dirty="0" smtClean="0"/>
                        <a:t>management  is done through manual processes.</a:t>
                      </a:r>
                      <a:endParaRPr lang="en-US" sz="1200" dirty="0"/>
                    </a:p>
                  </a:txBody>
                  <a:tcPr anchor="ctr">
                    <a:lnT w="38100" cap="flat" cmpd="sng" algn="ctr">
                      <a:solidFill>
                        <a:schemeClr val="bg1"/>
                      </a:solidFill>
                      <a:prstDash val="solid"/>
                      <a:round/>
                      <a:headEnd type="none" w="med" len="med"/>
                      <a:tailEnd type="none" w="med" len="med"/>
                    </a:lnT>
                  </a:tcPr>
                </a:tc>
                <a:tc>
                  <a:txBody>
                    <a:bodyPr/>
                    <a:lstStyle/>
                    <a:p>
                      <a:r>
                        <a:rPr lang="en-CA" sz="1200" dirty="0" smtClean="0"/>
                        <a:t>Incident identification</a:t>
                      </a:r>
                      <a:r>
                        <a:rPr lang="en-CA" sz="1200" baseline="0" dirty="0" smtClean="0"/>
                        <a:t> &amp; </a:t>
                      </a:r>
                      <a:r>
                        <a:rPr lang="en-CA" sz="1200" dirty="0" smtClean="0"/>
                        <a:t>response processes are hampered by lack of cross-system visibility.</a:t>
                      </a:r>
                      <a:endParaRPr lang="en-US" sz="1200" dirty="0"/>
                    </a:p>
                  </a:txBody>
                  <a:tcPr anchor="ctr">
                    <a:lnT w="38100" cap="flat" cmpd="sng" algn="ctr">
                      <a:solidFill>
                        <a:schemeClr val="bg1"/>
                      </a:solidFill>
                      <a:prstDash val="solid"/>
                      <a:round/>
                      <a:headEnd type="none" w="med" len="med"/>
                      <a:tailEnd type="none" w="med" len="med"/>
                    </a:lnT>
                  </a:tcPr>
                </a:tc>
                <a:tc>
                  <a:txBody>
                    <a:bodyPr/>
                    <a:lstStyle/>
                    <a:p>
                      <a:r>
                        <a:rPr lang="en-CA" sz="1200" dirty="0" smtClean="0"/>
                        <a:t>Prioritization</a:t>
                      </a:r>
                      <a:r>
                        <a:rPr lang="en-CA" sz="1200" baseline="0" dirty="0" smtClean="0"/>
                        <a:t> of security attention across systems is nearly impossible, and may not account for cross-system risks.</a:t>
                      </a:r>
                      <a:endParaRPr lang="en-US" sz="1200" dirty="0"/>
                    </a:p>
                  </a:txBody>
                  <a:tcPr anchor="ctr">
                    <a:lnT w="38100" cap="flat" cmpd="sng" algn="ctr">
                      <a:solidFill>
                        <a:schemeClr val="bg1"/>
                      </a:solidFill>
                      <a:prstDash val="solid"/>
                      <a:round/>
                      <a:headEnd type="none" w="med" len="med"/>
                      <a:tailEnd type="none" w="med" len="med"/>
                    </a:lnT>
                  </a:tcPr>
                </a:tc>
              </a:tr>
              <a:tr h="1017466">
                <a:tc>
                  <a:txBody>
                    <a:bodyPr/>
                    <a:lstStyle/>
                    <a:p>
                      <a:r>
                        <a:rPr lang="en-CA" sz="1200" b="1" dirty="0" smtClean="0"/>
                        <a:t>Basic SIEM</a:t>
                      </a:r>
                    </a:p>
                    <a:p>
                      <a:r>
                        <a:rPr lang="en-CA" sz="1200" b="1" dirty="0" smtClean="0"/>
                        <a:t>(Compliance </a:t>
                      </a:r>
                      <a:r>
                        <a:rPr lang="en-CA" sz="1200" b="1" i="1" dirty="0" smtClean="0"/>
                        <a:t>or </a:t>
                      </a:r>
                      <a:r>
                        <a:rPr lang="en-CA" sz="1200" b="1" dirty="0" smtClean="0"/>
                        <a:t>Event Focus)</a:t>
                      </a:r>
                      <a:endParaRPr lang="en-US" sz="1200" b="1" dirty="0"/>
                    </a:p>
                  </a:txBody>
                  <a:tcPr anchor="ctr">
                    <a:lnR w="38100" cap="flat" cmpd="sng" algn="ctr">
                      <a:solidFill>
                        <a:schemeClr val="bg1"/>
                      </a:solidFill>
                      <a:prstDash val="solid"/>
                      <a:round/>
                      <a:headEnd type="none" w="med" len="med"/>
                      <a:tailEnd type="none" w="med" len="med"/>
                    </a:lnR>
                    <a:solidFill>
                      <a:srgbClr val="9DA4AC"/>
                    </a:solidFill>
                  </a:tcPr>
                </a:tc>
                <a:tc rowSpan="2">
                  <a:txBody>
                    <a:bodyPr/>
                    <a:lstStyle/>
                    <a:p>
                      <a:r>
                        <a:rPr lang="en-CA" sz="1200" dirty="0" smtClean="0"/>
                        <a:t>Central log management optimizes the time and cost of managing key system logs,</a:t>
                      </a:r>
                      <a:r>
                        <a:rPr lang="en-CA" sz="1200" baseline="0" dirty="0" smtClean="0"/>
                        <a:t> enabling greater opportunities for </a:t>
                      </a:r>
                      <a:r>
                        <a:rPr lang="en-CA" sz="1200" i="1" baseline="0" dirty="0" smtClean="0"/>
                        <a:t>using </a:t>
                      </a:r>
                      <a:r>
                        <a:rPr lang="en-CA" sz="1200" baseline="0" dirty="0" smtClean="0"/>
                        <a:t>such data.</a:t>
                      </a:r>
                      <a:endParaRPr lang="en-US" sz="1200" dirty="0"/>
                    </a:p>
                  </a:txBody>
                  <a:tcPr anchor="ctr">
                    <a:lnL w="38100" cap="flat" cmpd="sng" algn="ctr">
                      <a:solidFill>
                        <a:schemeClr val="bg1"/>
                      </a:solidFill>
                      <a:prstDash val="solid"/>
                      <a:round/>
                      <a:headEnd type="none" w="med" len="med"/>
                      <a:tailEnd type="none" w="med" len="med"/>
                    </a:lnL>
                    <a:gradFill>
                      <a:gsLst>
                        <a:gs pos="0">
                          <a:srgbClr val="9DA4AC"/>
                        </a:gs>
                        <a:gs pos="50000">
                          <a:schemeClr val="accent1">
                            <a:tint val="44500"/>
                            <a:satMod val="160000"/>
                          </a:schemeClr>
                        </a:gs>
                        <a:gs pos="100000">
                          <a:schemeClr val="accent1">
                            <a:tint val="23500"/>
                            <a:satMod val="160000"/>
                          </a:schemeClr>
                        </a:gs>
                      </a:gsLst>
                      <a:lin ang="5400000" scaled="0"/>
                    </a:gradFill>
                  </a:tcPr>
                </a:tc>
                <a:tc rowSpan="2">
                  <a:txBody>
                    <a:bodyPr/>
                    <a:lstStyle/>
                    <a:p>
                      <a:r>
                        <a:rPr lang="en-CA" sz="1200" dirty="0" smtClean="0"/>
                        <a:t>Compliance management processes can be streamlined with pre-defined,</a:t>
                      </a:r>
                      <a:r>
                        <a:rPr lang="en-CA" sz="1200" baseline="0" dirty="0" smtClean="0"/>
                        <a:t> </a:t>
                      </a:r>
                      <a:r>
                        <a:rPr lang="en-CA" sz="1200" dirty="0" smtClean="0"/>
                        <a:t>scheduled, cross-system reporting.</a:t>
                      </a:r>
                      <a:endParaRPr lang="en-US" sz="1200"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rowSpan="2">
                  <a:txBody>
                    <a:bodyPr/>
                    <a:lstStyle/>
                    <a:p>
                      <a:r>
                        <a:rPr lang="en-CA" sz="1200" dirty="0" smtClean="0"/>
                        <a:t>Visibility</a:t>
                      </a:r>
                      <a:r>
                        <a:rPr lang="en-CA" sz="1200" baseline="0" dirty="0" smtClean="0"/>
                        <a:t> into i</a:t>
                      </a:r>
                      <a:r>
                        <a:rPr lang="en-CA" sz="1200" dirty="0" smtClean="0"/>
                        <a:t>ncidents</a:t>
                      </a:r>
                      <a:r>
                        <a:rPr lang="en-CA" sz="1200" baseline="0" dirty="0" smtClean="0"/>
                        <a:t> is increased through event correlation; incident response is enhanced by alerting and forensic investigation functionality.</a:t>
                      </a:r>
                      <a:endParaRPr lang="en-US" sz="1200" dirty="0"/>
                    </a:p>
                  </a:txBody>
                  <a:tcPr anchor="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r>
                        <a:rPr lang="en-CA" sz="1200" dirty="0" smtClean="0"/>
                        <a:t>A</a:t>
                      </a:r>
                      <a:r>
                        <a:rPr lang="en-CA" sz="1200" baseline="0" dirty="0" smtClean="0"/>
                        <a:t> </a:t>
                      </a:r>
                      <a:r>
                        <a:rPr lang="en-CA" sz="1200" i="1" baseline="0" dirty="0" smtClean="0"/>
                        <a:t>more </a:t>
                      </a:r>
                      <a:r>
                        <a:rPr lang="en-CA" sz="1200" baseline="0" dirty="0" smtClean="0"/>
                        <a:t>realistic view of risk emerges from increased efficiency in compliance </a:t>
                      </a:r>
                      <a:r>
                        <a:rPr lang="en-CA" sz="1200" i="1" baseline="0" dirty="0" smtClean="0"/>
                        <a:t>or</a:t>
                      </a:r>
                      <a:r>
                        <a:rPr lang="en-CA" sz="1200" baseline="0" dirty="0" smtClean="0"/>
                        <a:t> event management processes, enabling </a:t>
                      </a:r>
                      <a:r>
                        <a:rPr lang="en-CA" sz="1200" i="1" baseline="0" dirty="0" smtClean="0"/>
                        <a:t>better </a:t>
                      </a:r>
                      <a:r>
                        <a:rPr lang="en-CA" sz="1200" baseline="0" dirty="0" smtClean="0"/>
                        <a:t>prioritization.</a:t>
                      </a:r>
                      <a:endParaRPr lang="en-US" sz="1200" dirty="0"/>
                    </a:p>
                  </a:txBody>
                  <a:tcPr anchor="ctr">
                    <a:solidFill>
                      <a:srgbClr val="9DA4AC"/>
                    </a:solidFill>
                  </a:tcPr>
                </a:tc>
              </a:tr>
              <a:tr h="1017466">
                <a:tc>
                  <a:txBody>
                    <a:bodyPr/>
                    <a:lstStyle/>
                    <a:p>
                      <a:r>
                        <a:rPr lang="en-CA" sz="1200" b="1" dirty="0" smtClean="0"/>
                        <a:t>Advanced</a:t>
                      </a:r>
                      <a:r>
                        <a:rPr lang="en-CA" sz="1200" b="1" baseline="0" dirty="0" smtClean="0"/>
                        <a:t> SIEM</a:t>
                      </a:r>
                    </a:p>
                    <a:p>
                      <a:r>
                        <a:rPr lang="en-CA" sz="1200" b="1" baseline="0" dirty="0" smtClean="0"/>
                        <a:t>(Compliance </a:t>
                      </a:r>
                      <a:r>
                        <a:rPr lang="en-CA" sz="1200" b="1" i="1" baseline="0" dirty="0" smtClean="0"/>
                        <a:t>and </a:t>
                      </a:r>
                      <a:r>
                        <a:rPr lang="en-CA" sz="1200" b="1" baseline="0" dirty="0" smtClean="0"/>
                        <a:t>Event Focus)</a:t>
                      </a:r>
                      <a:endParaRPr lang="en-US" sz="1200" b="1" dirty="0"/>
                    </a:p>
                  </a:txBody>
                  <a:tcPr anchor="ctr">
                    <a:lnR w="38100" cap="flat" cmpd="sng" algn="ctr">
                      <a:solidFill>
                        <a:schemeClr val="bg1"/>
                      </a:solidFill>
                      <a:prstDash val="solid"/>
                      <a:round/>
                      <a:headEnd type="none" w="med" len="med"/>
                      <a:tailEnd type="none" w="med" len="med"/>
                    </a:lnR>
                  </a:tcPr>
                </a:tc>
                <a:tc vMerge="1">
                  <a:txBody>
                    <a:bodyPr/>
                    <a:lstStyle/>
                    <a:p>
                      <a:endParaRPr lang="en-US" sz="1200" dirty="0"/>
                    </a:p>
                  </a:txBody>
                  <a:tcPr>
                    <a:lnL w="38100" cap="flat" cmpd="sng" algn="ctr">
                      <a:solidFill>
                        <a:schemeClr val="bg1"/>
                      </a:solidFill>
                      <a:prstDash val="solid"/>
                      <a:round/>
                      <a:headEnd type="none" w="med" len="med"/>
                      <a:tailEnd type="none" w="med" len="med"/>
                    </a:lnL>
                  </a:tcPr>
                </a:tc>
                <a:tc vMerge="1">
                  <a:txBody>
                    <a:bodyPr/>
                    <a:lstStyle/>
                    <a:p>
                      <a:endParaRPr lang="en-US" sz="1200" dirty="0"/>
                    </a:p>
                  </a:txBody>
                  <a:tcPr anchor="ctr"/>
                </a:tc>
                <a:tc vMerge="1">
                  <a:txBody>
                    <a:bodyPr/>
                    <a:lstStyle/>
                    <a:p>
                      <a:endParaRPr lang="en-US" sz="1200" dirty="0"/>
                    </a:p>
                  </a:txBody>
                  <a:tcPr anchor="ctr"/>
                </a:tc>
                <a:tc>
                  <a:txBody>
                    <a:bodyPr/>
                    <a:lstStyle/>
                    <a:p>
                      <a:r>
                        <a:rPr lang="en-CA" sz="1200" dirty="0" smtClean="0"/>
                        <a:t>Integrate</a:t>
                      </a:r>
                      <a:r>
                        <a:rPr lang="en-CA" sz="1200" baseline="0" dirty="0" smtClean="0"/>
                        <a:t>d information from compliance </a:t>
                      </a:r>
                      <a:r>
                        <a:rPr lang="en-CA" sz="1200" i="1" baseline="0" dirty="0" smtClean="0"/>
                        <a:t>and </a:t>
                      </a:r>
                      <a:r>
                        <a:rPr lang="en-CA" sz="1200" baseline="0" dirty="0" smtClean="0"/>
                        <a:t>event management processes provides the most complete view of overall system risks.  Staff attention and technology investments can be optimized.</a:t>
                      </a:r>
                      <a:endParaRPr lang="en-US" sz="1200" dirty="0"/>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 clear about the impact of SIEM-enhanced security visibility</a:t>
            </a:r>
            <a:endParaRPr lang="en-US" dirty="0"/>
          </a:p>
        </p:txBody>
      </p:sp>
      <p:sp>
        <p:nvSpPr>
          <p:cNvPr id="3" name="Text Placeholder 2"/>
          <p:cNvSpPr>
            <a:spLocks noGrp="1"/>
          </p:cNvSpPr>
          <p:nvPr>
            <p:ph type="body" sz="quarter" idx="19"/>
          </p:nvPr>
        </p:nvSpPr>
        <p:spPr/>
        <p:txBody>
          <a:bodyPr/>
          <a:lstStyle/>
          <a:p>
            <a:r>
              <a:rPr lang="en-CA" dirty="0" smtClean="0"/>
              <a:t>Be prepared for dealing with issues and events that you might have been missing without SIEM.</a:t>
            </a:r>
            <a:endParaRPr lang="en-US" dirty="0"/>
          </a:p>
        </p:txBody>
      </p:sp>
      <p:sp>
        <p:nvSpPr>
          <p:cNvPr id="6" name="Text Placeholder 11"/>
          <p:cNvSpPr>
            <a:spLocks noGrp="1"/>
          </p:cNvSpPr>
          <p:nvPr>
            <p:ph type="body" sz="quarter" idx="16"/>
          </p:nvPr>
        </p:nvSpPr>
        <p:spPr>
          <a:xfrm>
            <a:off x="332659" y="2015427"/>
            <a:ext cx="4275345" cy="3531321"/>
          </a:xfrm>
        </p:spPr>
        <p:txBody>
          <a:bodyPr/>
          <a:lstStyle/>
          <a:p>
            <a:pPr marL="228600" indent="-228600">
              <a:spcBef>
                <a:spcPts val="600"/>
              </a:spcBef>
              <a:buFont typeface="+mj-lt"/>
              <a:buAutoNum type="arabicPeriod"/>
            </a:pPr>
            <a:r>
              <a:rPr lang="en-CA" b="1" dirty="0" smtClean="0"/>
              <a:t>Pre-SIEM</a:t>
            </a:r>
            <a:r>
              <a:rPr lang="en-CA" dirty="0" smtClean="0"/>
              <a:t>: Information risks and associated security management costs increase over time as new threats appear.</a:t>
            </a:r>
          </a:p>
          <a:p>
            <a:pPr marL="228600" indent="-228600">
              <a:spcBef>
                <a:spcPts val="600"/>
              </a:spcBef>
              <a:buFont typeface="+mj-lt"/>
              <a:buAutoNum type="arabicPeriod"/>
            </a:pPr>
            <a:r>
              <a:rPr lang="en-CA" b="1" dirty="0" smtClean="0"/>
              <a:t>Immediately Post-SIEM</a:t>
            </a:r>
            <a:r>
              <a:rPr lang="en-CA" dirty="0" smtClean="0"/>
              <a:t>: Increased visibility into extant threats results in increased cost of managing those threats – ignorance can no longer justify inaction. </a:t>
            </a:r>
          </a:p>
          <a:p>
            <a:pPr marL="409575" lvl="1" indent="-228600">
              <a:spcBef>
                <a:spcPts val="600"/>
              </a:spcBef>
              <a:buFont typeface="Arial" pitchFamily="34" charset="0"/>
              <a:buChar char="•"/>
            </a:pPr>
            <a:r>
              <a:rPr lang="en-CA" dirty="0" smtClean="0"/>
              <a:t>Per event/incident costs will decline through earlier detection opportunities and investigation efficiencies provided by the SIEM tool.</a:t>
            </a:r>
          </a:p>
          <a:p>
            <a:pPr marL="409575" lvl="1" indent="-228600">
              <a:spcBef>
                <a:spcPts val="600"/>
              </a:spcBef>
              <a:buFont typeface="Arial" pitchFamily="34" charset="0"/>
              <a:buChar char="•"/>
            </a:pPr>
            <a:r>
              <a:rPr lang="en-CA" dirty="0" smtClean="0"/>
              <a:t>Since those threats always existed, and are now being acted upon, overall risk begins to decline.</a:t>
            </a:r>
          </a:p>
          <a:p>
            <a:pPr marL="409575" lvl="1" indent="-228600">
              <a:spcBef>
                <a:spcPts val="600"/>
              </a:spcBef>
              <a:buFont typeface="Arial" pitchFamily="34" charset="0"/>
              <a:buChar char="•"/>
            </a:pPr>
            <a:r>
              <a:rPr lang="en-CA" dirty="0" smtClean="0"/>
              <a:t>As SIEM-based efficiencies are realized, the cost of managing visible threats returns to baseline levels.</a:t>
            </a:r>
          </a:p>
          <a:p>
            <a:pPr marL="228600" indent="-228600">
              <a:spcBef>
                <a:spcPts val="600"/>
              </a:spcBef>
              <a:buFont typeface="+mj-lt"/>
              <a:buAutoNum type="arabicPeriod"/>
            </a:pPr>
            <a:r>
              <a:rPr lang="en-CA" b="1" dirty="0" smtClean="0"/>
              <a:t>Long-Term Post-SIEM</a:t>
            </a:r>
            <a:r>
              <a:rPr lang="en-CA" dirty="0" smtClean="0"/>
              <a:t>: Both risk and security costs can be driven down further through feedback from SIEM into technical and procedural controls.</a:t>
            </a:r>
            <a:endParaRPr lang="en-US" dirty="0"/>
          </a:p>
        </p:txBody>
      </p:sp>
      <p:sp>
        <p:nvSpPr>
          <p:cNvPr id="7" name="Text Placeholder 15"/>
          <p:cNvSpPr>
            <a:spLocks noGrp="1"/>
          </p:cNvSpPr>
          <p:nvPr>
            <p:ph type="body" sz="quarter" idx="4294967295"/>
          </p:nvPr>
        </p:nvSpPr>
        <p:spPr>
          <a:xfrm>
            <a:off x="4896037" y="1862631"/>
            <a:ext cx="3996443" cy="223365"/>
          </a:xfrm>
          <a:prstGeom prst="rect">
            <a:avLst/>
          </a:prstGeom>
        </p:spPr>
        <p:txBody>
          <a:bodyPr/>
          <a:lstStyle/>
          <a:p>
            <a:pPr algn="ctr">
              <a:buNone/>
            </a:pPr>
            <a:r>
              <a:rPr lang="en-CA" sz="1400" b="1" dirty="0" err="1" smtClean="0"/>
              <a:t>SIEM’s</a:t>
            </a:r>
            <a:r>
              <a:rPr lang="en-CA" sz="1400" b="1" dirty="0" smtClean="0"/>
              <a:t> Impact on Risk and Cost Over Time</a:t>
            </a:r>
            <a:endParaRPr lang="en-US" sz="1400" b="1" dirty="0"/>
          </a:p>
        </p:txBody>
      </p:sp>
      <p:pic>
        <p:nvPicPr>
          <p:cNvPr id="193537" name="Picture 1"/>
          <p:cNvPicPr>
            <a:picLocks noChangeAspect="1" noChangeArrowheads="1"/>
          </p:cNvPicPr>
          <p:nvPr/>
        </p:nvPicPr>
        <p:blipFill>
          <a:blip r:embed="rId3" cstate="print"/>
          <a:srcRect/>
          <a:stretch>
            <a:fillRect/>
          </a:stretch>
        </p:blipFill>
        <p:spPr bwMode="auto">
          <a:xfrm>
            <a:off x="4710114" y="2178072"/>
            <a:ext cx="4162425" cy="327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ct 16" hidden="1"/>
          <p:cNvGraphicFramePr>
            <a:graphicFrameLocks noChangeAspect="1"/>
          </p:cNvGraphicFramePr>
          <p:nvPr/>
        </p:nvGraphicFramePr>
        <p:xfrm>
          <a:off x="0" y="0"/>
          <a:ext cx="158750" cy="158750"/>
        </p:xfrm>
        <a:graphic>
          <a:graphicData uri="http://schemas.openxmlformats.org/presentationml/2006/ole">
            <p:oleObj spid="_x0000_s348163" name="think-cell Slide" r:id="rId13" imgW="360" imgH="360" progId="">
              <p:embed/>
            </p:oleObj>
          </a:graphicData>
        </a:graphic>
      </p:graphicFrame>
      <p:pic>
        <p:nvPicPr>
          <p:cNvPr id="348162" name="Picture 2"/>
          <p:cNvPicPr>
            <a:picLocks noChangeAspect="1" noChangeArrowheads="1"/>
          </p:cNvPicPr>
          <p:nvPr>
            <p:custDataLst>
              <p:tags r:id="rId2"/>
            </p:custDataLst>
          </p:nvPr>
        </p:nvPicPr>
        <p:blipFill>
          <a:blip r:embed="rId14" cstate="print"/>
          <a:srcRect/>
          <a:stretch>
            <a:fillRect/>
          </a:stretch>
        </p:blipFill>
        <p:spPr bwMode="auto">
          <a:xfrm>
            <a:off x="2490787" y="3157557"/>
            <a:ext cx="4162425" cy="2066925"/>
          </a:xfrm>
          <a:prstGeom prst="rect">
            <a:avLst/>
          </a:prstGeom>
          <a:noFill/>
          <a:ln w="9525">
            <a:noFill/>
            <a:miter lim="800000"/>
            <a:headEnd/>
            <a:tailEnd/>
          </a:ln>
          <a:effectLst/>
        </p:spPr>
      </p:pic>
      <p:sp>
        <p:nvSpPr>
          <p:cNvPr id="2" name="Title 1"/>
          <p:cNvSpPr>
            <a:spLocks noGrp="1"/>
          </p:cNvSpPr>
          <p:nvPr>
            <p:ph type="title"/>
            <p:custDataLst>
              <p:tags r:id="rId3"/>
            </p:custDataLst>
          </p:nvPr>
        </p:nvSpPr>
        <p:spPr/>
        <p:txBody>
          <a:bodyPr/>
          <a:lstStyle/>
          <a:p>
            <a:r>
              <a:rPr lang="en-CA" dirty="0" smtClean="0"/>
              <a:t>SIEM may make life harder before it makes it easier; if you can’t handle the “bump,” don’t invest in SIEM</a:t>
            </a:r>
            <a:endParaRPr lang="en-US" dirty="0"/>
          </a:p>
        </p:txBody>
      </p:sp>
      <p:sp>
        <p:nvSpPr>
          <p:cNvPr id="3" name="Text Placeholder 2"/>
          <p:cNvSpPr>
            <a:spLocks noGrp="1"/>
          </p:cNvSpPr>
          <p:nvPr>
            <p:ph type="body" sz="quarter" idx="19"/>
            <p:custDataLst>
              <p:tags r:id="rId4"/>
            </p:custDataLst>
          </p:nvPr>
        </p:nvSpPr>
        <p:spPr/>
        <p:txBody>
          <a:bodyPr/>
          <a:lstStyle/>
          <a:p>
            <a:r>
              <a:rPr lang="en-CA" dirty="0" smtClean="0"/>
              <a:t>Improving organizational security stance is not an overnight process; SIEM will help but things will get worse before they get better.</a:t>
            </a:r>
            <a:endParaRPr lang="en-US" dirty="0"/>
          </a:p>
        </p:txBody>
      </p:sp>
      <p:sp>
        <p:nvSpPr>
          <p:cNvPr id="8" name="Rectangle 7"/>
          <p:cNvSpPr/>
          <p:nvPr>
            <p:custDataLst>
              <p:tags r:id="rId5"/>
            </p:custDataLst>
          </p:nvPr>
        </p:nvSpPr>
        <p:spPr>
          <a:xfrm>
            <a:off x="251521" y="3889380"/>
            <a:ext cx="1920240" cy="2377440"/>
          </a:xfrm>
          <a:prstGeom prst="rect">
            <a:avLst/>
          </a:prstGeom>
        </p:spPr>
        <p:txBody>
          <a:bodyPr wrap="square">
            <a:spAutoFit/>
          </a:bodyPr>
          <a:lstStyle/>
          <a:p>
            <a:pPr marL="228600" indent="-228600" algn="l">
              <a:spcBef>
                <a:spcPts val="600"/>
              </a:spcBef>
              <a:buFont typeface="+mj-lt"/>
              <a:buAutoNum type="arabicPeriod"/>
            </a:pPr>
            <a:r>
              <a:rPr lang="en-CA" sz="1200" dirty="0" smtClean="0"/>
              <a:t>When first deployed, a SIEM solution will expose the enterprise to all the risk it was missing but that was there anyway. In today’s regulated world, if you’re not prepared to address that increased risk, you’d best just leave your head in the sand.</a:t>
            </a:r>
          </a:p>
        </p:txBody>
      </p:sp>
      <p:sp>
        <p:nvSpPr>
          <p:cNvPr id="9" name="Rectangle 8"/>
          <p:cNvSpPr/>
          <p:nvPr>
            <p:custDataLst>
              <p:tags r:id="rId6"/>
            </p:custDataLst>
          </p:nvPr>
        </p:nvSpPr>
        <p:spPr>
          <a:xfrm>
            <a:off x="274638" y="2141894"/>
            <a:ext cx="3836982" cy="1005840"/>
          </a:xfrm>
          <a:prstGeom prst="rect">
            <a:avLst/>
          </a:prstGeom>
        </p:spPr>
        <p:txBody>
          <a:bodyPr wrap="square">
            <a:spAutoFit/>
          </a:bodyPr>
          <a:lstStyle/>
          <a:p>
            <a:pPr marL="228600" indent="-228600" algn="l">
              <a:spcBef>
                <a:spcPts val="600"/>
              </a:spcBef>
              <a:buFont typeface="+mj-lt"/>
              <a:buAutoNum type="arabicPeriod" startAt="2"/>
            </a:pPr>
            <a:r>
              <a:rPr lang="en-CA" sz="1200" dirty="0" smtClean="0"/>
              <a:t>As visibility into risk increases, security spend will by necessity increase as new tools or time need to be expended to combat identified risks. Most enterprises don’t have unlimited security budgets, so spending initially trails threat exposure.</a:t>
            </a:r>
          </a:p>
        </p:txBody>
      </p:sp>
      <p:sp>
        <p:nvSpPr>
          <p:cNvPr id="10" name="Rectangle 9"/>
          <p:cNvSpPr/>
          <p:nvPr>
            <p:custDataLst>
              <p:tags r:id="rId7"/>
            </p:custDataLst>
          </p:nvPr>
        </p:nvSpPr>
        <p:spPr>
          <a:xfrm>
            <a:off x="5013054" y="2141893"/>
            <a:ext cx="3840480" cy="1005840"/>
          </a:xfrm>
          <a:prstGeom prst="rect">
            <a:avLst/>
          </a:prstGeom>
        </p:spPr>
        <p:txBody>
          <a:bodyPr>
            <a:spAutoFit/>
          </a:bodyPr>
          <a:lstStyle/>
          <a:p>
            <a:pPr marL="228600" indent="-228600" algn="l">
              <a:spcBef>
                <a:spcPts val="600"/>
              </a:spcBef>
              <a:buFont typeface="+mj-lt"/>
              <a:buAutoNum type="arabicPeriod" startAt="3"/>
            </a:pPr>
            <a:r>
              <a:rPr lang="en-CA" sz="1200" dirty="0" smtClean="0"/>
              <a:t>As the most serious threats are addressed, risk tapers off fairly quickly. At this point  perceived risk </a:t>
            </a:r>
            <a:r>
              <a:rPr lang="en-CA" sz="1200" u="sng" dirty="0" smtClean="0"/>
              <a:t>and</a:t>
            </a:r>
            <a:r>
              <a:rPr lang="en-CA" sz="1200" dirty="0" smtClean="0"/>
              <a:t> actual risk are being reduced, though levels are likely to be higher than what was perceived for some time.</a:t>
            </a:r>
          </a:p>
        </p:txBody>
      </p:sp>
      <p:sp>
        <p:nvSpPr>
          <p:cNvPr id="11" name="Rectangle 10"/>
          <p:cNvSpPr/>
          <p:nvPr>
            <p:custDataLst>
              <p:tags r:id="rId8"/>
            </p:custDataLst>
          </p:nvPr>
        </p:nvSpPr>
        <p:spPr>
          <a:xfrm>
            <a:off x="6933294" y="3889380"/>
            <a:ext cx="1920240" cy="2377440"/>
          </a:xfrm>
          <a:prstGeom prst="rect">
            <a:avLst/>
          </a:prstGeom>
        </p:spPr>
        <p:txBody>
          <a:bodyPr>
            <a:spAutoFit/>
          </a:bodyPr>
          <a:lstStyle/>
          <a:p>
            <a:pPr marL="228600" indent="-228600" algn="l">
              <a:spcBef>
                <a:spcPts val="600"/>
              </a:spcBef>
              <a:buFont typeface="+mj-lt"/>
              <a:buAutoNum type="arabicPeriod" startAt="4"/>
            </a:pPr>
            <a:r>
              <a:rPr lang="en-CA" sz="1200" dirty="0" smtClean="0"/>
              <a:t>Spend remains higher for longer as solution deployments must be rationalized and staffing levels finalized. Spend begins to go down when the costs associated with breaches and other threats are eliminated.</a:t>
            </a:r>
          </a:p>
        </p:txBody>
      </p:sp>
      <p:sp>
        <p:nvSpPr>
          <p:cNvPr id="12" name="Rectangle 11"/>
          <p:cNvSpPr/>
          <p:nvPr>
            <p:custDataLst>
              <p:tags r:id="rId9"/>
            </p:custDataLst>
          </p:nvPr>
        </p:nvSpPr>
        <p:spPr>
          <a:xfrm>
            <a:off x="2454252" y="5316558"/>
            <a:ext cx="4206240" cy="1005840"/>
          </a:xfrm>
          <a:prstGeom prst="rect">
            <a:avLst/>
          </a:prstGeom>
        </p:spPr>
        <p:txBody>
          <a:bodyPr>
            <a:spAutoFit/>
          </a:bodyPr>
          <a:lstStyle/>
          <a:p>
            <a:pPr marL="228600" indent="-228600" algn="l">
              <a:spcBef>
                <a:spcPts val="600"/>
              </a:spcBef>
              <a:buFont typeface="+mj-lt"/>
              <a:buAutoNum type="arabicPeriod" startAt="5"/>
            </a:pPr>
            <a:r>
              <a:rPr lang="en-CA" sz="1200" dirty="0" smtClean="0"/>
              <a:t>In time, and with concentrated effort, SIEM can allow the enterprise to drive risk and spend to lower levels than were previously experienced. As a side benefit, while risk is being addressed, SIEM is also providing compliance reporting benefits that help in other ways.</a:t>
            </a:r>
          </a:p>
        </p:txBody>
      </p:sp>
      <p:sp>
        <p:nvSpPr>
          <p:cNvPr id="14" name="TextBox 13"/>
          <p:cNvSpPr txBox="1"/>
          <p:nvPr/>
        </p:nvSpPr>
        <p:spPr>
          <a:xfrm>
            <a:off x="3651240" y="4206875"/>
            <a:ext cx="276228" cy="307777"/>
          </a:xfrm>
          <a:prstGeom prst="rect">
            <a:avLst/>
          </a:prstGeom>
          <a:noFill/>
        </p:spPr>
        <p:txBody>
          <a:bodyPr wrap="square" rtlCol="0">
            <a:spAutoFit/>
          </a:bodyPr>
          <a:lstStyle/>
          <a:p>
            <a:r>
              <a:rPr lang="en-US" sz="1400" b="1" dirty="0" smtClean="0"/>
              <a:t>1</a:t>
            </a:r>
            <a:endParaRPr lang="en-US" sz="1400" b="1" dirty="0"/>
          </a:p>
        </p:txBody>
      </p:sp>
      <p:sp>
        <p:nvSpPr>
          <p:cNvPr id="18" name="TextBox 17"/>
          <p:cNvSpPr txBox="1"/>
          <p:nvPr/>
        </p:nvSpPr>
        <p:spPr>
          <a:xfrm>
            <a:off x="3927468" y="4303722"/>
            <a:ext cx="276228" cy="307777"/>
          </a:xfrm>
          <a:prstGeom prst="rect">
            <a:avLst/>
          </a:prstGeom>
          <a:noFill/>
        </p:spPr>
        <p:txBody>
          <a:bodyPr wrap="square" rtlCol="0">
            <a:spAutoFit/>
          </a:bodyPr>
          <a:lstStyle/>
          <a:p>
            <a:r>
              <a:rPr lang="en-US" sz="1400" b="1" dirty="0" smtClean="0"/>
              <a:t>2</a:t>
            </a:r>
            <a:endParaRPr lang="en-US" sz="1400" b="1" dirty="0"/>
          </a:p>
        </p:txBody>
      </p:sp>
      <p:sp>
        <p:nvSpPr>
          <p:cNvPr id="19" name="TextBox 18"/>
          <p:cNvSpPr txBox="1"/>
          <p:nvPr/>
        </p:nvSpPr>
        <p:spPr>
          <a:xfrm>
            <a:off x="4203696" y="3889380"/>
            <a:ext cx="276228" cy="307777"/>
          </a:xfrm>
          <a:prstGeom prst="rect">
            <a:avLst/>
          </a:prstGeom>
          <a:noFill/>
        </p:spPr>
        <p:txBody>
          <a:bodyPr wrap="square" rtlCol="0">
            <a:spAutoFit/>
          </a:bodyPr>
          <a:lstStyle/>
          <a:p>
            <a:r>
              <a:rPr lang="en-US" sz="1400" b="1" dirty="0" smtClean="0"/>
              <a:t>3</a:t>
            </a:r>
            <a:endParaRPr lang="en-US" sz="1400" b="1" dirty="0"/>
          </a:p>
        </p:txBody>
      </p:sp>
      <p:sp>
        <p:nvSpPr>
          <p:cNvPr id="20" name="TextBox 19"/>
          <p:cNvSpPr txBox="1"/>
          <p:nvPr/>
        </p:nvSpPr>
        <p:spPr>
          <a:xfrm>
            <a:off x="5216532" y="4068375"/>
            <a:ext cx="276228" cy="307777"/>
          </a:xfrm>
          <a:prstGeom prst="rect">
            <a:avLst/>
          </a:prstGeom>
          <a:noFill/>
        </p:spPr>
        <p:txBody>
          <a:bodyPr wrap="square" rtlCol="0">
            <a:spAutoFit/>
          </a:bodyPr>
          <a:lstStyle/>
          <a:p>
            <a:r>
              <a:rPr lang="en-US" sz="1400" b="1" dirty="0" smtClean="0"/>
              <a:t>4</a:t>
            </a:r>
            <a:endParaRPr lang="en-US" sz="1400" b="1" dirty="0"/>
          </a:p>
        </p:txBody>
      </p:sp>
      <p:sp>
        <p:nvSpPr>
          <p:cNvPr id="21" name="TextBox 20"/>
          <p:cNvSpPr txBox="1"/>
          <p:nvPr>
            <p:custDataLst>
              <p:tags r:id="rId10"/>
            </p:custDataLst>
          </p:nvPr>
        </p:nvSpPr>
        <p:spPr>
          <a:xfrm>
            <a:off x="5492760" y="4533141"/>
            <a:ext cx="276228" cy="307777"/>
          </a:xfrm>
          <a:prstGeom prst="rect">
            <a:avLst/>
          </a:prstGeom>
          <a:noFill/>
        </p:spPr>
        <p:txBody>
          <a:bodyPr wrap="square" rtlCol="0">
            <a:spAutoFit/>
          </a:bodyPr>
          <a:lstStyle/>
          <a:p>
            <a:r>
              <a:rPr lang="en-US" sz="1400" b="1" dirty="0" smtClean="0"/>
              <a:t>5</a:t>
            </a:r>
            <a:endParaRPr lang="en-US" sz="1400" b="1" dirty="0"/>
          </a:p>
        </p:txBody>
      </p:sp>
      <p:cxnSp>
        <p:nvCxnSpPr>
          <p:cNvPr id="23" name="Straight Arrow Connector 22"/>
          <p:cNvCxnSpPr>
            <a:stCxn id="8" idx="3"/>
            <a:endCxn id="14" idx="1"/>
          </p:cNvCxnSpPr>
          <p:nvPr/>
        </p:nvCxnSpPr>
        <p:spPr>
          <a:xfrm flipV="1">
            <a:off x="2171761" y="4360764"/>
            <a:ext cx="1479479" cy="7173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9" idx="2"/>
            <a:endCxn id="18" idx="0"/>
          </p:cNvCxnSpPr>
          <p:nvPr/>
        </p:nvCxnSpPr>
        <p:spPr>
          <a:xfrm rot="16200000" flipH="1">
            <a:off x="2551361" y="2789501"/>
            <a:ext cx="1155988" cy="18724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10" idx="2"/>
            <a:endCxn id="19" idx="3"/>
          </p:cNvCxnSpPr>
          <p:nvPr/>
        </p:nvCxnSpPr>
        <p:spPr>
          <a:xfrm rot="5400000">
            <a:off x="5258841" y="2368816"/>
            <a:ext cx="895536" cy="24533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1" idx="1"/>
            <a:endCxn id="20" idx="3"/>
          </p:cNvCxnSpPr>
          <p:nvPr/>
        </p:nvCxnSpPr>
        <p:spPr>
          <a:xfrm rot="10800000">
            <a:off x="5492760" y="4222264"/>
            <a:ext cx="1440534" cy="8558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2" idx="0"/>
            <a:endCxn id="21" idx="2"/>
          </p:cNvCxnSpPr>
          <p:nvPr/>
        </p:nvCxnSpPr>
        <p:spPr>
          <a:xfrm rot="5400000" flipH="1" flipV="1">
            <a:off x="4856303" y="4541987"/>
            <a:ext cx="475640" cy="10735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hevron 12"/>
          <p:cNvSpPr/>
          <p:nvPr/>
        </p:nvSpPr>
        <p:spPr>
          <a:xfrm>
            <a:off x="431540" y="3141978"/>
            <a:ext cx="264872" cy="33079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7" name="Chevron 16"/>
          <p:cNvSpPr/>
          <p:nvPr/>
        </p:nvSpPr>
        <p:spPr>
          <a:xfrm>
            <a:off x="6214437" y="4797152"/>
            <a:ext cx="121759" cy="152064"/>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8" name="Text Placeholder 17"/>
          <p:cNvSpPr>
            <a:spLocks noGrp="1"/>
          </p:cNvSpPr>
          <p:nvPr>
            <p:ph type="body" sz="quarter" idx="15"/>
          </p:nvPr>
        </p:nvSpPr>
        <p:spPr/>
        <p:txBody>
          <a:bodyPr/>
          <a:lstStyle/>
          <a:p>
            <a:r>
              <a:rPr lang="en-CA" dirty="0" smtClean="0"/>
              <a:t>Evaluate SIEM Vendors</a:t>
            </a:r>
            <a:endParaRPr lang="en-CA" dirty="0"/>
          </a:p>
        </p:txBody>
      </p:sp>
      <p:sp>
        <p:nvSpPr>
          <p:cNvPr id="19" name="Text Placeholder 18"/>
          <p:cNvSpPr>
            <a:spLocks noGrp="1"/>
          </p:cNvSpPr>
          <p:nvPr>
            <p:ph type="body" sz="quarter" idx="18"/>
          </p:nvPr>
        </p:nvSpPr>
        <p:spPr/>
        <p:txBody>
          <a:bodyPr/>
          <a:lstStyle/>
          <a:p>
            <a:r>
              <a:rPr lang="en-CA" dirty="0" smtClean="0"/>
              <a:t>Understand SIEM Trends and Considerations</a:t>
            </a:r>
          </a:p>
          <a:p>
            <a:r>
              <a:rPr lang="en-CA" b="1" dirty="0" smtClean="0"/>
              <a:t>Evaluate SIEM Vendors</a:t>
            </a:r>
          </a:p>
          <a:p>
            <a:r>
              <a:rPr lang="en-CA" dirty="0" smtClean="0"/>
              <a:t>Develop Your SIEM Implementation Strategy</a:t>
            </a:r>
            <a:endParaRPr lang="en-CA" b="1" dirty="0" smtClean="0"/>
          </a:p>
          <a:p>
            <a:r>
              <a:rPr lang="en-CA" dirty="0" smtClean="0"/>
              <a:t>Appendices</a:t>
            </a:r>
            <a:endParaRPr lang="en-CA" dirty="0"/>
          </a:p>
        </p:txBody>
      </p:sp>
      <p:sp>
        <p:nvSpPr>
          <p:cNvPr id="20" name="Text Placeholder 19"/>
          <p:cNvSpPr>
            <a:spLocks noGrp="1"/>
          </p:cNvSpPr>
          <p:nvPr>
            <p:ph type="body" sz="quarter" idx="21"/>
          </p:nvPr>
        </p:nvSpPr>
        <p:spPr>
          <a:xfrm>
            <a:off x="791580" y="4311718"/>
            <a:ext cx="4644516" cy="1906138"/>
          </a:xfrm>
        </p:spPr>
        <p:txBody>
          <a:bodyPr/>
          <a:lstStyle/>
          <a:p>
            <a:r>
              <a:rPr lang="en-CA" dirty="0" smtClean="0"/>
              <a:t>Info-Tech’s </a:t>
            </a:r>
            <a:r>
              <a:rPr lang="en-CA" i="1" dirty="0" smtClean="0"/>
              <a:t>Vendor Landscape </a:t>
            </a:r>
            <a:r>
              <a:rPr lang="en-CA" dirty="0" smtClean="0"/>
              <a:t>for ten SIEM vendors</a:t>
            </a:r>
          </a:p>
          <a:p>
            <a:r>
              <a:rPr lang="en-CA" dirty="0" smtClean="0"/>
              <a:t>Shortlisting SIEM vendors through scenario analysis</a:t>
            </a:r>
            <a:endParaRPr lang="en-CA" i="1" dirty="0" smtClean="0"/>
          </a:p>
          <a:p>
            <a:r>
              <a:rPr lang="en-CA" dirty="0" smtClean="0"/>
              <a:t>Developing and executing a SIEM RFP</a:t>
            </a:r>
          </a:p>
        </p:txBody>
      </p:sp>
      <p:pic>
        <p:nvPicPr>
          <p:cNvPr id="9" name="Picture 2"/>
          <p:cNvPicPr>
            <a:picLocks noChangeAspect="1" noChangeArrowheads="1"/>
          </p:cNvPicPr>
          <p:nvPr/>
        </p:nvPicPr>
        <p:blipFill>
          <a:blip r:embed="rId3" cstate="print"/>
          <a:srcRect/>
          <a:stretch>
            <a:fillRect/>
          </a:stretch>
        </p:blipFill>
        <p:spPr bwMode="auto">
          <a:xfrm>
            <a:off x="0" y="1007925"/>
            <a:ext cx="8855967" cy="17730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nvGraphicFramePr>
        <p:xfrm>
          <a:off x="0" y="0"/>
          <a:ext cx="158750" cy="158750"/>
        </p:xfrm>
        <a:graphic>
          <a:graphicData uri="http://schemas.openxmlformats.org/presentationml/2006/ole">
            <p:oleObj spid="_x0000_s55298" name="think-cell Slide" r:id="rId12" imgW="360" imgH="360" progId="">
              <p:embed/>
            </p:oleObj>
          </a:graphicData>
        </a:graphic>
      </p:graphicFrame>
      <p:sp>
        <p:nvSpPr>
          <p:cNvPr id="7" name="Rounded Rectangle 6"/>
          <p:cNvSpPr/>
          <p:nvPr>
            <p:custDataLst>
              <p:tags r:id="rId2"/>
            </p:custDataLst>
          </p:nvPr>
        </p:nvSpPr>
        <p:spPr>
          <a:xfrm rot="10800000">
            <a:off x="251521" y="4977172"/>
            <a:ext cx="405993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sp>
        <p:nvSpPr>
          <p:cNvPr id="8" name="Rounded Rectangle 7"/>
          <p:cNvSpPr/>
          <p:nvPr>
            <p:custDataLst>
              <p:tags r:id="rId3"/>
            </p:custDataLst>
          </p:nvPr>
        </p:nvSpPr>
        <p:spPr>
          <a:xfrm rot="10800000">
            <a:off x="4814045" y="4977173"/>
            <a:ext cx="405993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sp>
        <p:nvSpPr>
          <p:cNvPr id="2" name="Title 1"/>
          <p:cNvSpPr>
            <a:spLocks noGrp="1"/>
          </p:cNvSpPr>
          <p:nvPr>
            <p:ph type="title"/>
            <p:custDataLst>
              <p:tags r:id="rId4"/>
            </p:custDataLst>
          </p:nvPr>
        </p:nvSpPr>
        <p:spPr/>
        <p:txBody>
          <a:bodyPr/>
          <a:lstStyle/>
          <a:p>
            <a:r>
              <a:rPr lang="en-US" dirty="0" smtClean="0"/>
              <a:t>SIEM Market Overview</a:t>
            </a:r>
            <a:endParaRPr lang="en-US" dirty="0"/>
          </a:p>
        </p:txBody>
      </p:sp>
      <p:sp>
        <p:nvSpPr>
          <p:cNvPr id="4" name="Rectangle 3"/>
          <p:cNvSpPr/>
          <p:nvPr>
            <p:custDataLst>
              <p:tags r:id="rId5"/>
            </p:custDataLst>
          </p:nvPr>
        </p:nvSpPr>
        <p:spPr>
          <a:xfrm>
            <a:off x="251521" y="1817766"/>
            <a:ext cx="4176464" cy="2646878"/>
          </a:xfrm>
          <a:prstGeom prst="rect">
            <a:avLst/>
          </a:prstGeom>
        </p:spPr>
        <p:txBody>
          <a:bodyPr wrap="square">
            <a:spAutoFit/>
          </a:bodyPr>
          <a:lstStyle/>
          <a:p>
            <a:pPr marL="169863" indent="-169863" algn="l">
              <a:spcAft>
                <a:spcPts val="600"/>
              </a:spcAft>
              <a:buFont typeface="Arial" pitchFamily="34" charset="0"/>
              <a:buChar char="•"/>
            </a:pPr>
            <a:r>
              <a:rPr lang="en-US" sz="1200" dirty="0" smtClean="0"/>
              <a:t>Security Information &amp; Event Management grew from the conjoining of two separate tools: Security Event Management and Security Information Management (which itself grew out of simpler Log Management). Indeed, some vendors still offer separate SEM and SIM products under the SIEM banner.</a:t>
            </a:r>
          </a:p>
          <a:p>
            <a:pPr marL="169863" indent="-169863" algn="l">
              <a:spcAft>
                <a:spcPts val="600"/>
              </a:spcAft>
              <a:buFont typeface="Arial" pitchFamily="34" charset="0"/>
              <a:buChar char="•"/>
            </a:pPr>
            <a:r>
              <a:rPr lang="en-US" sz="1200" dirty="0" smtClean="0"/>
              <a:t>The space was founded just prior to the 2000s but has failed to catch on in any significant way; even the leading vendors claim less than 2,000 clients each.</a:t>
            </a:r>
          </a:p>
          <a:p>
            <a:pPr marL="169863" indent="-169863" algn="l">
              <a:spcAft>
                <a:spcPts val="600"/>
              </a:spcAft>
              <a:buFont typeface="Arial" pitchFamily="34" charset="0"/>
              <a:buChar char="•"/>
            </a:pPr>
            <a:r>
              <a:rPr lang="en-US" sz="1200" dirty="0" smtClean="0"/>
              <a:t>SIEM solutions have typically focused on the largest of enterprises, but recently vendors have begun producing simplified, streamlined all-in-one solutions aimed at the SMB space.</a:t>
            </a:r>
          </a:p>
        </p:txBody>
      </p:sp>
      <p:sp>
        <p:nvSpPr>
          <p:cNvPr id="5" name="Rectangle 4"/>
          <p:cNvSpPr/>
          <p:nvPr>
            <p:custDataLst>
              <p:tags r:id="rId6"/>
            </p:custDataLst>
          </p:nvPr>
        </p:nvSpPr>
        <p:spPr>
          <a:xfrm>
            <a:off x="4849906" y="1841919"/>
            <a:ext cx="4027394" cy="3093154"/>
          </a:xfrm>
          <a:prstGeom prst="rect">
            <a:avLst/>
          </a:prstGeom>
        </p:spPr>
        <p:txBody>
          <a:bodyPr wrap="square">
            <a:spAutoFit/>
          </a:bodyPr>
          <a:lstStyle/>
          <a:p>
            <a:pPr marL="169863" indent="-169863" algn="l">
              <a:spcAft>
                <a:spcPts val="600"/>
              </a:spcAft>
              <a:buFont typeface="Arial" pitchFamily="34" charset="0"/>
              <a:buChar char="•"/>
            </a:pPr>
            <a:r>
              <a:rPr lang="en-US" sz="1200" dirty="0" smtClean="0"/>
              <a:t>Two factors combine to drive the awareness and adoption of SIEM: the first is the push into the SMB space that began a few years ago, while the second is the increasing amount of regulatory and industry compliance and its comprehensive auditing demands.</a:t>
            </a:r>
          </a:p>
          <a:p>
            <a:pPr marL="169863" indent="-169863" algn="l">
              <a:spcAft>
                <a:spcPts val="600"/>
              </a:spcAft>
              <a:buFont typeface="Arial" pitchFamily="34" charset="0"/>
              <a:buChar char="•"/>
            </a:pPr>
            <a:r>
              <a:rPr lang="en-US" sz="1200" dirty="0" smtClean="0"/>
              <a:t>Though the space is mostly populated by smaller dedicated players, some larger players are already marketing SIEM solutions. The recent acquisition of market-leader </a:t>
            </a:r>
            <a:r>
              <a:rPr lang="en-US" sz="1200" dirty="0" err="1" smtClean="0"/>
              <a:t>ArcSight</a:t>
            </a:r>
            <a:r>
              <a:rPr lang="en-US" sz="1200" dirty="0" smtClean="0"/>
              <a:t> by HP is a possible precursor of greater consolidation to come.</a:t>
            </a:r>
          </a:p>
          <a:p>
            <a:pPr marL="169863" indent="-169863" algn="l">
              <a:spcAft>
                <a:spcPts val="600"/>
              </a:spcAft>
              <a:buFont typeface="Arial" pitchFamily="34" charset="0"/>
              <a:buChar char="•"/>
            </a:pPr>
            <a:r>
              <a:rPr lang="en-US" sz="1200" dirty="0" smtClean="0"/>
              <a:t>As security and compliance concerns grow with each new regulation, each failed audit, and each publicized security breach, SIEM will finally begin to draw broader attention in the coming year.</a:t>
            </a:r>
          </a:p>
          <a:p>
            <a:pPr marL="169863" indent="-169863" algn="l">
              <a:buFont typeface="Arial" pitchFamily="34" charset="0"/>
              <a:buChar char="•"/>
            </a:pPr>
            <a:endParaRPr lang="en-US" sz="1200" b="1" dirty="0" smtClean="0">
              <a:solidFill>
                <a:srgbClr val="FF0000"/>
              </a:solidFill>
            </a:endParaRPr>
          </a:p>
        </p:txBody>
      </p:sp>
      <p:sp>
        <p:nvSpPr>
          <p:cNvPr id="16" name="Rounded Rectangle 15"/>
          <p:cNvSpPr/>
          <p:nvPr>
            <p:custDataLst>
              <p:tags r:id="rId7"/>
            </p:custDataLst>
          </p:nvPr>
        </p:nvSpPr>
        <p:spPr>
          <a:xfrm>
            <a:off x="251520" y="1362075"/>
            <a:ext cx="405993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tx1"/>
                </a:solidFill>
              </a:rPr>
              <a:t>How it got here</a:t>
            </a:r>
            <a:endParaRPr lang="en-CA" b="1" i="1" dirty="0">
              <a:solidFill>
                <a:schemeClr val="tx1"/>
              </a:solidFill>
            </a:endParaRPr>
          </a:p>
        </p:txBody>
      </p:sp>
      <p:sp>
        <p:nvSpPr>
          <p:cNvPr id="17" name="Rounded Rectangle 16"/>
          <p:cNvSpPr/>
          <p:nvPr>
            <p:custDataLst>
              <p:tags r:id="rId8"/>
            </p:custDataLst>
          </p:nvPr>
        </p:nvSpPr>
        <p:spPr>
          <a:xfrm>
            <a:off x="4814046" y="1362075"/>
            <a:ext cx="4063253"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tx1"/>
                </a:solidFill>
              </a:rPr>
              <a:t>Where it’s going</a:t>
            </a:r>
            <a:endParaRPr lang="en-CA" b="1" i="1" dirty="0">
              <a:solidFill>
                <a:schemeClr val="tx1"/>
              </a:solidFill>
            </a:endParaRPr>
          </a:p>
        </p:txBody>
      </p:sp>
      <p:grpSp>
        <p:nvGrpSpPr>
          <p:cNvPr id="3" name="Group 135"/>
          <p:cNvGrpSpPr/>
          <p:nvPr>
            <p:custDataLst>
              <p:tags r:id="rId9"/>
            </p:custDataLst>
          </p:nvPr>
        </p:nvGrpSpPr>
        <p:grpSpPr>
          <a:xfrm>
            <a:off x="251520" y="5445224"/>
            <a:ext cx="8625780" cy="838201"/>
            <a:chOff x="328291" y="4509120"/>
            <a:chExt cx="8491858" cy="838201"/>
          </a:xfrm>
        </p:grpSpPr>
        <p:sp>
          <p:nvSpPr>
            <p:cNvPr id="10" name="Rounded Rectangle 9"/>
            <p:cNvSpPr/>
            <p:nvPr/>
          </p:nvSpPr>
          <p:spPr>
            <a:xfrm>
              <a:off x="328613" y="4509120"/>
              <a:ext cx="8491536" cy="838201"/>
            </a:xfrm>
            <a:prstGeom prst="roundRect">
              <a:avLst>
                <a:gd name="adj" fmla="val 6990"/>
              </a:avLst>
            </a:prstGeom>
            <a:solidFill>
              <a:srgbClr val="F1F2E0"/>
            </a:solidFill>
            <a:ln w="12700">
              <a:solidFill>
                <a:srgbClr val="D3D3B9"/>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0" algn="l"/>
              <a:r>
                <a:rPr lang="en-CA" sz="1400" dirty="0" smtClean="0">
                  <a:solidFill>
                    <a:schemeClr val="tx1"/>
                  </a:solidFill>
                </a:rPr>
                <a:t>As the market evolves, so do the features you need to evaluate. Pay close attention to improving collection, aggregation, and correlation capabilities and the adoption of truly open standards for event data records.</a:t>
              </a:r>
            </a:p>
          </p:txBody>
        </p:sp>
        <p:pic>
          <p:nvPicPr>
            <p:cNvPr id="11" name="Picture 10" descr="insight.png"/>
            <p:cNvPicPr>
              <a:picLocks noChangeAspect="1"/>
            </p:cNvPicPr>
            <p:nvPr/>
          </p:nvPicPr>
          <p:blipFill>
            <a:blip r:embed="rId13" cstate="print"/>
            <a:stretch>
              <a:fillRect/>
            </a:stretch>
          </p:blipFill>
          <p:spPr>
            <a:xfrm>
              <a:off x="328291" y="4509120"/>
              <a:ext cx="1000207" cy="838201"/>
            </a:xfrm>
            <a:prstGeom prst="rect">
              <a:avLst/>
            </a:prstGeom>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SIEM Vendor Landscape inclusion criteria:</a:t>
            </a:r>
            <a:br>
              <a:rPr lang="en-US" dirty="0" smtClean="0"/>
            </a:br>
            <a:r>
              <a:rPr lang="en-US" dirty="0" smtClean="0"/>
              <a:t>Market share, mind share, and market consolidation</a:t>
            </a:r>
            <a:endParaRPr lang="en-US" dirty="0"/>
          </a:p>
        </p:txBody>
      </p:sp>
      <p:grpSp>
        <p:nvGrpSpPr>
          <p:cNvPr id="2" name="Group 33"/>
          <p:cNvGrpSpPr/>
          <p:nvPr/>
        </p:nvGrpSpPr>
        <p:grpSpPr>
          <a:xfrm>
            <a:off x="467545" y="2324088"/>
            <a:ext cx="8215312" cy="3949228"/>
            <a:chOff x="5543549" y="2722425"/>
            <a:chExt cx="3295651" cy="2796428"/>
          </a:xfrm>
        </p:grpSpPr>
        <p:sp>
          <p:nvSpPr>
            <p:cNvPr id="7" name="Rectangle 6"/>
            <p:cNvSpPr/>
            <p:nvPr/>
          </p:nvSpPr>
          <p:spPr>
            <a:xfrm>
              <a:off x="5543549" y="2987185"/>
              <a:ext cx="3295651" cy="253166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33363" indent="-233363" algn="l">
                <a:lnSpc>
                  <a:spcPct val="150000"/>
                </a:lnSpc>
                <a:spcBef>
                  <a:spcPts val="300"/>
                </a:spcBef>
                <a:spcAft>
                  <a:spcPts val="300"/>
                </a:spcAft>
                <a:buFont typeface="Arial" pitchFamily="34" charset="0"/>
                <a:buChar char="•"/>
              </a:pPr>
              <a:r>
                <a:rPr lang="en-US" sz="1200" b="1" i="1" u="sng" dirty="0" err="1" smtClean="0">
                  <a:solidFill>
                    <a:schemeClr val="tx1">
                      <a:lumMod val="50000"/>
                    </a:schemeClr>
                  </a:solidFill>
                </a:rPr>
                <a:t>ArcSight</a:t>
              </a:r>
              <a:r>
                <a:rPr lang="en-US" sz="1200" i="1" dirty="0" smtClean="0">
                  <a:solidFill>
                    <a:schemeClr val="tx1">
                      <a:lumMod val="50000"/>
                    </a:schemeClr>
                  </a:solidFill>
                </a:rPr>
                <a:t>. The market leader with enterprise-focused ESM, pushing into SMB with Express.</a:t>
              </a:r>
            </a:p>
            <a:p>
              <a:pPr marL="233363" indent="-233363" algn="l">
                <a:lnSpc>
                  <a:spcPct val="150000"/>
                </a:lnSpc>
                <a:spcBef>
                  <a:spcPts val="300"/>
                </a:spcBef>
                <a:spcAft>
                  <a:spcPts val="300"/>
                </a:spcAft>
                <a:buFont typeface="Arial" pitchFamily="34" charset="0"/>
                <a:buChar char="•"/>
              </a:pPr>
              <a:r>
                <a:rPr lang="en-US" sz="1200" b="1" i="1" u="sng" dirty="0" smtClean="0">
                  <a:solidFill>
                    <a:schemeClr val="tx1">
                      <a:lumMod val="50000"/>
                    </a:schemeClr>
                  </a:solidFill>
                </a:rPr>
                <a:t>IBM</a:t>
              </a:r>
              <a:r>
                <a:rPr lang="en-US" sz="1200" i="1" dirty="0" smtClean="0">
                  <a:solidFill>
                    <a:schemeClr val="tx1">
                      <a:lumMod val="50000"/>
                    </a:schemeClr>
                  </a:solidFill>
                </a:rPr>
                <a:t>. SIEM marketed under the Tivoli umbrella – a single line focused more at the enterprise than SMB.</a:t>
              </a:r>
              <a:endParaRPr lang="en-US" sz="1200" i="1" u="sng" dirty="0" smtClean="0">
                <a:solidFill>
                  <a:schemeClr val="tx1">
                    <a:lumMod val="50000"/>
                  </a:schemeClr>
                </a:solidFill>
              </a:endParaRPr>
            </a:p>
            <a:p>
              <a:pPr marL="233363" lvl="0" indent="-233363" algn="l">
                <a:lnSpc>
                  <a:spcPct val="150000"/>
                </a:lnSpc>
                <a:spcBef>
                  <a:spcPts val="300"/>
                </a:spcBef>
                <a:spcAft>
                  <a:spcPts val="300"/>
                </a:spcAft>
                <a:buFont typeface="Arial" pitchFamily="34" charset="0"/>
                <a:buChar char="•"/>
              </a:pPr>
              <a:r>
                <a:rPr lang="en-US" sz="1200" b="1" i="1" u="sng" dirty="0" err="1" smtClean="0">
                  <a:solidFill>
                    <a:schemeClr val="tx1">
                      <a:lumMod val="50000"/>
                    </a:schemeClr>
                  </a:solidFill>
                </a:rPr>
                <a:t>LogLogic</a:t>
              </a:r>
              <a:r>
                <a:rPr lang="en-US" sz="1200" i="1" dirty="0" smtClean="0">
                  <a:solidFill>
                    <a:schemeClr val="tx1">
                      <a:lumMod val="50000"/>
                    </a:schemeClr>
                  </a:solidFill>
                </a:rPr>
                <a:t>.  A dedicated SIEM provider with a modular platform that offers flexibility to all enterprises.</a:t>
              </a:r>
            </a:p>
            <a:p>
              <a:pPr marL="233363" indent="-233363" algn="l">
                <a:lnSpc>
                  <a:spcPct val="150000"/>
                </a:lnSpc>
                <a:spcBef>
                  <a:spcPts val="300"/>
                </a:spcBef>
                <a:spcAft>
                  <a:spcPts val="300"/>
                </a:spcAft>
                <a:buFont typeface="Arial" pitchFamily="34" charset="0"/>
                <a:buChar char="•"/>
              </a:pPr>
              <a:r>
                <a:rPr lang="en-US" sz="1200" b="1" i="1" u="sng" dirty="0" err="1" smtClean="0">
                  <a:solidFill>
                    <a:schemeClr val="tx1">
                      <a:lumMod val="50000"/>
                    </a:schemeClr>
                  </a:solidFill>
                </a:rPr>
                <a:t>netForensics</a:t>
              </a:r>
              <a:r>
                <a:rPr lang="en-US" sz="1200" i="1" dirty="0" smtClean="0">
                  <a:solidFill>
                    <a:schemeClr val="tx1">
                      <a:lumMod val="50000"/>
                    </a:schemeClr>
                  </a:solidFill>
                </a:rPr>
                <a:t>. One of the pioneers of SIEM; separate products focused at the enterprise and SMB.</a:t>
              </a:r>
            </a:p>
            <a:p>
              <a:pPr marL="233363" lvl="0" indent="-233363" algn="l">
                <a:lnSpc>
                  <a:spcPct val="150000"/>
                </a:lnSpc>
                <a:spcBef>
                  <a:spcPts val="300"/>
                </a:spcBef>
                <a:spcAft>
                  <a:spcPts val="300"/>
                </a:spcAft>
                <a:buFont typeface="Arial" pitchFamily="34" charset="0"/>
                <a:buChar char="•"/>
              </a:pPr>
              <a:r>
                <a:rPr lang="en-US" sz="1200" b="1" i="1" u="sng" dirty="0" err="1" smtClean="0">
                  <a:solidFill>
                    <a:schemeClr val="tx1">
                      <a:lumMod val="50000"/>
                    </a:schemeClr>
                  </a:solidFill>
                </a:rPr>
                <a:t>NitroSecurity</a:t>
              </a:r>
              <a:r>
                <a:rPr lang="en-US" sz="1200" i="1" dirty="0" smtClean="0">
                  <a:solidFill>
                    <a:schemeClr val="tx1">
                      <a:lumMod val="50000"/>
                    </a:schemeClr>
                  </a:solidFill>
                </a:rPr>
                <a:t>. The most recent entrant to the SIEM market (2007) but a company definitely on the rise.</a:t>
              </a:r>
            </a:p>
            <a:p>
              <a:pPr marL="233363" lvl="0" indent="-233363" algn="l">
                <a:lnSpc>
                  <a:spcPct val="150000"/>
                </a:lnSpc>
                <a:spcBef>
                  <a:spcPts val="300"/>
                </a:spcBef>
                <a:spcAft>
                  <a:spcPts val="300"/>
                </a:spcAft>
                <a:buFont typeface="Arial" pitchFamily="34" charset="0"/>
                <a:buChar char="•"/>
              </a:pPr>
              <a:r>
                <a:rPr lang="en-US" sz="1200" b="1" i="1" u="sng" dirty="0" smtClean="0">
                  <a:solidFill>
                    <a:schemeClr val="tx1">
                      <a:lumMod val="50000"/>
                    </a:schemeClr>
                  </a:solidFill>
                </a:rPr>
                <a:t>Q1 Labs</a:t>
              </a:r>
              <a:r>
                <a:rPr lang="en-US" sz="1200" i="1" dirty="0" smtClean="0">
                  <a:solidFill>
                    <a:schemeClr val="tx1">
                      <a:lumMod val="50000"/>
                    </a:schemeClr>
                  </a:solidFill>
                </a:rPr>
                <a:t>. The largest independent player remaining; </a:t>
              </a:r>
              <a:r>
                <a:rPr lang="en-US" sz="1200" i="1" dirty="0" err="1" smtClean="0">
                  <a:solidFill>
                    <a:schemeClr val="tx1">
                      <a:lumMod val="50000"/>
                    </a:schemeClr>
                  </a:solidFill>
                </a:rPr>
                <a:t>Qradar</a:t>
              </a:r>
              <a:r>
                <a:rPr lang="en-US" sz="1200" i="1" dirty="0" smtClean="0">
                  <a:solidFill>
                    <a:schemeClr val="tx1">
                      <a:lumMod val="50000"/>
                    </a:schemeClr>
                  </a:solidFill>
                </a:rPr>
                <a:t> anchors a capable suite of SIEM tools.</a:t>
              </a:r>
              <a:endParaRPr lang="en-US" sz="1200" b="1" i="1" dirty="0" smtClean="0">
                <a:solidFill>
                  <a:schemeClr val="tx1">
                    <a:lumMod val="50000"/>
                  </a:schemeClr>
                </a:solidFill>
              </a:endParaRPr>
            </a:p>
            <a:p>
              <a:pPr marL="233363" lvl="0" indent="-233363" algn="l">
                <a:lnSpc>
                  <a:spcPct val="150000"/>
                </a:lnSpc>
                <a:spcBef>
                  <a:spcPts val="300"/>
                </a:spcBef>
                <a:spcAft>
                  <a:spcPts val="300"/>
                </a:spcAft>
                <a:buFont typeface="Arial" pitchFamily="34" charset="0"/>
                <a:buChar char="•"/>
              </a:pPr>
              <a:r>
                <a:rPr lang="en-US" sz="1200" b="1" i="1" u="sng" dirty="0" smtClean="0">
                  <a:solidFill>
                    <a:schemeClr val="tx1">
                      <a:lumMod val="50000"/>
                    </a:schemeClr>
                  </a:solidFill>
                </a:rPr>
                <a:t>RSA</a:t>
              </a:r>
              <a:r>
                <a:rPr lang="en-US" sz="1200" i="1" dirty="0" smtClean="0">
                  <a:solidFill>
                    <a:schemeClr val="tx1">
                      <a:lumMod val="50000"/>
                    </a:schemeClr>
                  </a:solidFill>
                </a:rPr>
                <a:t>. Second in market share, its </a:t>
              </a:r>
              <a:r>
                <a:rPr lang="en-US" sz="1200" i="1" dirty="0" err="1" smtClean="0">
                  <a:solidFill>
                    <a:schemeClr val="tx1">
                      <a:lumMod val="50000"/>
                    </a:schemeClr>
                  </a:solidFill>
                </a:rPr>
                <a:t>enVision</a:t>
              </a:r>
              <a:r>
                <a:rPr lang="en-US" sz="1200" i="1" dirty="0" smtClean="0">
                  <a:solidFill>
                    <a:schemeClr val="tx1">
                      <a:lumMod val="50000"/>
                    </a:schemeClr>
                  </a:solidFill>
                </a:rPr>
                <a:t> products target both the large (LS line) and SMB (ES line) clients.</a:t>
              </a:r>
              <a:endParaRPr lang="en-US" sz="1200" b="1" i="1" dirty="0" smtClean="0">
                <a:solidFill>
                  <a:schemeClr val="tx1">
                    <a:lumMod val="50000"/>
                  </a:schemeClr>
                </a:solidFill>
              </a:endParaRPr>
            </a:p>
            <a:p>
              <a:pPr marL="233363" lvl="0" indent="-233363" algn="l">
                <a:lnSpc>
                  <a:spcPct val="150000"/>
                </a:lnSpc>
                <a:spcBef>
                  <a:spcPts val="300"/>
                </a:spcBef>
                <a:spcAft>
                  <a:spcPts val="300"/>
                </a:spcAft>
                <a:buFont typeface="Arial" pitchFamily="34" charset="0"/>
                <a:buChar char="•"/>
              </a:pPr>
              <a:r>
                <a:rPr lang="en-US" sz="1200" b="1" i="1" u="sng" dirty="0" err="1" smtClean="0">
                  <a:solidFill>
                    <a:schemeClr val="tx1">
                      <a:lumMod val="50000"/>
                    </a:schemeClr>
                  </a:solidFill>
                </a:rPr>
                <a:t>SenSage</a:t>
              </a:r>
              <a:r>
                <a:rPr lang="en-US" sz="1200" i="1" dirty="0" smtClean="0">
                  <a:solidFill>
                    <a:schemeClr val="tx1">
                      <a:lumMod val="50000"/>
                    </a:schemeClr>
                  </a:solidFill>
                </a:rPr>
                <a:t>. One of the smaller vendors in this evaluation and one still primarily focused on the large enterprise.</a:t>
              </a:r>
              <a:endParaRPr lang="en-US" sz="1200" b="1" i="1" u="sng" dirty="0" smtClean="0">
                <a:solidFill>
                  <a:schemeClr val="tx1">
                    <a:lumMod val="50000"/>
                  </a:schemeClr>
                </a:solidFill>
              </a:endParaRPr>
            </a:p>
            <a:p>
              <a:pPr marL="233363" lvl="0" indent="-233363" algn="l">
                <a:lnSpc>
                  <a:spcPct val="150000"/>
                </a:lnSpc>
                <a:spcBef>
                  <a:spcPts val="300"/>
                </a:spcBef>
                <a:spcAft>
                  <a:spcPts val="300"/>
                </a:spcAft>
                <a:buFont typeface="Arial" pitchFamily="34" charset="0"/>
                <a:buChar char="•"/>
              </a:pPr>
              <a:r>
                <a:rPr lang="en-US" sz="1200" b="1" i="1" u="sng" dirty="0" smtClean="0">
                  <a:solidFill>
                    <a:schemeClr val="tx1">
                      <a:lumMod val="50000"/>
                    </a:schemeClr>
                  </a:solidFill>
                </a:rPr>
                <a:t>Symantec</a:t>
              </a:r>
              <a:r>
                <a:rPr lang="en-US" sz="1200" i="1" dirty="0" smtClean="0">
                  <a:solidFill>
                    <a:schemeClr val="tx1">
                      <a:lumMod val="50000"/>
                    </a:schemeClr>
                  </a:solidFill>
                </a:rPr>
                <a:t>. The world’s largest security vendor markets a single platform to all clients equally.</a:t>
              </a:r>
              <a:endParaRPr lang="en-US" sz="1200" b="1" i="1" u="sng" dirty="0" smtClean="0">
                <a:solidFill>
                  <a:schemeClr val="tx1">
                    <a:lumMod val="50000"/>
                  </a:schemeClr>
                </a:solidFill>
              </a:endParaRPr>
            </a:p>
            <a:p>
              <a:pPr marL="233363" lvl="0" indent="-233363" algn="l">
                <a:lnSpc>
                  <a:spcPct val="150000"/>
                </a:lnSpc>
                <a:spcBef>
                  <a:spcPts val="300"/>
                </a:spcBef>
                <a:spcAft>
                  <a:spcPts val="300"/>
                </a:spcAft>
                <a:buFont typeface="Arial" pitchFamily="34" charset="0"/>
                <a:buChar char="•"/>
              </a:pPr>
              <a:r>
                <a:rPr lang="en-US" sz="1200" b="1" i="1" u="sng" dirty="0" err="1" smtClean="0">
                  <a:solidFill>
                    <a:schemeClr val="tx1">
                      <a:lumMod val="50000"/>
                    </a:schemeClr>
                  </a:solidFill>
                </a:rPr>
                <a:t>TriGeo</a:t>
              </a:r>
              <a:r>
                <a:rPr lang="en-US" sz="1200" i="1" dirty="0" smtClean="0">
                  <a:solidFill>
                    <a:schemeClr val="tx1">
                      <a:lumMod val="50000"/>
                    </a:schemeClr>
                  </a:solidFill>
                </a:rPr>
                <a:t>. The only player dedicated to the SMB space; may singly handedly have created this end of the market.</a:t>
              </a:r>
              <a:endParaRPr lang="en-US" sz="1200" b="1" i="1" u="sng" dirty="0" smtClean="0">
                <a:solidFill>
                  <a:schemeClr val="tx1">
                    <a:lumMod val="50000"/>
                  </a:schemeClr>
                </a:solidFill>
              </a:endParaRPr>
            </a:p>
          </p:txBody>
        </p:sp>
        <p:sp>
          <p:nvSpPr>
            <p:cNvPr id="8" name="Round Same Side Corner Rectangle 7"/>
            <p:cNvSpPr/>
            <p:nvPr/>
          </p:nvSpPr>
          <p:spPr>
            <a:xfrm>
              <a:off x="5543549" y="2722425"/>
              <a:ext cx="3295650" cy="264761"/>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A" sz="1400" dirty="0" smtClean="0">
                  <a:solidFill>
                    <a:schemeClr val="bg1"/>
                  </a:solidFill>
                </a:rPr>
                <a:t>Included in the Vendor Landscape:</a:t>
              </a:r>
              <a:endParaRPr lang="en-CA" sz="1400" dirty="0">
                <a:solidFill>
                  <a:schemeClr val="bg1"/>
                </a:solidFill>
              </a:endParaRPr>
            </a:p>
          </p:txBody>
        </p:sp>
      </p:grpSp>
      <p:sp>
        <p:nvSpPr>
          <p:cNvPr id="9" name="Text Placeholder 2"/>
          <p:cNvSpPr>
            <a:spLocks noGrp="1"/>
          </p:cNvSpPr>
          <p:nvPr>
            <p:ph type="body" sz="quarter" idx="4294967295"/>
          </p:nvPr>
        </p:nvSpPr>
        <p:spPr>
          <a:xfrm>
            <a:off x="349988" y="1219176"/>
            <a:ext cx="8578496" cy="1055328"/>
          </a:xfrm>
          <a:prstGeom prst="rect">
            <a:avLst/>
          </a:prstGeom>
        </p:spPr>
        <p:txBody>
          <a:bodyPr>
            <a:noAutofit/>
          </a:bodyPr>
          <a:lstStyle/>
          <a:p>
            <a:pPr marL="182563" indent="-182563">
              <a:buFont typeface="Arial" pitchFamily="34" charset="0"/>
              <a:buChar char="•"/>
            </a:pPr>
            <a:r>
              <a:rPr lang="en-US" dirty="0" smtClean="0"/>
              <a:t>Though over ten years old now, in many ways the SIEM space is still nascent with numerous players, many of them small and independent. However, the landscape may be shifting as evidenced by the recent acquisition of market-leader </a:t>
            </a:r>
            <a:r>
              <a:rPr lang="en-US" dirty="0" err="1" smtClean="0"/>
              <a:t>ArcSight</a:t>
            </a:r>
            <a:r>
              <a:rPr lang="en-US" dirty="0" smtClean="0"/>
              <a:t> by HP and the merging of NetIQ and Novell product lines.</a:t>
            </a:r>
          </a:p>
          <a:p>
            <a:pPr marL="182563" indent="-182563">
              <a:spcBef>
                <a:spcPts val="600"/>
              </a:spcBef>
              <a:buFont typeface="Arial" pitchFamily="34" charset="0"/>
              <a:buChar char="•"/>
            </a:pPr>
            <a:r>
              <a:rPr lang="en-US" dirty="0" smtClean="0"/>
              <a:t>For this Vendor Landscape, Info-Tech focused on those vendors that have a strong market presence and/or reputational presence among small to mid-sized enterprises.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6" name="Object 75" hidden="1"/>
          <p:cNvGraphicFramePr>
            <a:graphicFrameLocks noChangeAspect="1"/>
          </p:cNvGraphicFramePr>
          <p:nvPr/>
        </p:nvGraphicFramePr>
        <p:xfrm>
          <a:off x="0" y="0"/>
          <a:ext cx="158750" cy="158750"/>
        </p:xfrm>
        <a:graphic>
          <a:graphicData uri="http://schemas.openxmlformats.org/presentationml/2006/ole">
            <p:oleObj spid="_x0000_s238594" name="think-cell Slide" r:id="rId33" imgW="360" imgH="360" progId="">
              <p:embed/>
            </p:oleObj>
          </a:graphicData>
        </a:graphic>
      </p:graphicFrame>
      <p:sp>
        <p:nvSpPr>
          <p:cNvPr id="2" name="Title 1"/>
          <p:cNvSpPr>
            <a:spLocks noGrp="1"/>
          </p:cNvSpPr>
          <p:nvPr>
            <p:ph type="title"/>
            <p:custDataLst>
              <p:tags r:id="rId2"/>
            </p:custDataLst>
          </p:nvPr>
        </p:nvSpPr>
        <p:spPr/>
        <p:txBody>
          <a:bodyPr/>
          <a:lstStyle/>
          <a:p>
            <a:r>
              <a:rPr lang="en-US" dirty="0" smtClean="0">
                <a:solidFill>
                  <a:schemeClr val="accent1"/>
                </a:solidFill>
              </a:rPr>
              <a:t>SIEM</a:t>
            </a:r>
            <a:r>
              <a:rPr lang="en-US" dirty="0" smtClean="0">
                <a:solidFill>
                  <a:srgbClr val="FF0000"/>
                </a:solidFill>
              </a:rPr>
              <a:t> </a:t>
            </a:r>
            <a:r>
              <a:rPr lang="en-US" dirty="0" smtClean="0"/>
              <a:t>Criteria &amp; Weighting Factors</a:t>
            </a:r>
            <a:endParaRPr lang="en-US" dirty="0"/>
          </a:p>
        </p:txBody>
      </p:sp>
      <p:grpSp>
        <p:nvGrpSpPr>
          <p:cNvPr id="3" name="Group 88"/>
          <p:cNvGrpSpPr/>
          <p:nvPr/>
        </p:nvGrpSpPr>
        <p:grpSpPr>
          <a:xfrm>
            <a:off x="5376115" y="1016732"/>
            <a:ext cx="3239075" cy="1824319"/>
            <a:chOff x="5632185" y="1016732"/>
            <a:chExt cx="3280336" cy="1824319"/>
          </a:xfrm>
        </p:grpSpPr>
        <p:graphicFrame>
          <p:nvGraphicFramePr>
            <p:cNvPr id="43" name="Chart 42"/>
            <p:cNvGraphicFramePr/>
            <p:nvPr/>
          </p:nvGraphicFramePr>
          <p:xfrm>
            <a:off x="5876269" y="1016732"/>
            <a:ext cx="2771597" cy="1824319"/>
          </p:xfrm>
          <a:graphic>
            <a:graphicData uri="http://schemas.openxmlformats.org/drawingml/2006/chart">
              <c:chart xmlns:c="http://schemas.openxmlformats.org/drawingml/2006/chart" xmlns:r="http://schemas.openxmlformats.org/officeDocument/2006/relationships" r:id="rId34"/>
            </a:graphicData>
          </a:graphic>
        </p:graphicFrame>
        <p:sp>
          <p:nvSpPr>
            <p:cNvPr id="51" name="TextBox 50"/>
            <p:cNvSpPr txBox="1"/>
            <p:nvPr/>
          </p:nvSpPr>
          <p:spPr>
            <a:xfrm>
              <a:off x="5707357" y="1376772"/>
              <a:ext cx="949182" cy="276999"/>
            </a:xfrm>
            <a:prstGeom prst="rect">
              <a:avLst/>
            </a:prstGeom>
            <a:noFill/>
          </p:spPr>
          <p:txBody>
            <a:bodyPr wrap="square" rtlCol="0">
              <a:spAutoFit/>
            </a:bodyPr>
            <a:lstStyle/>
            <a:p>
              <a:r>
                <a:rPr lang="en-US" sz="1200" dirty="0" smtClean="0"/>
                <a:t>Features</a:t>
              </a:r>
              <a:endParaRPr lang="en-US" sz="1200" dirty="0"/>
            </a:p>
          </p:txBody>
        </p:sp>
        <p:sp>
          <p:nvSpPr>
            <p:cNvPr id="52" name="TextBox 51"/>
            <p:cNvSpPr txBox="1"/>
            <p:nvPr/>
          </p:nvSpPr>
          <p:spPr>
            <a:xfrm>
              <a:off x="7870866" y="1412776"/>
              <a:ext cx="949182" cy="276999"/>
            </a:xfrm>
            <a:prstGeom prst="rect">
              <a:avLst/>
            </a:prstGeom>
            <a:noFill/>
          </p:spPr>
          <p:txBody>
            <a:bodyPr wrap="square" rtlCol="0">
              <a:spAutoFit/>
            </a:bodyPr>
            <a:lstStyle/>
            <a:p>
              <a:r>
                <a:rPr lang="en-US" sz="1200" dirty="0" smtClean="0"/>
                <a:t>Usability</a:t>
              </a:r>
              <a:endParaRPr lang="en-US" sz="1200" dirty="0"/>
            </a:p>
          </p:txBody>
        </p:sp>
        <p:sp>
          <p:nvSpPr>
            <p:cNvPr id="53" name="TextBox 52"/>
            <p:cNvSpPr txBox="1"/>
            <p:nvPr/>
          </p:nvSpPr>
          <p:spPr>
            <a:xfrm>
              <a:off x="7891331" y="2149571"/>
              <a:ext cx="1021190" cy="276999"/>
            </a:xfrm>
            <a:prstGeom prst="rect">
              <a:avLst/>
            </a:prstGeom>
            <a:noFill/>
          </p:spPr>
          <p:txBody>
            <a:bodyPr wrap="square" rtlCol="0">
              <a:spAutoFit/>
            </a:bodyPr>
            <a:lstStyle/>
            <a:p>
              <a:r>
                <a:rPr lang="en-US" sz="1200" dirty="0" smtClean="0"/>
                <a:t>Affordability</a:t>
              </a:r>
            </a:p>
          </p:txBody>
        </p:sp>
        <p:sp>
          <p:nvSpPr>
            <p:cNvPr id="84" name="TextBox 83"/>
            <p:cNvSpPr txBox="1"/>
            <p:nvPr/>
          </p:nvSpPr>
          <p:spPr>
            <a:xfrm>
              <a:off x="5632185" y="2149571"/>
              <a:ext cx="1134127" cy="276999"/>
            </a:xfrm>
            <a:prstGeom prst="rect">
              <a:avLst/>
            </a:prstGeom>
            <a:noFill/>
          </p:spPr>
          <p:txBody>
            <a:bodyPr wrap="square" rtlCol="0">
              <a:spAutoFit/>
            </a:bodyPr>
            <a:lstStyle/>
            <a:p>
              <a:r>
                <a:rPr lang="en-US" sz="1200" dirty="0" smtClean="0"/>
                <a:t>Architecture</a:t>
              </a:r>
              <a:endParaRPr lang="en-US" sz="1200" dirty="0"/>
            </a:p>
          </p:txBody>
        </p:sp>
      </p:grpSp>
      <p:grpSp>
        <p:nvGrpSpPr>
          <p:cNvPr id="4" name="Group 89"/>
          <p:cNvGrpSpPr/>
          <p:nvPr>
            <p:custDataLst>
              <p:tags r:id="rId3"/>
            </p:custDataLst>
          </p:nvPr>
        </p:nvGrpSpPr>
        <p:grpSpPr>
          <a:xfrm>
            <a:off x="5525576" y="2657622"/>
            <a:ext cx="2902629" cy="1698115"/>
            <a:chOff x="5548305" y="2626930"/>
            <a:chExt cx="2902629" cy="1698115"/>
          </a:xfrm>
        </p:grpSpPr>
        <p:graphicFrame>
          <p:nvGraphicFramePr>
            <p:cNvPr id="50" name="Chart 49"/>
            <p:cNvGraphicFramePr/>
            <p:nvPr/>
          </p:nvGraphicFramePr>
          <p:xfrm>
            <a:off x="5548305" y="2662790"/>
            <a:ext cx="2902629" cy="1639172"/>
          </p:xfrm>
          <a:graphic>
            <a:graphicData uri="http://schemas.openxmlformats.org/drawingml/2006/chart">
              <c:chart xmlns:c="http://schemas.openxmlformats.org/drawingml/2006/chart" xmlns:r="http://schemas.openxmlformats.org/officeDocument/2006/relationships" r:id="rId35"/>
            </a:graphicData>
          </a:graphic>
        </p:graphicFrame>
        <p:sp>
          <p:nvSpPr>
            <p:cNvPr id="60" name="TextBox 59"/>
            <p:cNvSpPr txBox="1"/>
            <p:nvPr/>
          </p:nvSpPr>
          <p:spPr>
            <a:xfrm>
              <a:off x="6464931" y="2626930"/>
              <a:ext cx="1106336" cy="276999"/>
            </a:xfrm>
            <a:prstGeom prst="rect">
              <a:avLst/>
            </a:prstGeom>
            <a:noFill/>
          </p:spPr>
          <p:txBody>
            <a:bodyPr wrap="square" rtlCol="0">
              <a:spAutoFit/>
            </a:bodyPr>
            <a:lstStyle/>
            <a:p>
              <a:r>
                <a:rPr lang="en-US" sz="1200" b="1" dirty="0" smtClean="0"/>
                <a:t>Product</a:t>
              </a:r>
              <a:endParaRPr lang="en-US" sz="1200" b="1" dirty="0"/>
            </a:p>
          </p:txBody>
        </p:sp>
        <p:sp>
          <p:nvSpPr>
            <p:cNvPr id="61" name="TextBox 60"/>
            <p:cNvSpPr txBox="1"/>
            <p:nvPr/>
          </p:nvSpPr>
          <p:spPr>
            <a:xfrm>
              <a:off x="6484064" y="4048046"/>
              <a:ext cx="1106336" cy="276999"/>
            </a:xfrm>
            <a:prstGeom prst="rect">
              <a:avLst/>
            </a:prstGeom>
            <a:noFill/>
          </p:spPr>
          <p:txBody>
            <a:bodyPr wrap="square" rtlCol="0">
              <a:spAutoFit/>
            </a:bodyPr>
            <a:lstStyle/>
            <a:p>
              <a:r>
                <a:rPr lang="en-US" sz="1200" b="1" dirty="0" smtClean="0"/>
                <a:t>Vendor</a:t>
              </a:r>
              <a:endParaRPr lang="en-US" sz="1200" b="1" dirty="0"/>
            </a:p>
          </p:txBody>
        </p:sp>
      </p:grpSp>
      <p:sp>
        <p:nvSpPr>
          <p:cNvPr id="33" name="TextBox 32"/>
          <p:cNvSpPr txBox="1"/>
          <p:nvPr>
            <p:custDataLst>
              <p:tags r:id="rId4"/>
            </p:custDataLst>
          </p:nvPr>
        </p:nvSpPr>
        <p:spPr>
          <a:xfrm>
            <a:off x="257174" y="3668601"/>
            <a:ext cx="4919472" cy="322659"/>
          </a:xfrm>
          <a:prstGeom prst="round2SameRect">
            <a:avLst/>
          </a:prstGeom>
          <a:noFill/>
          <a:ln>
            <a:noFill/>
          </a:ln>
        </p:spPr>
        <p:txBody>
          <a:bodyPr wrap="square">
            <a:spAutoFit/>
          </a:bodyPr>
          <a:lstStyle/>
          <a:p>
            <a:pPr algn="l">
              <a:defRPr/>
            </a:pPr>
            <a:r>
              <a:rPr lang="en-US" sz="1400" dirty="0" smtClean="0">
                <a:latin typeface="Arial" pitchFamily="34" charset="0"/>
                <a:cs typeface="Arial" pitchFamily="34" charset="0"/>
              </a:rPr>
              <a:t>Vendor </a:t>
            </a:r>
            <a:r>
              <a:rPr lang="en-US" sz="1400" dirty="0">
                <a:latin typeface="Arial" pitchFamily="34" charset="0"/>
                <a:cs typeface="Arial" pitchFamily="34" charset="0"/>
              </a:rPr>
              <a:t>Evaluation</a:t>
            </a:r>
          </a:p>
        </p:txBody>
      </p:sp>
      <p:grpSp>
        <p:nvGrpSpPr>
          <p:cNvPr id="5" name="Group 72"/>
          <p:cNvGrpSpPr/>
          <p:nvPr>
            <p:custDataLst>
              <p:tags r:id="rId5"/>
            </p:custDataLst>
          </p:nvPr>
        </p:nvGrpSpPr>
        <p:grpSpPr>
          <a:xfrm>
            <a:off x="257174" y="4546477"/>
            <a:ext cx="4916339" cy="457200"/>
            <a:chOff x="271462" y="4518752"/>
            <a:chExt cx="4916339" cy="365760"/>
          </a:xfrm>
        </p:grpSpPr>
        <p:sp>
          <p:nvSpPr>
            <p:cNvPr id="35" name="Flowchart: Stored Data 20"/>
            <p:cNvSpPr>
              <a:spLocks noChangeArrowheads="1"/>
            </p:cNvSpPr>
            <p:nvPr>
              <p:custDataLst>
                <p:tags r:id="rId29"/>
              </p:custDataLst>
            </p:nvPr>
          </p:nvSpPr>
          <p:spPr bwMode="auto">
            <a:xfrm flipH="1">
              <a:off x="1822809" y="4518752"/>
              <a:ext cx="3364992" cy="365760"/>
            </a:xfrm>
            <a:prstGeom prst="rect">
              <a:avLst/>
            </a:prstGeom>
            <a:solidFill>
              <a:schemeClr val="accent2">
                <a:lumMod val="20000"/>
                <a:lumOff val="80000"/>
              </a:schemeClr>
            </a:solidFill>
            <a:ln w="6350">
              <a:noFill/>
              <a:miter lim="800000"/>
              <a:headEnd/>
              <a:tailEnd/>
            </a:ln>
            <a:effectLst/>
          </p:spPr>
          <p:txBody>
            <a:bodyPr anchor="ctr"/>
            <a:lstStyle/>
            <a:p>
              <a:pPr algn="l">
                <a:defRPr/>
              </a:pPr>
              <a:r>
                <a:rPr lang="en-US" sz="1200" dirty="0" smtClean="0">
                  <a:solidFill>
                    <a:schemeClr val="bg1">
                      <a:lumMod val="10000"/>
                    </a:schemeClr>
                  </a:solidFill>
                  <a:latin typeface="Arial" pitchFamily="34" charset="0"/>
                  <a:cs typeface="Arial" pitchFamily="34" charset="0"/>
                </a:rPr>
                <a:t>Vendor is committed to the space and has a future product and portfolio roadmap.</a:t>
              </a:r>
              <a:endParaRPr lang="en-US" sz="1200" dirty="0">
                <a:solidFill>
                  <a:schemeClr val="bg1">
                    <a:lumMod val="10000"/>
                  </a:schemeClr>
                </a:solidFill>
                <a:latin typeface="Arial" pitchFamily="34" charset="0"/>
                <a:cs typeface="Arial" pitchFamily="34" charset="0"/>
              </a:endParaRPr>
            </a:p>
          </p:txBody>
        </p:sp>
        <p:sp>
          <p:nvSpPr>
            <p:cNvPr id="36" name="Rectangle 15"/>
            <p:cNvSpPr>
              <a:spLocks noChangeArrowheads="1"/>
            </p:cNvSpPr>
            <p:nvPr>
              <p:custDataLst>
                <p:tags r:id="rId30"/>
              </p:custDataLst>
            </p:nvPr>
          </p:nvSpPr>
          <p:spPr bwMode="auto">
            <a:xfrm flipH="1">
              <a:off x="271462" y="4518752"/>
              <a:ext cx="1556109" cy="365760"/>
            </a:xfrm>
            <a:prstGeom prst="rect">
              <a:avLst/>
            </a:prstGeom>
            <a:solidFill>
              <a:schemeClr val="accent2">
                <a:lumMod val="20000"/>
                <a:lumOff val="80000"/>
              </a:schemeClr>
            </a:solid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Strategy</a:t>
              </a:r>
              <a:endParaRPr lang="en-US" sz="1400" dirty="0">
                <a:solidFill>
                  <a:schemeClr val="bg1">
                    <a:lumMod val="10000"/>
                  </a:schemeClr>
                </a:solidFill>
                <a:latin typeface="Arial" pitchFamily="34" charset="0"/>
                <a:cs typeface="Arial" pitchFamily="34" charset="0"/>
              </a:endParaRPr>
            </a:p>
          </p:txBody>
        </p:sp>
      </p:grpSp>
      <p:grpSp>
        <p:nvGrpSpPr>
          <p:cNvPr id="6" name="Group 71"/>
          <p:cNvGrpSpPr/>
          <p:nvPr>
            <p:custDataLst>
              <p:tags r:id="rId6"/>
            </p:custDataLst>
          </p:nvPr>
        </p:nvGrpSpPr>
        <p:grpSpPr>
          <a:xfrm>
            <a:off x="257175" y="5065100"/>
            <a:ext cx="4921101" cy="457200"/>
            <a:chOff x="266700" y="4896044"/>
            <a:chExt cx="4921101" cy="365760"/>
          </a:xfrm>
        </p:grpSpPr>
        <p:sp>
          <p:nvSpPr>
            <p:cNvPr id="38" name="Flowchart: Stored Data 21"/>
            <p:cNvSpPr>
              <a:spLocks noChangeArrowheads="1"/>
            </p:cNvSpPr>
            <p:nvPr>
              <p:custDataLst>
                <p:tags r:id="rId27"/>
              </p:custDataLst>
            </p:nvPr>
          </p:nvSpPr>
          <p:spPr bwMode="auto">
            <a:xfrm flipH="1">
              <a:off x="1822809" y="4896044"/>
              <a:ext cx="3364992" cy="365760"/>
            </a:xfrm>
            <a:prstGeom prst="rect">
              <a:avLst/>
            </a:prstGeom>
            <a:solidFill>
              <a:schemeClr val="accent2">
                <a:lumMod val="40000"/>
                <a:lumOff val="60000"/>
              </a:schemeClr>
            </a:solidFill>
            <a:ln w="6350">
              <a:noFill/>
              <a:miter lim="800000"/>
              <a:headEnd/>
              <a:tailEnd/>
            </a:ln>
            <a:effectLst/>
          </p:spPr>
          <p:txBody>
            <a:bodyPr anchor="ctr"/>
            <a:lstStyle/>
            <a:p>
              <a:pPr algn="l">
                <a:defRPr/>
              </a:pPr>
              <a:r>
                <a:rPr lang="en-US" sz="1200" dirty="0" smtClean="0">
                  <a:solidFill>
                    <a:schemeClr val="bg1">
                      <a:lumMod val="10000"/>
                    </a:schemeClr>
                  </a:solidFill>
                  <a:latin typeface="Arial" pitchFamily="34" charset="0"/>
                  <a:cs typeface="Arial" pitchFamily="34" charset="0"/>
                </a:rPr>
                <a:t>Vendor offers global coverage and is able to sell and provide post-sales support. </a:t>
              </a:r>
              <a:endParaRPr lang="en-US" sz="1200" dirty="0">
                <a:solidFill>
                  <a:schemeClr val="bg1">
                    <a:lumMod val="10000"/>
                  </a:schemeClr>
                </a:solidFill>
                <a:latin typeface="Arial" pitchFamily="34" charset="0"/>
                <a:cs typeface="Arial" pitchFamily="34" charset="0"/>
              </a:endParaRPr>
            </a:p>
          </p:txBody>
        </p:sp>
        <p:sp>
          <p:nvSpPr>
            <p:cNvPr id="39" name="Rectangle 38"/>
            <p:cNvSpPr>
              <a:spLocks noChangeArrowheads="1"/>
            </p:cNvSpPr>
            <p:nvPr>
              <p:custDataLst>
                <p:tags r:id="rId28"/>
              </p:custDataLst>
            </p:nvPr>
          </p:nvSpPr>
          <p:spPr bwMode="auto">
            <a:xfrm flipH="1">
              <a:off x="266700" y="4896044"/>
              <a:ext cx="1547813" cy="365760"/>
            </a:xfrm>
            <a:prstGeom prst="rect">
              <a:avLst/>
            </a:prstGeom>
            <a:solidFill>
              <a:schemeClr val="accent2">
                <a:lumMod val="40000"/>
                <a:lumOff val="60000"/>
              </a:schemeClr>
            </a:solid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Reach</a:t>
              </a:r>
              <a:endParaRPr lang="en-US" sz="1400" dirty="0">
                <a:solidFill>
                  <a:schemeClr val="bg1">
                    <a:lumMod val="10000"/>
                  </a:schemeClr>
                </a:solidFill>
                <a:latin typeface="Arial" pitchFamily="34" charset="0"/>
                <a:cs typeface="Arial" pitchFamily="34" charset="0"/>
              </a:endParaRPr>
            </a:p>
          </p:txBody>
        </p:sp>
      </p:grpSp>
      <p:grpSp>
        <p:nvGrpSpPr>
          <p:cNvPr id="7" name="Group 69"/>
          <p:cNvGrpSpPr/>
          <p:nvPr>
            <p:custDataLst>
              <p:tags r:id="rId7"/>
            </p:custDataLst>
          </p:nvPr>
        </p:nvGrpSpPr>
        <p:grpSpPr>
          <a:xfrm>
            <a:off x="257174" y="4027854"/>
            <a:ext cx="4916339" cy="457200"/>
            <a:chOff x="271462" y="4150086"/>
            <a:chExt cx="4916339" cy="365760"/>
          </a:xfrm>
        </p:grpSpPr>
        <p:sp>
          <p:nvSpPr>
            <p:cNvPr id="41" name="Flowchart: Stored Data 19"/>
            <p:cNvSpPr>
              <a:spLocks noChangeArrowheads="1"/>
            </p:cNvSpPr>
            <p:nvPr>
              <p:custDataLst>
                <p:tags r:id="rId25"/>
              </p:custDataLst>
            </p:nvPr>
          </p:nvSpPr>
          <p:spPr bwMode="auto">
            <a:xfrm flipH="1">
              <a:off x="1822809" y="4150086"/>
              <a:ext cx="3364992" cy="365760"/>
            </a:xfrm>
            <a:prstGeom prst="rect">
              <a:avLst/>
            </a:prstGeom>
            <a:solidFill>
              <a:schemeClr val="accent2">
                <a:lumMod val="40000"/>
                <a:lumOff val="60000"/>
              </a:schemeClr>
            </a:solidFill>
            <a:ln w="6350">
              <a:noFill/>
              <a:miter lim="800000"/>
              <a:headEnd/>
              <a:tailEnd/>
            </a:ln>
          </p:spPr>
          <p:txBody>
            <a:bodyPr anchor="ctr"/>
            <a:lstStyle/>
            <a:p>
              <a:pPr algn="l"/>
              <a:r>
                <a:rPr lang="en-US" sz="1200" dirty="0" smtClean="0">
                  <a:solidFill>
                    <a:schemeClr val="bg1">
                      <a:lumMod val="10000"/>
                    </a:schemeClr>
                  </a:solidFill>
                  <a:latin typeface="Arial" pitchFamily="34" charset="0"/>
                  <a:cs typeface="Arial" pitchFamily="34" charset="0"/>
                </a:rPr>
                <a:t>Vendor is profitable, knowledgeable, and will be around for the long-term.</a:t>
              </a:r>
            </a:p>
          </p:txBody>
        </p:sp>
        <p:sp>
          <p:nvSpPr>
            <p:cNvPr id="42" name="Rectangle 15"/>
            <p:cNvSpPr>
              <a:spLocks noChangeArrowheads="1"/>
            </p:cNvSpPr>
            <p:nvPr>
              <p:custDataLst>
                <p:tags r:id="rId26"/>
              </p:custDataLst>
            </p:nvPr>
          </p:nvSpPr>
          <p:spPr bwMode="auto">
            <a:xfrm flipH="1">
              <a:off x="271462" y="4150086"/>
              <a:ext cx="1556109" cy="365760"/>
            </a:xfrm>
            <a:prstGeom prst="rect">
              <a:avLst/>
            </a:prstGeom>
            <a:solidFill>
              <a:schemeClr val="accent2">
                <a:lumMod val="40000"/>
                <a:lumOff val="60000"/>
              </a:schemeClr>
            </a:solid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Viability</a:t>
              </a:r>
              <a:endParaRPr lang="en-US" sz="1400" dirty="0">
                <a:solidFill>
                  <a:schemeClr val="bg1">
                    <a:lumMod val="10000"/>
                  </a:schemeClr>
                </a:solidFill>
                <a:latin typeface="Arial" pitchFamily="34" charset="0"/>
                <a:cs typeface="Arial" pitchFamily="34" charset="0"/>
              </a:endParaRPr>
            </a:p>
          </p:txBody>
        </p:sp>
      </p:grpSp>
      <p:grpSp>
        <p:nvGrpSpPr>
          <p:cNvPr id="8" name="Group 70"/>
          <p:cNvGrpSpPr/>
          <p:nvPr>
            <p:custDataLst>
              <p:tags r:id="rId8"/>
            </p:custDataLst>
          </p:nvPr>
        </p:nvGrpSpPr>
        <p:grpSpPr>
          <a:xfrm>
            <a:off x="257175" y="5583723"/>
            <a:ext cx="4921101" cy="457200"/>
            <a:chOff x="266700" y="5270616"/>
            <a:chExt cx="4921101" cy="365760"/>
          </a:xfrm>
        </p:grpSpPr>
        <p:sp>
          <p:nvSpPr>
            <p:cNvPr id="48" name="Flowchart: Stored Data 21"/>
            <p:cNvSpPr>
              <a:spLocks noChangeArrowheads="1"/>
            </p:cNvSpPr>
            <p:nvPr>
              <p:custDataLst>
                <p:tags r:id="rId23"/>
              </p:custDataLst>
            </p:nvPr>
          </p:nvSpPr>
          <p:spPr bwMode="auto">
            <a:xfrm flipH="1">
              <a:off x="1822809" y="5270616"/>
              <a:ext cx="3364992" cy="365760"/>
            </a:xfrm>
            <a:prstGeom prst="rect">
              <a:avLst/>
            </a:prstGeom>
            <a:solidFill>
              <a:schemeClr val="accent2">
                <a:lumMod val="20000"/>
                <a:lumOff val="80000"/>
              </a:schemeClr>
            </a:solidFill>
            <a:ln w="6350">
              <a:noFill/>
              <a:miter lim="800000"/>
              <a:headEnd/>
              <a:tailEnd/>
            </a:ln>
            <a:effectLst/>
          </p:spPr>
          <p:txBody>
            <a:bodyPr anchor="ctr"/>
            <a:lstStyle/>
            <a:p>
              <a:pPr algn="l">
                <a:defRPr/>
              </a:pPr>
              <a:r>
                <a:rPr lang="en-US" sz="1200" dirty="0" smtClean="0">
                  <a:solidFill>
                    <a:schemeClr val="bg1">
                      <a:lumMod val="10000"/>
                    </a:schemeClr>
                  </a:solidFill>
                  <a:latin typeface="Arial" pitchFamily="34" charset="0"/>
                  <a:cs typeface="Arial" pitchFamily="34" charset="0"/>
                </a:rPr>
                <a:t>Vendor channel strategy is appropriate and the channels themselves are strong. </a:t>
              </a:r>
              <a:endParaRPr lang="en-US" sz="1200" dirty="0">
                <a:solidFill>
                  <a:schemeClr val="bg1">
                    <a:lumMod val="10000"/>
                  </a:schemeClr>
                </a:solidFill>
                <a:latin typeface="Arial" pitchFamily="34" charset="0"/>
                <a:cs typeface="Arial" pitchFamily="34" charset="0"/>
              </a:endParaRPr>
            </a:p>
          </p:txBody>
        </p:sp>
        <p:sp>
          <p:nvSpPr>
            <p:cNvPr id="49" name="Rectangle 48"/>
            <p:cNvSpPr>
              <a:spLocks noChangeArrowheads="1"/>
            </p:cNvSpPr>
            <p:nvPr>
              <p:custDataLst>
                <p:tags r:id="rId24"/>
              </p:custDataLst>
            </p:nvPr>
          </p:nvSpPr>
          <p:spPr bwMode="auto">
            <a:xfrm flipH="1">
              <a:off x="266700" y="5270616"/>
              <a:ext cx="1547813" cy="365760"/>
            </a:xfrm>
            <a:prstGeom prst="rect">
              <a:avLst/>
            </a:prstGeom>
            <a:solidFill>
              <a:schemeClr val="accent2">
                <a:lumMod val="20000"/>
                <a:lumOff val="80000"/>
              </a:schemeClr>
            </a:solid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Channel</a:t>
              </a:r>
              <a:endParaRPr lang="en-US" sz="1400" dirty="0">
                <a:solidFill>
                  <a:schemeClr val="bg1">
                    <a:lumMod val="10000"/>
                  </a:schemeClr>
                </a:solidFill>
                <a:latin typeface="Arial" pitchFamily="34" charset="0"/>
                <a:cs typeface="Arial" pitchFamily="34" charset="0"/>
              </a:endParaRPr>
            </a:p>
          </p:txBody>
        </p:sp>
      </p:grpSp>
      <p:sp>
        <p:nvSpPr>
          <p:cNvPr id="18" name="TextBox 17"/>
          <p:cNvSpPr txBox="1"/>
          <p:nvPr>
            <p:custDataLst>
              <p:tags r:id="rId9"/>
            </p:custDataLst>
          </p:nvPr>
        </p:nvSpPr>
        <p:spPr>
          <a:xfrm>
            <a:off x="259555" y="1251575"/>
            <a:ext cx="4918721" cy="322659"/>
          </a:xfrm>
          <a:prstGeom prst="round2SameRect">
            <a:avLst/>
          </a:prstGeom>
          <a:noFill/>
          <a:ln>
            <a:noFill/>
          </a:ln>
        </p:spPr>
        <p:txBody>
          <a:bodyPr wrap="square">
            <a:spAutoFit/>
          </a:bodyPr>
          <a:lstStyle/>
          <a:p>
            <a:pPr algn="l">
              <a:defRPr/>
            </a:pPr>
            <a:r>
              <a:rPr lang="en-US" sz="1400" dirty="0">
                <a:latin typeface="Arial" pitchFamily="34" charset="0"/>
                <a:cs typeface="Arial" pitchFamily="34" charset="0"/>
              </a:rPr>
              <a:t>Product Evaluation</a:t>
            </a:r>
          </a:p>
        </p:txBody>
      </p:sp>
      <p:grpSp>
        <p:nvGrpSpPr>
          <p:cNvPr id="9" name="Group 80"/>
          <p:cNvGrpSpPr/>
          <p:nvPr>
            <p:custDataLst>
              <p:tags r:id="rId10"/>
            </p:custDataLst>
          </p:nvPr>
        </p:nvGrpSpPr>
        <p:grpSpPr>
          <a:xfrm>
            <a:off x="259555" y="2634985"/>
            <a:ext cx="4918721" cy="457200"/>
            <a:chOff x="266699" y="2280254"/>
            <a:chExt cx="4918721" cy="365760"/>
          </a:xfrm>
          <a:solidFill>
            <a:schemeClr val="accent1">
              <a:lumMod val="40000"/>
              <a:lumOff val="60000"/>
            </a:schemeClr>
          </a:solidFill>
        </p:grpSpPr>
        <p:sp>
          <p:nvSpPr>
            <p:cNvPr id="22" name="Flowchart: Stored Data 21"/>
            <p:cNvSpPr>
              <a:spLocks noChangeArrowheads="1"/>
            </p:cNvSpPr>
            <p:nvPr>
              <p:custDataLst>
                <p:tags r:id="rId21"/>
              </p:custDataLst>
            </p:nvPr>
          </p:nvSpPr>
          <p:spPr bwMode="auto">
            <a:xfrm flipH="1">
              <a:off x="1820428" y="2280254"/>
              <a:ext cx="3364992" cy="365760"/>
            </a:xfrm>
            <a:prstGeom prst="rect">
              <a:avLst/>
            </a:prstGeom>
            <a:grpFill/>
            <a:ln w="6350">
              <a:noFill/>
              <a:miter lim="800000"/>
              <a:headEnd/>
              <a:tailEnd/>
            </a:ln>
            <a:effectLst/>
          </p:spPr>
          <p:txBody>
            <a:bodyPr anchor="ctr"/>
            <a:lstStyle/>
            <a:p>
              <a:pPr algn="l">
                <a:defRPr/>
              </a:pPr>
              <a:r>
                <a:rPr lang="en-US" sz="1200" dirty="0" smtClean="0">
                  <a:solidFill>
                    <a:schemeClr val="bg1">
                      <a:lumMod val="10000"/>
                    </a:schemeClr>
                  </a:solidFill>
                  <a:latin typeface="Arial" pitchFamily="34" charset="0"/>
                  <a:cs typeface="Arial" pitchFamily="34" charset="0"/>
                </a:rPr>
                <a:t>The solution’s dashboard and reporting tools are intuitive and easy to use.</a:t>
              </a:r>
              <a:endParaRPr lang="en-US" sz="1200" dirty="0">
                <a:solidFill>
                  <a:schemeClr val="bg1">
                    <a:lumMod val="10000"/>
                  </a:schemeClr>
                </a:solidFill>
                <a:latin typeface="Arial" pitchFamily="34" charset="0"/>
                <a:cs typeface="Arial" pitchFamily="34" charset="0"/>
              </a:endParaRPr>
            </a:p>
          </p:txBody>
        </p:sp>
        <p:sp>
          <p:nvSpPr>
            <p:cNvPr id="23" name="Rectangle 22"/>
            <p:cNvSpPr>
              <a:spLocks noChangeArrowheads="1"/>
            </p:cNvSpPr>
            <p:nvPr>
              <p:custDataLst>
                <p:tags r:id="rId22"/>
              </p:custDataLst>
            </p:nvPr>
          </p:nvSpPr>
          <p:spPr bwMode="auto">
            <a:xfrm flipH="1">
              <a:off x="266699" y="2280254"/>
              <a:ext cx="1547813" cy="365760"/>
            </a:xfrm>
            <a:prstGeom prst="rect">
              <a:avLst/>
            </a:prstGeom>
            <a:grp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Usability</a:t>
              </a:r>
              <a:endParaRPr lang="en-US" sz="1400" dirty="0">
                <a:solidFill>
                  <a:schemeClr val="bg1">
                    <a:lumMod val="10000"/>
                  </a:schemeClr>
                </a:solidFill>
                <a:latin typeface="Arial" pitchFamily="34" charset="0"/>
                <a:cs typeface="Arial" pitchFamily="34" charset="0"/>
              </a:endParaRPr>
            </a:p>
          </p:txBody>
        </p:sp>
      </p:grpSp>
      <p:grpSp>
        <p:nvGrpSpPr>
          <p:cNvPr id="10" name="Group 79"/>
          <p:cNvGrpSpPr/>
          <p:nvPr>
            <p:custDataLst>
              <p:tags r:id="rId11"/>
            </p:custDataLst>
          </p:nvPr>
        </p:nvGrpSpPr>
        <p:grpSpPr>
          <a:xfrm>
            <a:off x="259555" y="3143054"/>
            <a:ext cx="4918721" cy="457200"/>
            <a:chOff x="266699" y="2655170"/>
            <a:chExt cx="4918721" cy="365760"/>
          </a:xfrm>
          <a:solidFill>
            <a:schemeClr val="accent1">
              <a:lumMod val="20000"/>
              <a:lumOff val="80000"/>
            </a:schemeClr>
          </a:solidFill>
        </p:grpSpPr>
        <p:sp>
          <p:nvSpPr>
            <p:cNvPr id="45" name="Flowchart: Stored Data 21"/>
            <p:cNvSpPr>
              <a:spLocks noChangeArrowheads="1"/>
            </p:cNvSpPr>
            <p:nvPr>
              <p:custDataLst>
                <p:tags r:id="rId19"/>
              </p:custDataLst>
            </p:nvPr>
          </p:nvSpPr>
          <p:spPr bwMode="auto">
            <a:xfrm flipH="1">
              <a:off x="1820428" y="2655170"/>
              <a:ext cx="3364992" cy="365760"/>
            </a:xfrm>
            <a:prstGeom prst="rect">
              <a:avLst/>
            </a:prstGeom>
            <a:grpFill/>
            <a:ln w="6350">
              <a:noFill/>
              <a:miter lim="800000"/>
              <a:headEnd/>
              <a:tailEnd/>
            </a:ln>
            <a:effectLst/>
          </p:spPr>
          <p:txBody>
            <a:bodyPr anchor="ctr"/>
            <a:lstStyle/>
            <a:p>
              <a:pPr algn="l">
                <a:defRPr/>
              </a:pPr>
              <a:r>
                <a:rPr lang="en-US" sz="1200" dirty="0" smtClean="0">
                  <a:solidFill>
                    <a:schemeClr val="bg1">
                      <a:lumMod val="10000"/>
                    </a:schemeClr>
                  </a:solidFill>
                  <a:latin typeface="Arial" pitchFamily="34" charset="0"/>
                  <a:cs typeface="Arial" pitchFamily="34" charset="0"/>
                </a:rPr>
                <a:t>The delivery method of the solution aligns with what is expected within the space.</a:t>
              </a:r>
              <a:endParaRPr lang="en-US" sz="1200" dirty="0">
                <a:solidFill>
                  <a:schemeClr val="bg1">
                    <a:lumMod val="10000"/>
                  </a:schemeClr>
                </a:solidFill>
                <a:latin typeface="Arial" pitchFamily="34" charset="0"/>
                <a:cs typeface="Arial" pitchFamily="34" charset="0"/>
              </a:endParaRPr>
            </a:p>
          </p:txBody>
        </p:sp>
        <p:sp>
          <p:nvSpPr>
            <p:cNvPr id="46" name="Rectangle 45"/>
            <p:cNvSpPr>
              <a:spLocks noChangeArrowheads="1"/>
            </p:cNvSpPr>
            <p:nvPr>
              <p:custDataLst>
                <p:tags r:id="rId20"/>
              </p:custDataLst>
            </p:nvPr>
          </p:nvSpPr>
          <p:spPr bwMode="auto">
            <a:xfrm flipH="1">
              <a:off x="266699" y="2655170"/>
              <a:ext cx="1547813" cy="365760"/>
            </a:xfrm>
            <a:prstGeom prst="rect">
              <a:avLst/>
            </a:prstGeom>
            <a:grp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Architecture</a:t>
              </a:r>
              <a:endParaRPr lang="en-US" sz="1400" dirty="0">
                <a:solidFill>
                  <a:schemeClr val="bg1">
                    <a:lumMod val="10000"/>
                  </a:schemeClr>
                </a:solidFill>
                <a:latin typeface="Arial" pitchFamily="34" charset="0"/>
                <a:cs typeface="Arial" pitchFamily="34" charset="0"/>
              </a:endParaRPr>
            </a:p>
          </p:txBody>
        </p:sp>
      </p:grpSp>
      <p:grpSp>
        <p:nvGrpSpPr>
          <p:cNvPr id="11" name="Group 81"/>
          <p:cNvGrpSpPr/>
          <p:nvPr>
            <p:custDataLst>
              <p:tags r:id="rId12"/>
            </p:custDataLst>
          </p:nvPr>
        </p:nvGrpSpPr>
        <p:grpSpPr>
          <a:xfrm>
            <a:off x="259555" y="2126916"/>
            <a:ext cx="4918721" cy="457200"/>
            <a:chOff x="266699" y="1905337"/>
            <a:chExt cx="4918721" cy="365760"/>
          </a:xfrm>
          <a:solidFill>
            <a:schemeClr val="accent1">
              <a:lumMod val="20000"/>
              <a:lumOff val="80000"/>
            </a:schemeClr>
          </a:solidFill>
        </p:grpSpPr>
        <p:sp>
          <p:nvSpPr>
            <p:cNvPr id="26" name="Flowchart: Stored Data 20"/>
            <p:cNvSpPr>
              <a:spLocks noChangeArrowheads="1"/>
            </p:cNvSpPr>
            <p:nvPr>
              <p:custDataLst>
                <p:tags r:id="rId17"/>
              </p:custDataLst>
            </p:nvPr>
          </p:nvSpPr>
          <p:spPr bwMode="auto">
            <a:xfrm flipH="1">
              <a:off x="1820428" y="1905337"/>
              <a:ext cx="3364992" cy="365760"/>
            </a:xfrm>
            <a:prstGeom prst="rect">
              <a:avLst/>
            </a:prstGeom>
            <a:grpFill/>
            <a:ln w="6350">
              <a:noFill/>
              <a:miter lim="800000"/>
              <a:headEnd/>
              <a:tailEnd/>
            </a:ln>
            <a:effectLst/>
          </p:spPr>
          <p:txBody>
            <a:bodyPr anchor="ctr"/>
            <a:lstStyle/>
            <a:p>
              <a:pPr algn="l">
                <a:defRPr/>
              </a:pPr>
              <a:r>
                <a:rPr lang="en-US" sz="1200" dirty="0">
                  <a:solidFill>
                    <a:schemeClr val="bg1">
                      <a:lumMod val="10000"/>
                    </a:schemeClr>
                  </a:solidFill>
                  <a:latin typeface="Arial" pitchFamily="34" charset="0"/>
                  <a:cs typeface="Arial" pitchFamily="34" charset="0"/>
                </a:rPr>
                <a:t>The </a:t>
              </a:r>
              <a:r>
                <a:rPr lang="en-US" sz="1200" dirty="0" smtClean="0">
                  <a:solidFill>
                    <a:schemeClr val="bg1">
                      <a:lumMod val="10000"/>
                    </a:schemeClr>
                  </a:solidFill>
                  <a:latin typeface="Arial" pitchFamily="34" charset="0"/>
                  <a:cs typeface="Arial" pitchFamily="34" charset="0"/>
                </a:rPr>
                <a:t>five-year </a:t>
              </a:r>
              <a:r>
                <a:rPr lang="en-US" sz="1200" dirty="0">
                  <a:solidFill>
                    <a:schemeClr val="bg1">
                      <a:lumMod val="10000"/>
                    </a:schemeClr>
                  </a:solidFill>
                  <a:latin typeface="Arial" pitchFamily="34" charset="0"/>
                  <a:cs typeface="Arial" pitchFamily="34" charset="0"/>
                </a:rPr>
                <a:t>TCO of the solution is economical.</a:t>
              </a:r>
            </a:p>
          </p:txBody>
        </p:sp>
        <p:sp>
          <p:nvSpPr>
            <p:cNvPr id="78" name="Rectangle 77"/>
            <p:cNvSpPr>
              <a:spLocks noChangeArrowheads="1"/>
            </p:cNvSpPr>
            <p:nvPr>
              <p:custDataLst>
                <p:tags r:id="rId18"/>
              </p:custDataLst>
            </p:nvPr>
          </p:nvSpPr>
          <p:spPr bwMode="auto">
            <a:xfrm flipH="1">
              <a:off x="266699" y="1905337"/>
              <a:ext cx="1547813" cy="365760"/>
            </a:xfrm>
            <a:prstGeom prst="rect">
              <a:avLst/>
            </a:prstGeom>
            <a:grp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Affordability</a:t>
              </a:r>
              <a:endParaRPr lang="en-US" sz="1400" dirty="0">
                <a:solidFill>
                  <a:schemeClr val="bg1">
                    <a:lumMod val="10000"/>
                  </a:schemeClr>
                </a:solidFill>
                <a:latin typeface="Arial" pitchFamily="34" charset="0"/>
                <a:cs typeface="Arial" pitchFamily="34" charset="0"/>
              </a:endParaRPr>
            </a:p>
          </p:txBody>
        </p:sp>
      </p:grpSp>
      <p:grpSp>
        <p:nvGrpSpPr>
          <p:cNvPr id="12" name="Group 82"/>
          <p:cNvGrpSpPr/>
          <p:nvPr>
            <p:custDataLst>
              <p:tags r:id="rId13"/>
            </p:custDataLst>
          </p:nvPr>
        </p:nvGrpSpPr>
        <p:grpSpPr>
          <a:xfrm>
            <a:off x="259555" y="1618847"/>
            <a:ext cx="4918721" cy="457200"/>
            <a:chOff x="266699" y="1530420"/>
            <a:chExt cx="4918721" cy="365760"/>
          </a:xfrm>
          <a:solidFill>
            <a:schemeClr val="accent1">
              <a:lumMod val="40000"/>
              <a:lumOff val="60000"/>
            </a:schemeClr>
          </a:solidFill>
        </p:grpSpPr>
        <p:sp>
          <p:nvSpPr>
            <p:cNvPr id="24" name="Flowchart: Stored Data 19"/>
            <p:cNvSpPr>
              <a:spLocks noChangeArrowheads="1"/>
            </p:cNvSpPr>
            <p:nvPr>
              <p:custDataLst>
                <p:tags r:id="rId15"/>
              </p:custDataLst>
            </p:nvPr>
          </p:nvSpPr>
          <p:spPr bwMode="auto">
            <a:xfrm flipH="1">
              <a:off x="1820428" y="1530420"/>
              <a:ext cx="3364992" cy="365760"/>
            </a:xfrm>
            <a:prstGeom prst="rect">
              <a:avLst/>
            </a:prstGeom>
            <a:grpFill/>
            <a:ln w="6350">
              <a:noFill/>
              <a:miter lim="800000"/>
              <a:headEnd/>
              <a:tailEnd/>
            </a:ln>
          </p:spPr>
          <p:txBody>
            <a:bodyPr anchor="ctr"/>
            <a:lstStyle/>
            <a:p>
              <a:pPr algn="l"/>
              <a:r>
                <a:rPr lang="en-US" sz="1200" dirty="0" smtClean="0">
                  <a:solidFill>
                    <a:schemeClr val="bg1">
                      <a:lumMod val="10000"/>
                    </a:schemeClr>
                  </a:solidFill>
                  <a:latin typeface="Arial" pitchFamily="34" charset="0"/>
                  <a:cs typeface="Arial" pitchFamily="34" charset="0"/>
                </a:rPr>
                <a:t>The solution provides basic </a:t>
              </a:r>
            </a:p>
            <a:p>
              <a:pPr algn="l"/>
              <a:r>
                <a:rPr lang="en-US" sz="1200" dirty="0" smtClean="0">
                  <a:solidFill>
                    <a:schemeClr val="bg1">
                      <a:lumMod val="10000"/>
                    </a:schemeClr>
                  </a:solidFill>
                  <a:latin typeface="Arial" pitchFamily="34" charset="0"/>
                  <a:cs typeface="Arial" pitchFamily="34" charset="0"/>
                </a:rPr>
                <a:t>and advanced feature/functionality.</a:t>
              </a:r>
            </a:p>
          </p:txBody>
        </p:sp>
        <p:sp>
          <p:nvSpPr>
            <p:cNvPr id="79" name="Rectangle 78"/>
            <p:cNvSpPr>
              <a:spLocks noChangeArrowheads="1"/>
            </p:cNvSpPr>
            <p:nvPr>
              <p:custDataLst>
                <p:tags r:id="rId16"/>
              </p:custDataLst>
            </p:nvPr>
          </p:nvSpPr>
          <p:spPr bwMode="auto">
            <a:xfrm flipH="1">
              <a:off x="266699" y="1530420"/>
              <a:ext cx="1547813" cy="365760"/>
            </a:xfrm>
            <a:prstGeom prst="rect">
              <a:avLst/>
            </a:prstGeom>
            <a:grpFill/>
            <a:ln w="25400">
              <a:noFill/>
              <a:miter lim="800000"/>
              <a:headEnd/>
              <a:tailEnd/>
            </a:ln>
            <a:effectLst/>
          </p:spPr>
          <p:txBody>
            <a:bodyPr anchor="ctr"/>
            <a:lstStyle/>
            <a:p>
              <a:pPr algn="r">
                <a:defRPr/>
              </a:pPr>
              <a:r>
                <a:rPr lang="en-US" sz="1400" dirty="0" smtClean="0">
                  <a:solidFill>
                    <a:schemeClr val="bg1">
                      <a:lumMod val="10000"/>
                    </a:schemeClr>
                  </a:solidFill>
                  <a:latin typeface="Arial" pitchFamily="34" charset="0"/>
                  <a:cs typeface="Arial" pitchFamily="34" charset="0"/>
                </a:rPr>
                <a:t>Features</a:t>
              </a:r>
              <a:endParaRPr lang="en-US" sz="1400" dirty="0">
                <a:solidFill>
                  <a:schemeClr val="bg1">
                    <a:lumMod val="10000"/>
                  </a:schemeClr>
                </a:solidFill>
                <a:latin typeface="Arial" pitchFamily="34" charset="0"/>
                <a:cs typeface="Arial" pitchFamily="34" charset="0"/>
              </a:endParaRPr>
            </a:p>
          </p:txBody>
        </p:sp>
      </p:grpSp>
      <p:grpSp>
        <p:nvGrpSpPr>
          <p:cNvPr id="13" name="Group 88"/>
          <p:cNvGrpSpPr/>
          <p:nvPr>
            <p:custDataLst>
              <p:tags r:id="rId14"/>
            </p:custDataLst>
          </p:nvPr>
        </p:nvGrpSpPr>
        <p:grpSpPr>
          <a:xfrm>
            <a:off x="5374987" y="4211646"/>
            <a:ext cx="3239075" cy="1824319"/>
            <a:chOff x="5632185" y="1016732"/>
            <a:chExt cx="3280336" cy="1824319"/>
          </a:xfrm>
        </p:grpSpPr>
        <p:graphicFrame>
          <p:nvGraphicFramePr>
            <p:cNvPr id="54" name="Chart 53"/>
            <p:cNvGraphicFramePr/>
            <p:nvPr/>
          </p:nvGraphicFramePr>
          <p:xfrm>
            <a:off x="5876269" y="1016732"/>
            <a:ext cx="2771597" cy="1824319"/>
          </p:xfrm>
          <a:graphic>
            <a:graphicData uri="http://schemas.openxmlformats.org/drawingml/2006/chart">
              <c:chart xmlns:c="http://schemas.openxmlformats.org/drawingml/2006/chart" xmlns:r="http://schemas.openxmlformats.org/officeDocument/2006/relationships" r:id="rId36"/>
            </a:graphicData>
          </a:graphic>
        </p:graphicFrame>
        <p:sp>
          <p:nvSpPr>
            <p:cNvPr id="55" name="TextBox 54"/>
            <p:cNvSpPr txBox="1"/>
            <p:nvPr/>
          </p:nvSpPr>
          <p:spPr>
            <a:xfrm>
              <a:off x="5707357" y="1376772"/>
              <a:ext cx="949182" cy="276999"/>
            </a:xfrm>
            <a:prstGeom prst="rect">
              <a:avLst/>
            </a:prstGeom>
            <a:noFill/>
          </p:spPr>
          <p:txBody>
            <a:bodyPr wrap="square" rtlCol="0">
              <a:spAutoFit/>
            </a:bodyPr>
            <a:lstStyle/>
            <a:p>
              <a:r>
                <a:rPr lang="en-US" sz="1200" dirty="0" smtClean="0"/>
                <a:t>Viability</a:t>
              </a:r>
              <a:endParaRPr lang="en-US" sz="1200" dirty="0"/>
            </a:p>
          </p:txBody>
        </p:sp>
        <p:sp>
          <p:nvSpPr>
            <p:cNvPr id="62" name="TextBox 61"/>
            <p:cNvSpPr txBox="1"/>
            <p:nvPr/>
          </p:nvSpPr>
          <p:spPr>
            <a:xfrm>
              <a:off x="7870866" y="1412776"/>
              <a:ext cx="949182" cy="276999"/>
            </a:xfrm>
            <a:prstGeom prst="rect">
              <a:avLst/>
            </a:prstGeom>
            <a:noFill/>
          </p:spPr>
          <p:txBody>
            <a:bodyPr wrap="square" rtlCol="0">
              <a:spAutoFit/>
            </a:bodyPr>
            <a:lstStyle/>
            <a:p>
              <a:r>
                <a:rPr lang="en-US" sz="1200" dirty="0" smtClean="0"/>
                <a:t>Strategy</a:t>
              </a:r>
              <a:endParaRPr lang="en-US" sz="1200" dirty="0"/>
            </a:p>
          </p:txBody>
        </p:sp>
        <p:sp>
          <p:nvSpPr>
            <p:cNvPr id="63" name="TextBox 62"/>
            <p:cNvSpPr txBox="1"/>
            <p:nvPr/>
          </p:nvSpPr>
          <p:spPr>
            <a:xfrm>
              <a:off x="7891331" y="2149571"/>
              <a:ext cx="1021190" cy="276999"/>
            </a:xfrm>
            <a:prstGeom prst="rect">
              <a:avLst/>
            </a:prstGeom>
            <a:noFill/>
          </p:spPr>
          <p:txBody>
            <a:bodyPr wrap="square" rtlCol="0">
              <a:spAutoFit/>
            </a:bodyPr>
            <a:lstStyle/>
            <a:p>
              <a:r>
                <a:rPr lang="en-US" sz="1200" dirty="0" smtClean="0"/>
                <a:t>Reach</a:t>
              </a:r>
            </a:p>
          </p:txBody>
        </p:sp>
        <p:sp>
          <p:nvSpPr>
            <p:cNvPr id="64" name="TextBox 63"/>
            <p:cNvSpPr txBox="1"/>
            <p:nvPr/>
          </p:nvSpPr>
          <p:spPr>
            <a:xfrm>
              <a:off x="5632185" y="2149571"/>
              <a:ext cx="1134127" cy="276999"/>
            </a:xfrm>
            <a:prstGeom prst="rect">
              <a:avLst/>
            </a:prstGeom>
            <a:noFill/>
          </p:spPr>
          <p:txBody>
            <a:bodyPr wrap="square" rtlCol="0">
              <a:spAutoFit/>
            </a:bodyPr>
            <a:lstStyle/>
            <a:p>
              <a:r>
                <a:rPr lang="en-US" sz="1200" dirty="0" smtClean="0"/>
                <a:t>Channel</a:t>
              </a:r>
              <a:endParaRPr lang="en-US" sz="1200"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10000"/>
                  </a:schemeClr>
                </a:solidFill>
              </a:rPr>
              <a:t>The Info-Tech </a:t>
            </a:r>
            <a:r>
              <a:rPr lang="en-US" dirty="0" smtClean="0">
                <a:solidFill>
                  <a:schemeClr val="accent1"/>
                </a:solidFill>
              </a:rPr>
              <a:t>SIEM Vendor </a:t>
            </a:r>
            <a:r>
              <a:rPr lang="en-US" dirty="0" smtClean="0">
                <a:solidFill>
                  <a:schemeClr val="bg1">
                    <a:lumMod val="10000"/>
                  </a:schemeClr>
                </a:solidFill>
              </a:rPr>
              <a:t>Landscape</a:t>
            </a:r>
            <a:endParaRPr lang="en-US" dirty="0"/>
          </a:p>
        </p:txBody>
      </p:sp>
      <p:sp>
        <p:nvSpPr>
          <p:cNvPr id="5" name="Rectangle 4"/>
          <p:cNvSpPr/>
          <p:nvPr/>
        </p:nvSpPr>
        <p:spPr>
          <a:xfrm>
            <a:off x="374650" y="1223764"/>
            <a:ext cx="3149600" cy="3600986"/>
          </a:xfrm>
          <a:prstGeom prst="rect">
            <a:avLst/>
          </a:prstGeom>
        </p:spPr>
        <p:txBody>
          <a:bodyPr>
            <a:spAutoFit/>
          </a:bodyPr>
          <a:lstStyle/>
          <a:p>
            <a:pPr algn="l">
              <a:defRPr/>
            </a:pPr>
            <a:r>
              <a:rPr lang="en-US" sz="1200" b="1" dirty="0">
                <a:solidFill>
                  <a:schemeClr val="bg1">
                    <a:lumMod val="10000"/>
                  </a:schemeClr>
                </a:solidFill>
                <a:latin typeface="Arial" pitchFamily="34" charset="0"/>
                <a:ea typeface="Calibri"/>
                <a:cs typeface="Arial" pitchFamily="34" charset="0"/>
              </a:rPr>
              <a:t>Champions</a:t>
            </a:r>
            <a:r>
              <a:rPr lang="en-US" sz="1200" dirty="0">
                <a:solidFill>
                  <a:schemeClr val="bg1">
                    <a:lumMod val="10000"/>
                  </a:schemeClr>
                </a:solidFill>
                <a:latin typeface="Arial" pitchFamily="34" charset="0"/>
                <a:ea typeface="Calibri"/>
                <a:cs typeface="Arial" pitchFamily="34" charset="0"/>
              </a:rPr>
              <a:t> receive high scores for most evaluation criteria and offer excellent value. They have a strong market presence and are usually the trend setters for the industry. </a:t>
            </a:r>
          </a:p>
          <a:p>
            <a:pPr algn="l">
              <a:defRPr/>
            </a:pPr>
            <a:endParaRPr lang="en-US" sz="1200" dirty="0">
              <a:solidFill>
                <a:schemeClr val="bg1">
                  <a:lumMod val="10000"/>
                </a:schemeClr>
              </a:solidFill>
              <a:latin typeface="Arial" pitchFamily="34" charset="0"/>
              <a:ea typeface="Calibri"/>
              <a:cs typeface="Arial" pitchFamily="34" charset="0"/>
            </a:endParaRPr>
          </a:p>
          <a:p>
            <a:pPr algn="l">
              <a:defRPr/>
            </a:pPr>
            <a:r>
              <a:rPr lang="en-US" sz="1200" b="1" dirty="0" smtClean="0">
                <a:solidFill>
                  <a:schemeClr val="bg1">
                    <a:lumMod val="10000"/>
                  </a:schemeClr>
                </a:solidFill>
                <a:latin typeface="Arial" pitchFamily="34" charset="0"/>
                <a:ea typeface="Calibri"/>
                <a:cs typeface="Arial" pitchFamily="34" charset="0"/>
              </a:rPr>
              <a:t>Market Pillars </a:t>
            </a:r>
            <a:r>
              <a:rPr lang="en-US" sz="1200" dirty="0" smtClean="0">
                <a:solidFill>
                  <a:schemeClr val="bg1">
                    <a:lumMod val="10000"/>
                  </a:schemeClr>
                </a:solidFill>
                <a:latin typeface="Arial" pitchFamily="34" charset="0"/>
                <a:ea typeface="Calibri"/>
                <a:cs typeface="Arial" pitchFamily="34" charset="0"/>
              </a:rPr>
              <a:t>are established players with very strong vendor credentials, but with more average product scores.</a:t>
            </a:r>
          </a:p>
          <a:p>
            <a:pPr algn="l">
              <a:defRPr/>
            </a:pPr>
            <a:endParaRPr lang="en-US" sz="1200" dirty="0" smtClean="0">
              <a:solidFill>
                <a:schemeClr val="bg1">
                  <a:lumMod val="10000"/>
                </a:schemeClr>
              </a:solidFill>
              <a:latin typeface="Arial" pitchFamily="34" charset="0"/>
              <a:cs typeface="Arial" pitchFamily="34" charset="0"/>
            </a:endParaRPr>
          </a:p>
          <a:p>
            <a:pPr algn="l">
              <a:defRPr/>
            </a:pPr>
            <a:r>
              <a:rPr lang="en-US" sz="1200" b="1" dirty="0" smtClean="0">
                <a:solidFill>
                  <a:schemeClr val="bg1">
                    <a:lumMod val="10000"/>
                  </a:schemeClr>
                </a:solidFill>
                <a:latin typeface="Arial" pitchFamily="34" charset="0"/>
                <a:ea typeface="Calibri"/>
                <a:cs typeface="Arial" pitchFamily="34" charset="0"/>
              </a:rPr>
              <a:t>Innovators</a:t>
            </a:r>
            <a:r>
              <a:rPr lang="en-US" sz="1200" dirty="0" smtClean="0">
                <a:solidFill>
                  <a:schemeClr val="bg1">
                    <a:lumMod val="10000"/>
                  </a:schemeClr>
                </a:solidFill>
                <a:latin typeface="Arial" pitchFamily="34" charset="0"/>
                <a:ea typeface="Calibri"/>
                <a:cs typeface="Arial" pitchFamily="34" charset="0"/>
              </a:rPr>
              <a:t> have demonstrated innovative product strengths that act as their competitive advantage in appealing to niche segments of the market. </a:t>
            </a:r>
          </a:p>
          <a:p>
            <a:pPr algn="l">
              <a:defRPr/>
            </a:pPr>
            <a:endParaRPr lang="en-US" sz="1200" dirty="0" smtClean="0">
              <a:solidFill>
                <a:schemeClr val="bg1">
                  <a:lumMod val="10000"/>
                </a:schemeClr>
              </a:solidFill>
              <a:latin typeface="Arial" pitchFamily="34" charset="0"/>
              <a:ea typeface="Calibri"/>
              <a:cs typeface="Arial" pitchFamily="34" charset="0"/>
            </a:endParaRPr>
          </a:p>
          <a:p>
            <a:pPr algn="l">
              <a:defRPr/>
            </a:pPr>
            <a:r>
              <a:rPr lang="en-US" sz="1200" b="1" dirty="0" smtClean="0">
                <a:solidFill>
                  <a:schemeClr val="bg1">
                    <a:lumMod val="10000"/>
                  </a:schemeClr>
                </a:solidFill>
                <a:latin typeface="Arial" pitchFamily="34" charset="0"/>
                <a:ea typeface="Calibri"/>
                <a:cs typeface="Arial" pitchFamily="34" charset="0"/>
              </a:rPr>
              <a:t>Emerging </a:t>
            </a:r>
            <a:r>
              <a:rPr lang="en-US" sz="1200" b="1" dirty="0">
                <a:solidFill>
                  <a:schemeClr val="bg1">
                    <a:lumMod val="10000"/>
                  </a:schemeClr>
                </a:solidFill>
                <a:latin typeface="Arial" pitchFamily="34" charset="0"/>
                <a:ea typeface="Calibri"/>
                <a:cs typeface="Arial" pitchFamily="34" charset="0"/>
              </a:rPr>
              <a:t>players </a:t>
            </a:r>
            <a:r>
              <a:rPr lang="en-US" sz="1200" dirty="0">
                <a:solidFill>
                  <a:schemeClr val="bg1">
                    <a:lumMod val="10000"/>
                  </a:schemeClr>
                </a:solidFill>
                <a:latin typeface="Arial" pitchFamily="34" charset="0"/>
                <a:ea typeface="Calibri"/>
                <a:cs typeface="Arial" pitchFamily="34" charset="0"/>
              </a:rPr>
              <a:t>are newer vendors who are starting to gain a foothold in the marketplace. They balance product and vendor attributes, though score lower relative to market Champions</a:t>
            </a:r>
            <a:r>
              <a:rPr lang="en-US" sz="1200" dirty="0" smtClean="0">
                <a:solidFill>
                  <a:schemeClr val="bg1">
                    <a:lumMod val="10000"/>
                  </a:schemeClr>
                </a:solidFill>
                <a:latin typeface="Arial" pitchFamily="34" charset="0"/>
                <a:ea typeface="Calibri"/>
                <a:cs typeface="Arial" pitchFamily="34" charset="0"/>
              </a:rPr>
              <a:t>.</a:t>
            </a:r>
            <a:endParaRPr lang="en-US" sz="1200" b="1" dirty="0">
              <a:solidFill>
                <a:schemeClr val="bg1">
                  <a:lumMod val="10000"/>
                </a:schemeClr>
              </a:solidFill>
              <a:latin typeface="Arial" pitchFamily="34" charset="0"/>
              <a:ea typeface="Calibri"/>
              <a:cs typeface="Arial" pitchFamily="34" charset="0"/>
            </a:endParaRPr>
          </a:p>
        </p:txBody>
      </p:sp>
      <p:sp>
        <p:nvSpPr>
          <p:cNvPr id="7" name="Content Placeholder 3"/>
          <p:cNvSpPr txBox="1">
            <a:spLocks/>
          </p:cNvSpPr>
          <p:nvPr/>
        </p:nvSpPr>
        <p:spPr bwMode="auto">
          <a:xfrm>
            <a:off x="251520" y="5208494"/>
            <a:ext cx="3809492" cy="490606"/>
          </a:xfrm>
          <a:prstGeom prst="rect">
            <a:avLst/>
          </a:prstGeom>
          <a:noFill/>
          <a:ln w="9525">
            <a:noFill/>
            <a:miter lim="800000"/>
            <a:headEnd/>
            <a:tailEnd/>
          </a:ln>
        </p:spPr>
        <p:txBody>
          <a:bodyPr/>
          <a:lstStyle/>
          <a:p>
            <a:pPr algn="ctr" eaLnBrk="0" hangingPunct="0">
              <a:spcBef>
                <a:spcPct val="20000"/>
              </a:spcBef>
              <a:buFont typeface="Arial" charset="0"/>
              <a:buNone/>
            </a:pPr>
            <a:r>
              <a:rPr lang="en-US" sz="1200" dirty="0" smtClean="0">
                <a:solidFill>
                  <a:schemeClr val="bg1">
                    <a:lumMod val="10000"/>
                  </a:schemeClr>
                </a:solidFill>
                <a:latin typeface="+mn-lt"/>
                <a:cs typeface="Tahoma" pitchFamily="34" charset="0"/>
              </a:rPr>
              <a:t>For a complete description of Info-Tech</a:t>
            </a:r>
            <a:r>
              <a:rPr lang="en-CA" sz="1200" dirty="0" smtClean="0">
                <a:solidFill>
                  <a:schemeClr val="bg1">
                    <a:lumMod val="10000"/>
                  </a:schemeClr>
                </a:solidFill>
                <a:latin typeface="+mn-lt"/>
                <a:ea typeface="ＭＳ Ｐゴシック" charset="-128"/>
                <a:cs typeface="Tahoma" pitchFamily="34" charset="0"/>
              </a:rPr>
              <a:t>’</a:t>
            </a:r>
            <a:r>
              <a:rPr lang="en-US" altLang="ja-JP" sz="1200" dirty="0" smtClean="0">
                <a:solidFill>
                  <a:schemeClr val="bg1">
                    <a:lumMod val="10000"/>
                  </a:schemeClr>
                </a:solidFill>
                <a:latin typeface="+mn-lt"/>
                <a:ea typeface="ＭＳ Ｐゴシック" charset="-128"/>
                <a:cs typeface="Tahoma" pitchFamily="34" charset="0"/>
              </a:rPr>
              <a:t>s Vendor Landscape methodology, see the Appendix.</a:t>
            </a:r>
          </a:p>
          <a:p>
            <a:pPr algn="ctr" eaLnBrk="0" hangingPunct="0">
              <a:spcBef>
                <a:spcPct val="20000"/>
              </a:spcBef>
              <a:buFont typeface="Arial" charset="0"/>
              <a:buNone/>
            </a:pPr>
            <a:endParaRPr lang="en-US" sz="1200" dirty="0" smtClean="0">
              <a:solidFill>
                <a:schemeClr val="bg1">
                  <a:lumMod val="10000"/>
                </a:schemeClr>
              </a:solidFill>
              <a:latin typeface="+mn-lt"/>
              <a:cs typeface="Tahoma" pitchFamily="34" charset="0"/>
            </a:endParaRPr>
          </a:p>
          <a:p>
            <a:pPr algn="ctr" eaLnBrk="0" hangingPunct="0">
              <a:spcBef>
                <a:spcPct val="20000"/>
              </a:spcBef>
              <a:buFont typeface="Arial" charset="0"/>
              <a:buNone/>
            </a:pPr>
            <a:endParaRPr lang="en-US" sz="1200" dirty="0" smtClean="0">
              <a:solidFill>
                <a:schemeClr val="bg1">
                  <a:lumMod val="10000"/>
                </a:schemeClr>
              </a:solidFill>
              <a:latin typeface="+mn-lt"/>
              <a:cs typeface="Tahoma" pitchFamily="34" charset="0"/>
            </a:endParaRPr>
          </a:p>
          <a:p>
            <a:pPr algn="ctr">
              <a:spcBef>
                <a:spcPct val="20000"/>
              </a:spcBef>
              <a:buFont typeface="Arial" charset="0"/>
              <a:buNone/>
            </a:pPr>
            <a:endParaRPr lang="en-US" sz="1200" dirty="0" smtClean="0">
              <a:solidFill>
                <a:schemeClr val="bg1">
                  <a:lumMod val="10000"/>
                </a:schemeClr>
              </a:solidFill>
              <a:latin typeface="+mn-lt"/>
              <a:cs typeface="Tahoma" pitchFamily="34" charset="0"/>
            </a:endParaRPr>
          </a:p>
        </p:txBody>
      </p:sp>
      <p:graphicFrame>
        <p:nvGraphicFramePr>
          <p:cNvPr id="9" name="Chart 8"/>
          <p:cNvGraphicFramePr/>
          <p:nvPr/>
        </p:nvGraphicFramePr>
        <p:xfrm>
          <a:off x="4203696" y="1127100"/>
          <a:ext cx="4572000"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 name="Object 128" hidden="1"/>
          <p:cNvGraphicFramePr>
            <a:graphicFrameLocks noChangeAspect="1"/>
          </p:cNvGraphicFramePr>
          <p:nvPr/>
        </p:nvGraphicFramePr>
        <p:xfrm>
          <a:off x="0" y="0"/>
          <a:ext cx="158750" cy="158750"/>
        </p:xfrm>
        <a:graphic>
          <a:graphicData uri="http://schemas.openxmlformats.org/presentationml/2006/ole">
            <p:oleObj spid="_x0000_s307202" name="think-cell Slide" r:id="rId306" imgW="360" imgH="360" progId="">
              <p:embed/>
            </p:oleObj>
          </a:graphicData>
        </a:graphic>
      </p:graphicFrame>
      <p:sp>
        <p:nvSpPr>
          <p:cNvPr id="2" name="Title 1"/>
          <p:cNvSpPr>
            <a:spLocks noGrp="1"/>
          </p:cNvSpPr>
          <p:nvPr>
            <p:ph type="title"/>
            <p:custDataLst>
              <p:tags r:id="rId2"/>
            </p:custDataLst>
          </p:nvPr>
        </p:nvSpPr>
        <p:spPr/>
        <p:txBody>
          <a:bodyPr/>
          <a:lstStyle/>
          <a:p>
            <a:r>
              <a:rPr lang="en-US" dirty="0" smtClean="0">
                <a:solidFill>
                  <a:sysClr val="windowText" lastClr="000000"/>
                </a:solidFill>
              </a:rPr>
              <a:t>Balance individual strengths to find the best fit</a:t>
            </a:r>
            <a:endParaRPr lang="en-US" dirty="0"/>
          </a:p>
        </p:txBody>
      </p:sp>
      <p:sp>
        <p:nvSpPr>
          <p:cNvPr id="219" name="Rectangle 218"/>
          <p:cNvSpPr/>
          <p:nvPr>
            <p:custDataLst>
              <p:tags r:id="rId3"/>
            </p:custDataLst>
          </p:nvPr>
        </p:nvSpPr>
        <p:spPr>
          <a:xfrm>
            <a:off x="6740928" y="3941762"/>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0" name="Rectangle 219"/>
          <p:cNvSpPr/>
          <p:nvPr>
            <p:custDataLst>
              <p:tags r:id="rId4"/>
            </p:custDataLst>
          </p:nvPr>
        </p:nvSpPr>
        <p:spPr>
          <a:xfrm>
            <a:off x="6740928" y="271462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1" name="Rectangle 220"/>
          <p:cNvSpPr/>
          <p:nvPr>
            <p:custDataLst>
              <p:tags r:id="rId5"/>
            </p:custDataLst>
          </p:nvPr>
        </p:nvSpPr>
        <p:spPr>
          <a:xfrm>
            <a:off x="6740928" y="23082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2" name="Rectangle 221"/>
          <p:cNvSpPr/>
          <p:nvPr>
            <p:custDataLst>
              <p:tags r:id="rId6"/>
            </p:custDataLst>
          </p:nvPr>
        </p:nvSpPr>
        <p:spPr>
          <a:xfrm>
            <a:off x="6740928" y="31210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3" name="Rectangle 222"/>
          <p:cNvSpPr/>
          <p:nvPr>
            <p:custDataLst>
              <p:tags r:id="rId7"/>
            </p:custDataLst>
          </p:nvPr>
        </p:nvSpPr>
        <p:spPr>
          <a:xfrm>
            <a:off x="6740928" y="3525837"/>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4" name="Rectangle 223"/>
          <p:cNvSpPr/>
          <p:nvPr>
            <p:custDataLst>
              <p:tags r:id="rId8"/>
            </p:custDataLst>
          </p:nvPr>
        </p:nvSpPr>
        <p:spPr>
          <a:xfrm>
            <a:off x="6740928" y="43465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5" name="Rectangle 224"/>
          <p:cNvSpPr/>
          <p:nvPr>
            <p:custDataLst>
              <p:tags r:id="rId9"/>
            </p:custDataLst>
          </p:nvPr>
        </p:nvSpPr>
        <p:spPr>
          <a:xfrm>
            <a:off x="6740928" y="19034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6" name="Rectangle 225"/>
          <p:cNvSpPr/>
          <p:nvPr>
            <p:custDataLst>
              <p:tags r:id="rId10"/>
            </p:custDataLst>
          </p:nvPr>
        </p:nvSpPr>
        <p:spPr>
          <a:xfrm>
            <a:off x="2439247" y="3941762"/>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7" name="Rectangle 226"/>
          <p:cNvSpPr/>
          <p:nvPr>
            <p:custDataLst>
              <p:tags r:id="rId11"/>
            </p:custDataLst>
          </p:nvPr>
        </p:nvSpPr>
        <p:spPr>
          <a:xfrm>
            <a:off x="3904763" y="3941762"/>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8" name="Rectangle 227"/>
          <p:cNvSpPr/>
          <p:nvPr>
            <p:custDataLst>
              <p:tags r:id="rId12"/>
            </p:custDataLst>
          </p:nvPr>
        </p:nvSpPr>
        <p:spPr>
          <a:xfrm>
            <a:off x="4637522" y="3941762"/>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29" name="Rectangle 228"/>
          <p:cNvSpPr/>
          <p:nvPr>
            <p:custDataLst>
              <p:tags r:id="rId13"/>
            </p:custDataLst>
          </p:nvPr>
        </p:nvSpPr>
        <p:spPr>
          <a:xfrm>
            <a:off x="7466214" y="3941762"/>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0" name="Rectangle 229"/>
          <p:cNvSpPr/>
          <p:nvPr>
            <p:custDataLst>
              <p:tags r:id="rId14"/>
            </p:custDataLst>
          </p:nvPr>
        </p:nvSpPr>
        <p:spPr>
          <a:xfrm>
            <a:off x="8191500" y="3941762"/>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1" name="Rectangle 230"/>
          <p:cNvSpPr/>
          <p:nvPr>
            <p:custDataLst>
              <p:tags r:id="rId15"/>
            </p:custDataLst>
          </p:nvPr>
        </p:nvSpPr>
        <p:spPr>
          <a:xfrm>
            <a:off x="2439247" y="271462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2" name="Rectangle 231"/>
          <p:cNvSpPr/>
          <p:nvPr>
            <p:custDataLst>
              <p:tags r:id="rId16"/>
            </p:custDataLst>
          </p:nvPr>
        </p:nvSpPr>
        <p:spPr>
          <a:xfrm>
            <a:off x="3904763" y="271462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3" name="Rectangle 232"/>
          <p:cNvSpPr/>
          <p:nvPr>
            <p:custDataLst>
              <p:tags r:id="rId17"/>
            </p:custDataLst>
          </p:nvPr>
        </p:nvSpPr>
        <p:spPr>
          <a:xfrm>
            <a:off x="4637522" y="271462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4" name="Rectangle 233"/>
          <p:cNvSpPr/>
          <p:nvPr>
            <p:custDataLst>
              <p:tags r:id="rId18"/>
            </p:custDataLst>
          </p:nvPr>
        </p:nvSpPr>
        <p:spPr>
          <a:xfrm>
            <a:off x="7466214" y="271462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5" name="Rectangle 234"/>
          <p:cNvSpPr/>
          <p:nvPr>
            <p:custDataLst>
              <p:tags r:id="rId19"/>
            </p:custDataLst>
          </p:nvPr>
        </p:nvSpPr>
        <p:spPr>
          <a:xfrm>
            <a:off x="8191500" y="271462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6" name="Rectangle 235"/>
          <p:cNvSpPr/>
          <p:nvPr>
            <p:custDataLst>
              <p:tags r:id="rId20"/>
            </p:custDataLst>
          </p:nvPr>
        </p:nvSpPr>
        <p:spPr>
          <a:xfrm>
            <a:off x="2439247" y="23082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7" name="Rectangle 236"/>
          <p:cNvSpPr/>
          <p:nvPr>
            <p:custDataLst>
              <p:tags r:id="rId21"/>
            </p:custDataLst>
          </p:nvPr>
        </p:nvSpPr>
        <p:spPr>
          <a:xfrm>
            <a:off x="3904763" y="23082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8" name="Rectangle 237"/>
          <p:cNvSpPr/>
          <p:nvPr>
            <p:custDataLst>
              <p:tags r:id="rId22"/>
            </p:custDataLst>
          </p:nvPr>
        </p:nvSpPr>
        <p:spPr>
          <a:xfrm>
            <a:off x="4637522" y="23082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39" name="Rectangle 238"/>
          <p:cNvSpPr/>
          <p:nvPr>
            <p:custDataLst>
              <p:tags r:id="rId23"/>
            </p:custDataLst>
          </p:nvPr>
        </p:nvSpPr>
        <p:spPr>
          <a:xfrm>
            <a:off x="7466214" y="23082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0" name="Rectangle 239"/>
          <p:cNvSpPr/>
          <p:nvPr>
            <p:custDataLst>
              <p:tags r:id="rId24"/>
            </p:custDataLst>
          </p:nvPr>
        </p:nvSpPr>
        <p:spPr>
          <a:xfrm>
            <a:off x="8191500" y="23082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1" name="Rectangle 240"/>
          <p:cNvSpPr/>
          <p:nvPr>
            <p:custDataLst>
              <p:tags r:id="rId25"/>
            </p:custDataLst>
          </p:nvPr>
        </p:nvSpPr>
        <p:spPr>
          <a:xfrm>
            <a:off x="2439247" y="31210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2" name="Rectangle 241"/>
          <p:cNvSpPr/>
          <p:nvPr>
            <p:custDataLst>
              <p:tags r:id="rId26"/>
            </p:custDataLst>
          </p:nvPr>
        </p:nvSpPr>
        <p:spPr>
          <a:xfrm>
            <a:off x="3904763" y="31210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3" name="Rectangle 242"/>
          <p:cNvSpPr/>
          <p:nvPr>
            <p:custDataLst>
              <p:tags r:id="rId27"/>
            </p:custDataLst>
          </p:nvPr>
        </p:nvSpPr>
        <p:spPr>
          <a:xfrm>
            <a:off x="4637522" y="31210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4" name="Rectangle 243"/>
          <p:cNvSpPr/>
          <p:nvPr>
            <p:custDataLst>
              <p:tags r:id="rId28"/>
            </p:custDataLst>
          </p:nvPr>
        </p:nvSpPr>
        <p:spPr>
          <a:xfrm>
            <a:off x="7466214" y="31210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5" name="Rectangle 244"/>
          <p:cNvSpPr/>
          <p:nvPr>
            <p:custDataLst>
              <p:tags r:id="rId29"/>
            </p:custDataLst>
          </p:nvPr>
        </p:nvSpPr>
        <p:spPr>
          <a:xfrm>
            <a:off x="8191500" y="31210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6" name="Rectangle 245"/>
          <p:cNvSpPr/>
          <p:nvPr>
            <p:custDataLst>
              <p:tags r:id="rId30"/>
            </p:custDataLst>
          </p:nvPr>
        </p:nvSpPr>
        <p:spPr>
          <a:xfrm>
            <a:off x="2439247" y="3525837"/>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7" name="Rectangle 246"/>
          <p:cNvSpPr/>
          <p:nvPr>
            <p:custDataLst>
              <p:tags r:id="rId31"/>
            </p:custDataLst>
          </p:nvPr>
        </p:nvSpPr>
        <p:spPr>
          <a:xfrm>
            <a:off x="3904763" y="3525837"/>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8" name="Rectangle 247"/>
          <p:cNvSpPr/>
          <p:nvPr>
            <p:custDataLst>
              <p:tags r:id="rId32"/>
            </p:custDataLst>
          </p:nvPr>
        </p:nvSpPr>
        <p:spPr>
          <a:xfrm>
            <a:off x="4637522" y="3525837"/>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49" name="Rectangle 248"/>
          <p:cNvSpPr/>
          <p:nvPr>
            <p:custDataLst>
              <p:tags r:id="rId33"/>
            </p:custDataLst>
          </p:nvPr>
        </p:nvSpPr>
        <p:spPr>
          <a:xfrm>
            <a:off x="7466214" y="3525837"/>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0" name="Rectangle 249"/>
          <p:cNvSpPr/>
          <p:nvPr>
            <p:custDataLst>
              <p:tags r:id="rId34"/>
            </p:custDataLst>
          </p:nvPr>
        </p:nvSpPr>
        <p:spPr>
          <a:xfrm>
            <a:off x="8191500" y="3525837"/>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1" name="Rectangle 250"/>
          <p:cNvSpPr/>
          <p:nvPr>
            <p:custDataLst>
              <p:tags r:id="rId35"/>
            </p:custDataLst>
          </p:nvPr>
        </p:nvSpPr>
        <p:spPr>
          <a:xfrm>
            <a:off x="2439247" y="43465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2" name="Rectangle 251"/>
          <p:cNvSpPr/>
          <p:nvPr>
            <p:custDataLst>
              <p:tags r:id="rId36"/>
            </p:custDataLst>
          </p:nvPr>
        </p:nvSpPr>
        <p:spPr>
          <a:xfrm>
            <a:off x="3904763" y="43465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3" name="Rectangle 252"/>
          <p:cNvSpPr/>
          <p:nvPr>
            <p:custDataLst>
              <p:tags r:id="rId37"/>
            </p:custDataLst>
          </p:nvPr>
        </p:nvSpPr>
        <p:spPr>
          <a:xfrm>
            <a:off x="4637522" y="43465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4" name="Rectangle 253"/>
          <p:cNvSpPr/>
          <p:nvPr>
            <p:custDataLst>
              <p:tags r:id="rId38"/>
            </p:custDataLst>
          </p:nvPr>
        </p:nvSpPr>
        <p:spPr>
          <a:xfrm>
            <a:off x="7466214" y="43465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5" name="Rectangle 254"/>
          <p:cNvSpPr/>
          <p:nvPr>
            <p:custDataLst>
              <p:tags r:id="rId39"/>
            </p:custDataLst>
          </p:nvPr>
        </p:nvSpPr>
        <p:spPr>
          <a:xfrm>
            <a:off x="8191500" y="43465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6" name="Rectangle 255"/>
          <p:cNvSpPr/>
          <p:nvPr>
            <p:custDataLst>
              <p:tags r:id="rId40"/>
            </p:custDataLst>
          </p:nvPr>
        </p:nvSpPr>
        <p:spPr>
          <a:xfrm>
            <a:off x="2439247" y="19034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7" name="Rectangle 256"/>
          <p:cNvSpPr/>
          <p:nvPr>
            <p:custDataLst>
              <p:tags r:id="rId41"/>
            </p:custDataLst>
          </p:nvPr>
        </p:nvSpPr>
        <p:spPr>
          <a:xfrm>
            <a:off x="3904763" y="19034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8" name="Rectangle 257"/>
          <p:cNvSpPr/>
          <p:nvPr>
            <p:custDataLst>
              <p:tags r:id="rId42"/>
            </p:custDataLst>
          </p:nvPr>
        </p:nvSpPr>
        <p:spPr>
          <a:xfrm>
            <a:off x="4637522" y="19034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59" name="Rectangle 258"/>
          <p:cNvSpPr/>
          <p:nvPr>
            <p:custDataLst>
              <p:tags r:id="rId43"/>
            </p:custDataLst>
          </p:nvPr>
        </p:nvSpPr>
        <p:spPr>
          <a:xfrm>
            <a:off x="7466214" y="19034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0" name="Rectangle 259"/>
          <p:cNvSpPr/>
          <p:nvPr>
            <p:custDataLst>
              <p:tags r:id="rId44"/>
            </p:custDataLst>
          </p:nvPr>
        </p:nvSpPr>
        <p:spPr>
          <a:xfrm>
            <a:off x="8191500" y="19034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1" name="Rectangle 260"/>
          <p:cNvSpPr/>
          <p:nvPr>
            <p:custDataLst>
              <p:tags r:id="rId45"/>
            </p:custDataLst>
          </p:nvPr>
        </p:nvSpPr>
        <p:spPr>
          <a:xfrm>
            <a:off x="3172005" y="19034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2" name="Rectangle 261"/>
          <p:cNvSpPr/>
          <p:nvPr>
            <p:custDataLst>
              <p:tags r:id="rId46"/>
            </p:custDataLst>
          </p:nvPr>
        </p:nvSpPr>
        <p:spPr>
          <a:xfrm>
            <a:off x="6015642" y="19034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3" name="Rectangle 262"/>
          <p:cNvSpPr/>
          <p:nvPr>
            <p:custDataLst>
              <p:tags r:id="rId47"/>
            </p:custDataLst>
          </p:nvPr>
        </p:nvSpPr>
        <p:spPr>
          <a:xfrm>
            <a:off x="3172005" y="3941762"/>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4" name="Rectangle 263"/>
          <p:cNvSpPr/>
          <p:nvPr>
            <p:custDataLst>
              <p:tags r:id="rId48"/>
            </p:custDataLst>
          </p:nvPr>
        </p:nvSpPr>
        <p:spPr>
          <a:xfrm>
            <a:off x="3172005" y="23082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5" name="Rectangle 264"/>
          <p:cNvSpPr/>
          <p:nvPr>
            <p:custDataLst>
              <p:tags r:id="rId49"/>
            </p:custDataLst>
          </p:nvPr>
        </p:nvSpPr>
        <p:spPr>
          <a:xfrm>
            <a:off x="3172005" y="271462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6" name="Rectangle 265"/>
          <p:cNvSpPr/>
          <p:nvPr>
            <p:custDataLst>
              <p:tags r:id="rId50"/>
            </p:custDataLst>
          </p:nvPr>
        </p:nvSpPr>
        <p:spPr>
          <a:xfrm>
            <a:off x="3172005" y="3121025"/>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7" name="Rectangle 266"/>
          <p:cNvSpPr/>
          <p:nvPr>
            <p:custDataLst>
              <p:tags r:id="rId51"/>
            </p:custDataLst>
          </p:nvPr>
        </p:nvSpPr>
        <p:spPr>
          <a:xfrm>
            <a:off x="3172005" y="3525837"/>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8" name="Rectangle 267"/>
          <p:cNvSpPr/>
          <p:nvPr>
            <p:custDataLst>
              <p:tags r:id="rId52"/>
            </p:custDataLst>
          </p:nvPr>
        </p:nvSpPr>
        <p:spPr>
          <a:xfrm>
            <a:off x="6015642" y="23082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69" name="Rectangle 268"/>
          <p:cNvSpPr/>
          <p:nvPr>
            <p:custDataLst>
              <p:tags r:id="rId53"/>
            </p:custDataLst>
          </p:nvPr>
        </p:nvSpPr>
        <p:spPr>
          <a:xfrm>
            <a:off x="6015642" y="271462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70" name="Rectangle 269"/>
          <p:cNvSpPr/>
          <p:nvPr>
            <p:custDataLst>
              <p:tags r:id="rId54"/>
            </p:custDataLst>
          </p:nvPr>
        </p:nvSpPr>
        <p:spPr>
          <a:xfrm>
            <a:off x="6015642" y="3121025"/>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71" name="Rectangle 270"/>
          <p:cNvSpPr/>
          <p:nvPr>
            <p:custDataLst>
              <p:tags r:id="rId55"/>
            </p:custDataLst>
          </p:nvPr>
        </p:nvSpPr>
        <p:spPr>
          <a:xfrm>
            <a:off x="6015642" y="3525837"/>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72" name="Rectangle 271"/>
          <p:cNvSpPr/>
          <p:nvPr>
            <p:custDataLst>
              <p:tags r:id="rId56"/>
            </p:custDataLst>
          </p:nvPr>
        </p:nvSpPr>
        <p:spPr>
          <a:xfrm>
            <a:off x="6015642" y="3941762"/>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73" name="Rectangle 272"/>
          <p:cNvSpPr/>
          <p:nvPr>
            <p:custDataLst>
              <p:tags r:id="rId57"/>
            </p:custDataLst>
          </p:nvPr>
        </p:nvSpPr>
        <p:spPr>
          <a:xfrm>
            <a:off x="3172005" y="43465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74" name="Rectangle 273"/>
          <p:cNvSpPr/>
          <p:nvPr>
            <p:custDataLst>
              <p:tags r:id="rId58"/>
            </p:custDataLst>
          </p:nvPr>
        </p:nvSpPr>
        <p:spPr>
          <a:xfrm>
            <a:off x="6015642" y="43465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275" name="Round Same Side Corner Rectangle 274"/>
          <p:cNvSpPr/>
          <p:nvPr>
            <p:custDataLst>
              <p:tags r:id="rId59"/>
            </p:custDataLst>
          </p:nvPr>
        </p:nvSpPr>
        <p:spPr>
          <a:xfrm flipH="1">
            <a:off x="1779641" y="1268412"/>
            <a:ext cx="3548443" cy="274320"/>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bg1"/>
                </a:solidFill>
              </a:rPr>
              <a:t>Product</a:t>
            </a:r>
          </a:p>
        </p:txBody>
      </p:sp>
      <p:sp>
        <p:nvSpPr>
          <p:cNvPr id="276" name="Round Same Side Corner Rectangle 275"/>
          <p:cNvSpPr/>
          <p:nvPr>
            <p:custDataLst>
              <p:tags r:id="rId60"/>
            </p:custDataLst>
          </p:nvPr>
        </p:nvSpPr>
        <p:spPr>
          <a:xfrm flipH="1">
            <a:off x="5364190" y="1268412"/>
            <a:ext cx="3513672" cy="274320"/>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solidFill>
                  <a:schemeClr val="bg1"/>
                </a:solidFill>
              </a:rPr>
              <a:t>Vendor</a:t>
            </a:r>
          </a:p>
        </p:txBody>
      </p:sp>
      <p:sp>
        <p:nvSpPr>
          <p:cNvPr id="277" name="Rectangle 276"/>
          <p:cNvSpPr/>
          <p:nvPr>
            <p:custDataLst>
              <p:tags r:id="rId61"/>
            </p:custDataLst>
          </p:nvPr>
        </p:nvSpPr>
        <p:spPr>
          <a:xfrm flipH="1">
            <a:off x="2440438"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Features</a:t>
            </a:r>
          </a:p>
        </p:txBody>
      </p:sp>
      <p:sp>
        <p:nvSpPr>
          <p:cNvPr id="278" name="Rectangle 277"/>
          <p:cNvSpPr/>
          <p:nvPr>
            <p:custDataLst>
              <p:tags r:id="rId62"/>
            </p:custDataLst>
          </p:nvPr>
        </p:nvSpPr>
        <p:spPr>
          <a:xfrm flipH="1">
            <a:off x="3174387"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Usability</a:t>
            </a:r>
            <a:endParaRPr lang="en-US" sz="1000" dirty="0">
              <a:solidFill>
                <a:schemeClr val="tx1"/>
              </a:solidFill>
            </a:endParaRPr>
          </a:p>
        </p:txBody>
      </p:sp>
      <p:sp>
        <p:nvSpPr>
          <p:cNvPr id="279" name="Rectangle 278"/>
          <p:cNvSpPr/>
          <p:nvPr>
            <p:custDataLst>
              <p:tags r:id="rId63"/>
            </p:custDataLst>
          </p:nvPr>
        </p:nvSpPr>
        <p:spPr>
          <a:xfrm flipH="1">
            <a:off x="3908336"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Price</a:t>
            </a:r>
            <a:endParaRPr lang="en-US" sz="1000" dirty="0">
              <a:solidFill>
                <a:schemeClr val="tx1"/>
              </a:solidFill>
            </a:endParaRPr>
          </a:p>
        </p:txBody>
      </p:sp>
      <p:sp>
        <p:nvSpPr>
          <p:cNvPr id="280" name="Rectangle 279"/>
          <p:cNvSpPr/>
          <p:nvPr>
            <p:custDataLst>
              <p:tags r:id="rId64"/>
            </p:custDataLst>
          </p:nvPr>
        </p:nvSpPr>
        <p:spPr>
          <a:xfrm flipH="1">
            <a:off x="6015642"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Viability</a:t>
            </a:r>
          </a:p>
        </p:txBody>
      </p:sp>
      <p:sp>
        <p:nvSpPr>
          <p:cNvPr id="281" name="Rectangle 280"/>
          <p:cNvSpPr/>
          <p:nvPr>
            <p:custDataLst>
              <p:tags r:id="rId65"/>
            </p:custDataLst>
          </p:nvPr>
        </p:nvSpPr>
        <p:spPr>
          <a:xfrm flipH="1">
            <a:off x="6740928"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Strategy</a:t>
            </a:r>
            <a:endParaRPr lang="en-US" sz="1000" dirty="0">
              <a:solidFill>
                <a:schemeClr val="tx1"/>
              </a:solidFill>
            </a:endParaRPr>
          </a:p>
        </p:txBody>
      </p:sp>
      <p:sp>
        <p:nvSpPr>
          <p:cNvPr id="282" name="Rectangle 281"/>
          <p:cNvSpPr/>
          <p:nvPr>
            <p:custDataLst>
              <p:tags r:id="rId66"/>
            </p:custDataLst>
          </p:nvPr>
        </p:nvSpPr>
        <p:spPr>
          <a:xfrm flipH="1">
            <a:off x="8191500"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Channel</a:t>
            </a:r>
            <a:endParaRPr lang="en-US" sz="1000" dirty="0">
              <a:solidFill>
                <a:schemeClr val="tx1"/>
              </a:solidFill>
            </a:endParaRPr>
          </a:p>
        </p:txBody>
      </p:sp>
      <p:sp>
        <p:nvSpPr>
          <p:cNvPr id="283" name="Rectangle 282"/>
          <p:cNvSpPr/>
          <p:nvPr>
            <p:custDataLst>
              <p:tags r:id="rId67"/>
            </p:custDataLst>
          </p:nvPr>
        </p:nvSpPr>
        <p:spPr>
          <a:xfrm>
            <a:off x="250825" y="3941762"/>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smtClean="0">
                <a:solidFill>
                  <a:schemeClr val="accent1"/>
                </a:solidFill>
              </a:rPr>
              <a:t>Q1 Labs</a:t>
            </a:r>
            <a:endParaRPr lang="en-US" sz="1200" b="1" dirty="0">
              <a:solidFill>
                <a:schemeClr val="accent1"/>
              </a:solidFill>
            </a:endParaRPr>
          </a:p>
        </p:txBody>
      </p:sp>
      <p:sp>
        <p:nvSpPr>
          <p:cNvPr id="284" name="Rectangle 283"/>
          <p:cNvSpPr/>
          <p:nvPr>
            <p:custDataLst>
              <p:tags r:id="rId68"/>
            </p:custDataLst>
          </p:nvPr>
        </p:nvSpPr>
        <p:spPr>
          <a:xfrm>
            <a:off x="250825" y="2714625"/>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err="1" smtClean="0">
                <a:solidFill>
                  <a:schemeClr val="accent1"/>
                </a:solidFill>
              </a:rPr>
              <a:t>LogLogic</a:t>
            </a:r>
            <a:endParaRPr lang="en-US" sz="1200" b="1" dirty="0">
              <a:solidFill>
                <a:schemeClr val="accent1"/>
              </a:solidFill>
            </a:endParaRPr>
          </a:p>
        </p:txBody>
      </p:sp>
      <p:sp>
        <p:nvSpPr>
          <p:cNvPr id="285" name="Rectangle 284"/>
          <p:cNvSpPr/>
          <p:nvPr>
            <p:custDataLst>
              <p:tags r:id="rId69"/>
            </p:custDataLst>
          </p:nvPr>
        </p:nvSpPr>
        <p:spPr>
          <a:xfrm>
            <a:off x="250825" y="2308225"/>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smtClean="0">
                <a:solidFill>
                  <a:schemeClr val="accent1"/>
                </a:solidFill>
              </a:rPr>
              <a:t>IBM</a:t>
            </a:r>
            <a:endParaRPr lang="en-US" sz="1200" b="1" dirty="0">
              <a:solidFill>
                <a:schemeClr val="accent1"/>
              </a:solidFill>
            </a:endParaRPr>
          </a:p>
        </p:txBody>
      </p:sp>
      <p:sp>
        <p:nvSpPr>
          <p:cNvPr id="286" name="Rectangle 285"/>
          <p:cNvSpPr/>
          <p:nvPr>
            <p:custDataLst>
              <p:tags r:id="rId70"/>
            </p:custDataLst>
          </p:nvPr>
        </p:nvSpPr>
        <p:spPr>
          <a:xfrm>
            <a:off x="250825" y="3121025"/>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err="1" smtClean="0">
                <a:solidFill>
                  <a:schemeClr val="accent1"/>
                </a:solidFill>
              </a:rPr>
              <a:t>netForensics</a:t>
            </a:r>
            <a:endParaRPr lang="en-US" sz="1200" b="1" dirty="0">
              <a:solidFill>
                <a:schemeClr val="accent1"/>
              </a:solidFill>
            </a:endParaRPr>
          </a:p>
        </p:txBody>
      </p:sp>
      <p:sp>
        <p:nvSpPr>
          <p:cNvPr id="287" name="Rectangle 286"/>
          <p:cNvSpPr/>
          <p:nvPr>
            <p:custDataLst>
              <p:tags r:id="rId71"/>
            </p:custDataLst>
          </p:nvPr>
        </p:nvSpPr>
        <p:spPr>
          <a:xfrm>
            <a:off x="250825" y="3525837"/>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err="1" smtClean="0">
                <a:solidFill>
                  <a:schemeClr val="accent1"/>
                </a:solidFill>
              </a:rPr>
              <a:t>NitroSecurity</a:t>
            </a:r>
            <a:endParaRPr lang="en-US" sz="1200" b="1" dirty="0">
              <a:solidFill>
                <a:schemeClr val="accent1"/>
              </a:solidFill>
            </a:endParaRPr>
          </a:p>
        </p:txBody>
      </p:sp>
      <p:sp>
        <p:nvSpPr>
          <p:cNvPr id="288" name="Rectangle 287"/>
          <p:cNvSpPr/>
          <p:nvPr>
            <p:custDataLst>
              <p:tags r:id="rId72"/>
            </p:custDataLst>
          </p:nvPr>
        </p:nvSpPr>
        <p:spPr>
          <a:xfrm>
            <a:off x="250825" y="4346575"/>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smtClean="0">
                <a:solidFill>
                  <a:schemeClr val="accent1"/>
                </a:solidFill>
              </a:rPr>
              <a:t>RSA</a:t>
            </a:r>
            <a:endParaRPr lang="en-US" sz="1200" b="1" dirty="0">
              <a:solidFill>
                <a:schemeClr val="accent1"/>
              </a:solidFill>
            </a:endParaRPr>
          </a:p>
        </p:txBody>
      </p:sp>
      <p:sp>
        <p:nvSpPr>
          <p:cNvPr id="289" name="Rectangle 288"/>
          <p:cNvSpPr/>
          <p:nvPr>
            <p:custDataLst>
              <p:tags r:id="rId73"/>
            </p:custDataLst>
          </p:nvPr>
        </p:nvSpPr>
        <p:spPr>
          <a:xfrm>
            <a:off x="250823" y="1916832"/>
            <a:ext cx="1395415"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err="1" smtClean="0">
                <a:solidFill>
                  <a:schemeClr val="accent1"/>
                </a:solidFill>
              </a:rPr>
              <a:t>ArcSight</a:t>
            </a:r>
            <a:endParaRPr lang="en-US" sz="1200" b="1" dirty="0">
              <a:solidFill>
                <a:schemeClr val="accent1"/>
              </a:solidFill>
            </a:endParaRPr>
          </a:p>
        </p:txBody>
      </p:sp>
      <p:sp>
        <p:nvSpPr>
          <p:cNvPr id="290" name="Oval 289"/>
          <p:cNvSpPr/>
          <p:nvPr>
            <p:custDataLst>
              <p:tags r:id="rId74"/>
            </p:custDataLst>
          </p:nvPr>
        </p:nvSpPr>
        <p:spPr bwMode="auto">
          <a:xfrm>
            <a:off x="2663825"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91" name="Arc 290"/>
          <p:cNvSpPr/>
          <p:nvPr>
            <p:custDataLst>
              <p:tags r:id="rId75"/>
            </p:custDataLst>
          </p:nvPr>
        </p:nvSpPr>
        <p:spPr bwMode="gray">
          <a:xfrm>
            <a:off x="2663826" y="399256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2" name="Oval 291"/>
          <p:cNvSpPr/>
          <p:nvPr>
            <p:custDataLst>
              <p:tags r:id="rId76"/>
            </p:custDataLst>
          </p:nvPr>
        </p:nvSpPr>
        <p:spPr bwMode="auto">
          <a:xfrm>
            <a:off x="2665412" y="2795587"/>
            <a:ext cx="241300" cy="241300"/>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94" name="Oval 293"/>
          <p:cNvSpPr/>
          <p:nvPr>
            <p:custDataLst>
              <p:tags r:id="rId77"/>
            </p:custDataLst>
          </p:nvPr>
        </p:nvSpPr>
        <p:spPr bwMode="auto">
          <a:xfrm>
            <a:off x="2663825" y="23701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95" name="Arc 294"/>
          <p:cNvSpPr/>
          <p:nvPr>
            <p:custDataLst>
              <p:tags r:id="rId78"/>
            </p:custDataLst>
          </p:nvPr>
        </p:nvSpPr>
        <p:spPr bwMode="gray">
          <a:xfrm>
            <a:off x="2663826" y="2370136"/>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6" name="Oval 295"/>
          <p:cNvSpPr/>
          <p:nvPr>
            <p:custDataLst>
              <p:tags r:id="rId79"/>
            </p:custDataLst>
          </p:nvPr>
        </p:nvSpPr>
        <p:spPr bwMode="auto">
          <a:xfrm>
            <a:off x="2663825"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97" name="Arc 296"/>
          <p:cNvSpPr/>
          <p:nvPr>
            <p:custDataLst>
              <p:tags r:id="rId80"/>
            </p:custDataLst>
          </p:nvPr>
        </p:nvSpPr>
        <p:spPr bwMode="gray">
          <a:xfrm>
            <a:off x="2663826" y="3190875"/>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8" name="Oval 297"/>
          <p:cNvSpPr/>
          <p:nvPr>
            <p:custDataLst>
              <p:tags r:id="rId81"/>
            </p:custDataLst>
          </p:nvPr>
        </p:nvSpPr>
        <p:spPr bwMode="auto">
          <a:xfrm>
            <a:off x="2663825"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36" name="Arc 335"/>
          <p:cNvSpPr/>
          <p:nvPr>
            <p:custDataLst>
              <p:tags r:id="rId82"/>
            </p:custDataLst>
          </p:nvPr>
        </p:nvSpPr>
        <p:spPr bwMode="gray">
          <a:xfrm>
            <a:off x="2663826" y="3595687"/>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0" name="Oval 299"/>
          <p:cNvSpPr/>
          <p:nvPr>
            <p:custDataLst>
              <p:tags r:id="rId83"/>
            </p:custDataLst>
          </p:nvPr>
        </p:nvSpPr>
        <p:spPr bwMode="auto">
          <a:xfrm>
            <a:off x="2663825" y="43894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01" name="Arc 300"/>
          <p:cNvSpPr/>
          <p:nvPr>
            <p:custDataLst>
              <p:tags r:id="rId84"/>
            </p:custDataLst>
          </p:nvPr>
        </p:nvSpPr>
        <p:spPr bwMode="gray">
          <a:xfrm>
            <a:off x="2663826" y="4389437"/>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2" name="Oval 301"/>
          <p:cNvSpPr/>
          <p:nvPr>
            <p:custDataLst>
              <p:tags r:id="rId85"/>
            </p:custDataLst>
          </p:nvPr>
        </p:nvSpPr>
        <p:spPr bwMode="auto">
          <a:xfrm>
            <a:off x="2663825" y="19653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18" name="Arc 517"/>
          <p:cNvSpPr/>
          <p:nvPr>
            <p:custDataLst>
              <p:tags r:id="rId86"/>
            </p:custDataLst>
          </p:nvPr>
        </p:nvSpPr>
        <p:spPr bwMode="gray">
          <a:xfrm>
            <a:off x="2663826" y="19653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3" name="Oval 302"/>
          <p:cNvSpPr/>
          <p:nvPr>
            <p:custDataLst>
              <p:tags r:id="rId87"/>
            </p:custDataLst>
          </p:nvPr>
        </p:nvSpPr>
        <p:spPr bwMode="auto">
          <a:xfrm>
            <a:off x="3384550" y="3994150"/>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04" name="Arc 303"/>
          <p:cNvSpPr/>
          <p:nvPr>
            <p:custDataLst>
              <p:tags r:id="rId88"/>
            </p:custDataLst>
          </p:nvPr>
        </p:nvSpPr>
        <p:spPr bwMode="gray">
          <a:xfrm>
            <a:off x="3384551" y="3994150"/>
            <a:ext cx="241300" cy="241300"/>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5" name="Oval 304"/>
          <p:cNvSpPr/>
          <p:nvPr>
            <p:custDataLst>
              <p:tags r:id="rId89"/>
            </p:custDataLst>
          </p:nvPr>
        </p:nvSpPr>
        <p:spPr bwMode="auto">
          <a:xfrm>
            <a:off x="4859337" y="3992562"/>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07" name="Oval 306"/>
          <p:cNvSpPr/>
          <p:nvPr>
            <p:custDataLst>
              <p:tags r:id="rId90"/>
            </p:custDataLst>
          </p:nvPr>
        </p:nvSpPr>
        <p:spPr bwMode="auto">
          <a:xfrm>
            <a:off x="6227762"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08" name="Arc 307"/>
          <p:cNvSpPr/>
          <p:nvPr>
            <p:custDataLst>
              <p:tags r:id="rId91"/>
            </p:custDataLst>
          </p:nvPr>
        </p:nvSpPr>
        <p:spPr bwMode="gray">
          <a:xfrm>
            <a:off x="6227762" y="3992562"/>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9" name="Oval 308"/>
          <p:cNvSpPr/>
          <p:nvPr>
            <p:custDataLst>
              <p:tags r:id="rId92"/>
            </p:custDataLst>
          </p:nvPr>
        </p:nvSpPr>
        <p:spPr bwMode="auto">
          <a:xfrm>
            <a:off x="7689850"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52" name="Arc 551"/>
          <p:cNvSpPr/>
          <p:nvPr>
            <p:custDataLst>
              <p:tags r:id="rId93"/>
            </p:custDataLst>
          </p:nvPr>
        </p:nvSpPr>
        <p:spPr bwMode="gray">
          <a:xfrm>
            <a:off x="7689850" y="399256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0" name="Oval 309"/>
          <p:cNvSpPr/>
          <p:nvPr>
            <p:custDataLst>
              <p:tags r:id="rId94"/>
            </p:custDataLst>
          </p:nvPr>
        </p:nvSpPr>
        <p:spPr bwMode="auto">
          <a:xfrm>
            <a:off x="8405812"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53" name="Arc 552"/>
          <p:cNvSpPr/>
          <p:nvPr>
            <p:custDataLst>
              <p:tags r:id="rId95"/>
            </p:custDataLst>
          </p:nvPr>
        </p:nvSpPr>
        <p:spPr bwMode="gray">
          <a:xfrm>
            <a:off x="8405811" y="399256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1" name="Oval 310"/>
          <p:cNvSpPr/>
          <p:nvPr>
            <p:custDataLst>
              <p:tags r:id="rId96"/>
            </p:custDataLst>
          </p:nvPr>
        </p:nvSpPr>
        <p:spPr bwMode="auto">
          <a:xfrm>
            <a:off x="3384550" y="2795587"/>
            <a:ext cx="241300" cy="241300"/>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13" name="Oval 312"/>
          <p:cNvSpPr/>
          <p:nvPr>
            <p:custDataLst>
              <p:tags r:id="rId97"/>
            </p:custDataLst>
          </p:nvPr>
        </p:nvSpPr>
        <p:spPr bwMode="auto">
          <a:xfrm>
            <a:off x="4860925"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14" name="Arc 313"/>
          <p:cNvSpPr/>
          <p:nvPr>
            <p:custDataLst>
              <p:tags r:id="rId98"/>
            </p:custDataLst>
          </p:nvPr>
        </p:nvSpPr>
        <p:spPr bwMode="gray">
          <a:xfrm>
            <a:off x="4860925" y="2795586"/>
            <a:ext cx="241300" cy="241300"/>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15" name="Oval 314"/>
          <p:cNvSpPr/>
          <p:nvPr>
            <p:custDataLst>
              <p:tags r:id="rId99"/>
            </p:custDataLst>
          </p:nvPr>
        </p:nvSpPr>
        <p:spPr bwMode="auto">
          <a:xfrm>
            <a:off x="6229350"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16" name="Arc 315"/>
          <p:cNvSpPr/>
          <p:nvPr>
            <p:custDataLst>
              <p:tags r:id="rId100"/>
            </p:custDataLst>
          </p:nvPr>
        </p:nvSpPr>
        <p:spPr bwMode="gray">
          <a:xfrm>
            <a:off x="6229350" y="2795586"/>
            <a:ext cx="241300" cy="241300"/>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7" name="Oval 316"/>
          <p:cNvSpPr/>
          <p:nvPr>
            <p:custDataLst>
              <p:tags r:id="rId101"/>
            </p:custDataLst>
          </p:nvPr>
        </p:nvSpPr>
        <p:spPr bwMode="auto">
          <a:xfrm>
            <a:off x="7691437"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18" name="Arc 317"/>
          <p:cNvSpPr/>
          <p:nvPr>
            <p:custDataLst>
              <p:tags r:id="rId102"/>
            </p:custDataLst>
          </p:nvPr>
        </p:nvSpPr>
        <p:spPr bwMode="gray">
          <a:xfrm>
            <a:off x="7691436" y="2795586"/>
            <a:ext cx="241300" cy="241300"/>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19" name="Oval 318"/>
          <p:cNvSpPr/>
          <p:nvPr>
            <p:custDataLst>
              <p:tags r:id="rId103"/>
            </p:custDataLst>
          </p:nvPr>
        </p:nvSpPr>
        <p:spPr bwMode="auto">
          <a:xfrm>
            <a:off x="8407400"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0" name="Arc 319"/>
          <p:cNvSpPr/>
          <p:nvPr>
            <p:custDataLst>
              <p:tags r:id="rId104"/>
            </p:custDataLst>
          </p:nvPr>
        </p:nvSpPr>
        <p:spPr bwMode="gray">
          <a:xfrm>
            <a:off x="8407400" y="2795586"/>
            <a:ext cx="241300" cy="241300"/>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1" name="Oval 320"/>
          <p:cNvSpPr/>
          <p:nvPr>
            <p:custDataLst>
              <p:tags r:id="rId105"/>
            </p:custDataLst>
          </p:nvPr>
        </p:nvSpPr>
        <p:spPr bwMode="auto">
          <a:xfrm>
            <a:off x="3384550" y="2371725"/>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2" name="Arc 321"/>
          <p:cNvSpPr/>
          <p:nvPr>
            <p:custDataLst>
              <p:tags r:id="rId106"/>
            </p:custDataLst>
          </p:nvPr>
        </p:nvSpPr>
        <p:spPr bwMode="gray">
          <a:xfrm>
            <a:off x="3384551" y="2371725"/>
            <a:ext cx="241300" cy="241300"/>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3" name="Oval 322"/>
          <p:cNvSpPr/>
          <p:nvPr>
            <p:custDataLst>
              <p:tags r:id="rId107"/>
            </p:custDataLst>
          </p:nvPr>
        </p:nvSpPr>
        <p:spPr bwMode="auto">
          <a:xfrm>
            <a:off x="4859337" y="23701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4" name="Arc 323"/>
          <p:cNvSpPr/>
          <p:nvPr>
            <p:custDataLst>
              <p:tags r:id="rId108"/>
            </p:custDataLst>
          </p:nvPr>
        </p:nvSpPr>
        <p:spPr bwMode="gray">
          <a:xfrm>
            <a:off x="4859337" y="2370136"/>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5" name="Oval 324"/>
          <p:cNvSpPr/>
          <p:nvPr>
            <p:custDataLst>
              <p:tags r:id="rId109"/>
            </p:custDataLst>
          </p:nvPr>
        </p:nvSpPr>
        <p:spPr bwMode="auto">
          <a:xfrm>
            <a:off x="8405812" y="23701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24" name="Arc 523"/>
          <p:cNvSpPr/>
          <p:nvPr>
            <p:custDataLst>
              <p:tags r:id="rId110"/>
            </p:custDataLst>
          </p:nvPr>
        </p:nvSpPr>
        <p:spPr bwMode="gray">
          <a:xfrm>
            <a:off x="8405811" y="2370136"/>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6" name="Oval 325"/>
          <p:cNvSpPr/>
          <p:nvPr>
            <p:custDataLst>
              <p:tags r:id="rId111"/>
            </p:custDataLst>
          </p:nvPr>
        </p:nvSpPr>
        <p:spPr bwMode="auto">
          <a:xfrm>
            <a:off x="7689850" y="2370137"/>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7" name="Oval 326"/>
          <p:cNvSpPr/>
          <p:nvPr>
            <p:custDataLst>
              <p:tags r:id="rId112"/>
            </p:custDataLst>
          </p:nvPr>
        </p:nvSpPr>
        <p:spPr bwMode="auto">
          <a:xfrm>
            <a:off x="6227762" y="2370137"/>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8" name="Oval 327"/>
          <p:cNvSpPr/>
          <p:nvPr>
            <p:custDataLst>
              <p:tags r:id="rId113"/>
            </p:custDataLst>
          </p:nvPr>
        </p:nvSpPr>
        <p:spPr bwMode="auto">
          <a:xfrm>
            <a:off x="3384550" y="3192462"/>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9" name="Arc 328"/>
          <p:cNvSpPr/>
          <p:nvPr>
            <p:custDataLst>
              <p:tags r:id="rId114"/>
            </p:custDataLst>
          </p:nvPr>
        </p:nvSpPr>
        <p:spPr bwMode="gray">
          <a:xfrm>
            <a:off x="3384551" y="3192461"/>
            <a:ext cx="241300" cy="241300"/>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0" name="Oval 329"/>
          <p:cNvSpPr/>
          <p:nvPr>
            <p:custDataLst>
              <p:tags r:id="rId115"/>
            </p:custDataLst>
          </p:nvPr>
        </p:nvSpPr>
        <p:spPr bwMode="auto">
          <a:xfrm>
            <a:off x="4859337"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31" name="Arc 330"/>
          <p:cNvSpPr/>
          <p:nvPr>
            <p:custDataLst>
              <p:tags r:id="rId116"/>
            </p:custDataLst>
          </p:nvPr>
        </p:nvSpPr>
        <p:spPr bwMode="gray">
          <a:xfrm>
            <a:off x="4859337" y="319087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32" name="Oval 331"/>
          <p:cNvSpPr/>
          <p:nvPr>
            <p:custDataLst>
              <p:tags r:id="rId117"/>
            </p:custDataLst>
          </p:nvPr>
        </p:nvSpPr>
        <p:spPr bwMode="auto">
          <a:xfrm>
            <a:off x="6227762"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47" name="Arc 546"/>
          <p:cNvSpPr/>
          <p:nvPr>
            <p:custDataLst>
              <p:tags r:id="rId118"/>
            </p:custDataLst>
          </p:nvPr>
        </p:nvSpPr>
        <p:spPr bwMode="gray">
          <a:xfrm>
            <a:off x="6227762" y="3190875"/>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3" name="Oval 332"/>
          <p:cNvSpPr/>
          <p:nvPr>
            <p:custDataLst>
              <p:tags r:id="rId119"/>
            </p:custDataLst>
          </p:nvPr>
        </p:nvSpPr>
        <p:spPr bwMode="auto">
          <a:xfrm>
            <a:off x="7689850"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48" name="Arc 547"/>
          <p:cNvSpPr/>
          <p:nvPr>
            <p:custDataLst>
              <p:tags r:id="rId120"/>
            </p:custDataLst>
          </p:nvPr>
        </p:nvSpPr>
        <p:spPr bwMode="gray">
          <a:xfrm>
            <a:off x="7689850" y="3190875"/>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4" name="Oval 333"/>
          <p:cNvSpPr/>
          <p:nvPr>
            <p:custDataLst>
              <p:tags r:id="rId121"/>
            </p:custDataLst>
          </p:nvPr>
        </p:nvSpPr>
        <p:spPr bwMode="auto">
          <a:xfrm>
            <a:off x="8405812"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49" name="Arc 548"/>
          <p:cNvSpPr/>
          <p:nvPr>
            <p:custDataLst>
              <p:tags r:id="rId122"/>
            </p:custDataLst>
          </p:nvPr>
        </p:nvSpPr>
        <p:spPr bwMode="gray">
          <a:xfrm>
            <a:off x="8405811" y="3190875"/>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5" name="Oval 334"/>
          <p:cNvSpPr/>
          <p:nvPr>
            <p:custDataLst>
              <p:tags r:id="rId123"/>
            </p:custDataLst>
          </p:nvPr>
        </p:nvSpPr>
        <p:spPr bwMode="auto">
          <a:xfrm>
            <a:off x="3384550" y="3597275"/>
            <a:ext cx="241300" cy="241300"/>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37" name="Oval 336"/>
          <p:cNvSpPr/>
          <p:nvPr>
            <p:custDataLst>
              <p:tags r:id="rId124"/>
            </p:custDataLst>
          </p:nvPr>
        </p:nvSpPr>
        <p:spPr bwMode="auto">
          <a:xfrm>
            <a:off x="4859337"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38" name="Arc 337"/>
          <p:cNvSpPr/>
          <p:nvPr>
            <p:custDataLst>
              <p:tags r:id="rId125"/>
            </p:custDataLst>
          </p:nvPr>
        </p:nvSpPr>
        <p:spPr bwMode="gray">
          <a:xfrm>
            <a:off x="4859337" y="3595687"/>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9" name="Oval 338"/>
          <p:cNvSpPr/>
          <p:nvPr>
            <p:custDataLst>
              <p:tags r:id="rId126"/>
            </p:custDataLst>
          </p:nvPr>
        </p:nvSpPr>
        <p:spPr bwMode="auto">
          <a:xfrm>
            <a:off x="6227762"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40" name="Arc 339"/>
          <p:cNvSpPr/>
          <p:nvPr>
            <p:custDataLst>
              <p:tags r:id="rId127"/>
            </p:custDataLst>
          </p:nvPr>
        </p:nvSpPr>
        <p:spPr bwMode="gray">
          <a:xfrm>
            <a:off x="6227762" y="3595687"/>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1" name="Oval 340"/>
          <p:cNvSpPr/>
          <p:nvPr>
            <p:custDataLst>
              <p:tags r:id="rId128"/>
            </p:custDataLst>
          </p:nvPr>
        </p:nvSpPr>
        <p:spPr bwMode="auto">
          <a:xfrm>
            <a:off x="7689850"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75" name="Arc 374"/>
          <p:cNvSpPr/>
          <p:nvPr>
            <p:custDataLst>
              <p:tags r:id="rId129"/>
            </p:custDataLst>
          </p:nvPr>
        </p:nvSpPr>
        <p:spPr bwMode="gray">
          <a:xfrm>
            <a:off x="7689850" y="3595687"/>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2" name="Oval 341"/>
          <p:cNvSpPr/>
          <p:nvPr>
            <p:custDataLst>
              <p:tags r:id="rId130"/>
            </p:custDataLst>
          </p:nvPr>
        </p:nvSpPr>
        <p:spPr bwMode="auto">
          <a:xfrm>
            <a:off x="8405812"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51" name="Arc 550"/>
          <p:cNvSpPr/>
          <p:nvPr>
            <p:custDataLst>
              <p:tags r:id="rId131"/>
            </p:custDataLst>
          </p:nvPr>
        </p:nvSpPr>
        <p:spPr bwMode="gray">
          <a:xfrm>
            <a:off x="8405811" y="3595687"/>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3" name="Oval 342"/>
          <p:cNvSpPr/>
          <p:nvPr>
            <p:custDataLst>
              <p:tags r:id="rId132"/>
            </p:custDataLst>
          </p:nvPr>
        </p:nvSpPr>
        <p:spPr bwMode="auto">
          <a:xfrm>
            <a:off x="3384550" y="4391025"/>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44" name="Arc 343"/>
          <p:cNvSpPr/>
          <p:nvPr>
            <p:custDataLst>
              <p:tags r:id="rId133"/>
            </p:custDataLst>
          </p:nvPr>
        </p:nvSpPr>
        <p:spPr bwMode="gray">
          <a:xfrm>
            <a:off x="3384551" y="4391025"/>
            <a:ext cx="241300" cy="241300"/>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5" name="Oval 344"/>
          <p:cNvSpPr/>
          <p:nvPr>
            <p:custDataLst>
              <p:tags r:id="rId134"/>
            </p:custDataLst>
          </p:nvPr>
        </p:nvSpPr>
        <p:spPr bwMode="auto">
          <a:xfrm>
            <a:off x="4859337" y="4413250"/>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46" name="Arc 345"/>
          <p:cNvSpPr/>
          <p:nvPr>
            <p:custDataLst>
              <p:tags r:id="rId135"/>
            </p:custDataLst>
          </p:nvPr>
        </p:nvSpPr>
        <p:spPr bwMode="gray">
          <a:xfrm>
            <a:off x="4859337" y="4413250"/>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7" name="Oval 346"/>
          <p:cNvSpPr/>
          <p:nvPr>
            <p:custDataLst>
              <p:tags r:id="rId136"/>
            </p:custDataLst>
          </p:nvPr>
        </p:nvSpPr>
        <p:spPr bwMode="auto">
          <a:xfrm>
            <a:off x="6227762" y="4413250"/>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48" name="Arc 347"/>
          <p:cNvSpPr/>
          <p:nvPr>
            <p:custDataLst>
              <p:tags r:id="rId137"/>
            </p:custDataLst>
          </p:nvPr>
        </p:nvSpPr>
        <p:spPr bwMode="gray">
          <a:xfrm>
            <a:off x="6227762" y="4413250"/>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49" name="Oval 348"/>
          <p:cNvSpPr/>
          <p:nvPr>
            <p:custDataLst>
              <p:tags r:id="rId138"/>
            </p:custDataLst>
          </p:nvPr>
        </p:nvSpPr>
        <p:spPr bwMode="auto">
          <a:xfrm>
            <a:off x="7689850" y="4413250"/>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51" name="Oval 350"/>
          <p:cNvSpPr/>
          <p:nvPr>
            <p:custDataLst>
              <p:tags r:id="rId139"/>
            </p:custDataLst>
          </p:nvPr>
        </p:nvSpPr>
        <p:spPr bwMode="auto">
          <a:xfrm>
            <a:off x="8405812" y="4413250"/>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52" name="Arc 351"/>
          <p:cNvSpPr/>
          <p:nvPr>
            <p:custDataLst>
              <p:tags r:id="rId140"/>
            </p:custDataLst>
          </p:nvPr>
        </p:nvSpPr>
        <p:spPr bwMode="gray">
          <a:xfrm>
            <a:off x="8405811" y="4413250"/>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53" name="Oval 352"/>
          <p:cNvSpPr/>
          <p:nvPr>
            <p:custDataLst>
              <p:tags r:id="rId141"/>
            </p:custDataLst>
          </p:nvPr>
        </p:nvSpPr>
        <p:spPr bwMode="auto">
          <a:xfrm>
            <a:off x="3384550" y="1966912"/>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19" name="Arc 518"/>
          <p:cNvSpPr/>
          <p:nvPr>
            <p:custDataLst>
              <p:tags r:id="rId142"/>
            </p:custDataLst>
          </p:nvPr>
        </p:nvSpPr>
        <p:spPr bwMode="gray">
          <a:xfrm>
            <a:off x="3384551" y="1966911"/>
            <a:ext cx="241300" cy="241300"/>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4" name="Oval 353"/>
          <p:cNvSpPr/>
          <p:nvPr>
            <p:custDataLst>
              <p:tags r:id="rId143"/>
            </p:custDataLst>
          </p:nvPr>
        </p:nvSpPr>
        <p:spPr bwMode="auto">
          <a:xfrm>
            <a:off x="4859337" y="19653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20" name="Arc 519"/>
          <p:cNvSpPr/>
          <p:nvPr>
            <p:custDataLst>
              <p:tags r:id="rId144"/>
            </p:custDataLst>
          </p:nvPr>
        </p:nvSpPr>
        <p:spPr bwMode="gray">
          <a:xfrm>
            <a:off x="4859337" y="19653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5" name="Oval 354"/>
          <p:cNvSpPr/>
          <p:nvPr>
            <p:custDataLst>
              <p:tags r:id="rId145"/>
            </p:custDataLst>
          </p:nvPr>
        </p:nvSpPr>
        <p:spPr bwMode="auto">
          <a:xfrm>
            <a:off x="6227762" y="19653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21" name="Arc 520"/>
          <p:cNvSpPr/>
          <p:nvPr>
            <p:custDataLst>
              <p:tags r:id="rId146"/>
            </p:custDataLst>
          </p:nvPr>
        </p:nvSpPr>
        <p:spPr bwMode="gray">
          <a:xfrm>
            <a:off x="6227762" y="19653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6" name="Oval 355"/>
          <p:cNvSpPr/>
          <p:nvPr>
            <p:custDataLst>
              <p:tags r:id="rId147"/>
            </p:custDataLst>
          </p:nvPr>
        </p:nvSpPr>
        <p:spPr bwMode="auto">
          <a:xfrm>
            <a:off x="7689850" y="196532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57" name="Oval 356"/>
          <p:cNvSpPr/>
          <p:nvPr>
            <p:custDataLst>
              <p:tags r:id="rId148"/>
            </p:custDataLst>
          </p:nvPr>
        </p:nvSpPr>
        <p:spPr bwMode="auto">
          <a:xfrm>
            <a:off x="8405812" y="196532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58" name="Rectangle 357"/>
          <p:cNvSpPr/>
          <p:nvPr>
            <p:custDataLst>
              <p:tags r:id="rId149"/>
            </p:custDataLst>
          </p:nvPr>
        </p:nvSpPr>
        <p:spPr>
          <a:xfrm flipH="1">
            <a:off x="7466214"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Reach</a:t>
            </a:r>
            <a:endParaRPr lang="en-US" sz="1000" dirty="0">
              <a:solidFill>
                <a:schemeClr val="tx1"/>
              </a:solidFill>
            </a:endParaRPr>
          </a:p>
        </p:txBody>
      </p:sp>
      <p:sp>
        <p:nvSpPr>
          <p:cNvPr id="359" name="Rectangle 358"/>
          <p:cNvSpPr/>
          <p:nvPr>
            <p:custDataLst>
              <p:tags r:id="rId150"/>
            </p:custDataLst>
          </p:nvPr>
        </p:nvSpPr>
        <p:spPr>
          <a:xfrm flipH="1">
            <a:off x="4642284" y="1585912"/>
            <a:ext cx="685800"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tx1"/>
                </a:solidFill>
              </a:rPr>
              <a:t>Platform</a:t>
            </a:r>
            <a:endParaRPr lang="en-US" sz="1000" dirty="0">
              <a:solidFill>
                <a:schemeClr val="tx1"/>
              </a:solidFill>
            </a:endParaRPr>
          </a:p>
        </p:txBody>
      </p:sp>
      <p:sp>
        <p:nvSpPr>
          <p:cNvPr id="360" name="Rectangle 359"/>
          <p:cNvSpPr/>
          <p:nvPr>
            <p:custDataLst>
              <p:tags r:id="rId151"/>
            </p:custDataLst>
          </p:nvPr>
        </p:nvSpPr>
        <p:spPr>
          <a:xfrm>
            <a:off x="250825" y="4749800"/>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err="1" smtClean="0">
                <a:solidFill>
                  <a:schemeClr val="accent1"/>
                </a:solidFill>
              </a:rPr>
              <a:t>SenSage</a:t>
            </a:r>
            <a:endParaRPr lang="en-US" sz="1200" b="1" dirty="0">
              <a:solidFill>
                <a:schemeClr val="accent1"/>
              </a:solidFill>
            </a:endParaRPr>
          </a:p>
        </p:txBody>
      </p:sp>
      <p:sp>
        <p:nvSpPr>
          <p:cNvPr id="361" name="Rectangle 360"/>
          <p:cNvSpPr/>
          <p:nvPr>
            <p:custDataLst>
              <p:tags r:id="rId152"/>
            </p:custDataLst>
          </p:nvPr>
        </p:nvSpPr>
        <p:spPr>
          <a:xfrm>
            <a:off x="250825" y="5176837"/>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smtClean="0">
                <a:solidFill>
                  <a:schemeClr val="accent1"/>
                </a:solidFill>
              </a:rPr>
              <a:t>Symantec</a:t>
            </a:r>
            <a:endParaRPr lang="en-US" sz="1200" b="1" dirty="0">
              <a:solidFill>
                <a:schemeClr val="accent1"/>
              </a:solidFill>
            </a:endParaRPr>
          </a:p>
        </p:txBody>
      </p:sp>
      <p:sp>
        <p:nvSpPr>
          <p:cNvPr id="362" name="Oval 361"/>
          <p:cNvSpPr/>
          <p:nvPr>
            <p:custDataLst>
              <p:tags r:id="rId153"/>
            </p:custDataLst>
          </p:nvPr>
        </p:nvSpPr>
        <p:spPr bwMode="auto">
          <a:xfrm>
            <a:off x="6964362"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63" name="Arc 362"/>
          <p:cNvSpPr/>
          <p:nvPr>
            <p:custDataLst>
              <p:tags r:id="rId154"/>
            </p:custDataLst>
          </p:nvPr>
        </p:nvSpPr>
        <p:spPr bwMode="gray">
          <a:xfrm>
            <a:off x="6964361" y="399256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4" name="Oval 363"/>
          <p:cNvSpPr/>
          <p:nvPr>
            <p:custDataLst>
              <p:tags r:id="rId155"/>
            </p:custDataLst>
          </p:nvPr>
        </p:nvSpPr>
        <p:spPr bwMode="auto">
          <a:xfrm>
            <a:off x="6965950"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65" name="Arc 364"/>
          <p:cNvSpPr/>
          <p:nvPr>
            <p:custDataLst>
              <p:tags r:id="rId156"/>
            </p:custDataLst>
          </p:nvPr>
        </p:nvSpPr>
        <p:spPr bwMode="gray">
          <a:xfrm>
            <a:off x="6965950" y="2795586"/>
            <a:ext cx="241298" cy="241298"/>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6" name="Oval 365"/>
          <p:cNvSpPr/>
          <p:nvPr>
            <p:custDataLst>
              <p:tags r:id="rId157"/>
            </p:custDataLst>
          </p:nvPr>
        </p:nvSpPr>
        <p:spPr bwMode="auto">
          <a:xfrm>
            <a:off x="6964362" y="23701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23" name="Arc 522"/>
          <p:cNvSpPr/>
          <p:nvPr>
            <p:custDataLst>
              <p:tags r:id="rId158"/>
            </p:custDataLst>
          </p:nvPr>
        </p:nvSpPr>
        <p:spPr bwMode="gray">
          <a:xfrm>
            <a:off x="6964361" y="2370136"/>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7" name="Oval 366"/>
          <p:cNvSpPr/>
          <p:nvPr>
            <p:custDataLst>
              <p:tags r:id="rId159"/>
            </p:custDataLst>
          </p:nvPr>
        </p:nvSpPr>
        <p:spPr bwMode="auto">
          <a:xfrm>
            <a:off x="6964362"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77" name="Arc 376"/>
          <p:cNvSpPr/>
          <p:nvPr>
            <p:custDataLst>
              <p:tags r:id="rId160"/>
            </p:custDataLst>
          </p:nvPr>
        </p:nvSpPr>
        <p:spPr bwMode="gray">
          <a:xfrm>
            <a:off x="6964361" y="319087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9" name="Oval 368"/>
          <p:cNvSpPr/>
          <p:nvPr>
            <p:custDataLst>
              <p:tags r:id="rId161"/>
            </p:custDataLst>
          </p:nvPr>
        </p:nvSpPr>
        <p:spPr bwMode="auto">
          <a:xfrm>
            <a:off x="6964362"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50" name="Arc 349"/>
          <p:cNvSpPr/>
          <p:nvPr>
            <p:custDataLst>
              <p:tags r:id="rId162"/>
            </p:custDataLst>
          </p:nvPr>
        </p:nvSpPr>
        <p:spPr bwMode="gray">
          <a:xfrm>
            <a:off x="6964361" y="3595687"/>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1" name="Oval 370"/>
          <p:cNvSpPr/>
          <p:nvPr>
            <p:custDataLst>
              <p:tags r:id="rId163"/>
            </p:custDataLst>
          </p:nvPr>
        </p:nvSpPr>
        <p:spPr bwMode="auto">
          <a:xfrm>
            <a:off x="6964362" y="4413250"/>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72" name="Arc 371"/>
          <p:cNvSpPr/>
          <p:nvPr>
            <p:custDataLst>
              <p:tags r:id="rId164"/>
            </p:custDataLst>
          </p:nvPr>
        </p:nvSpPr>
        <p:spPr bwMode="gray">
          <a:xfrm>
            <a:off x="6964361" y="4413250"/>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3" name="Oval 372"/>
          <p:cNvSpPr/>
          <p:nvPr>
            <p:custDataLst>
              <p:tags r:id="rId165"/>
            </p:custDataLst>
          </p:nvPr>
        </p:nvSpPr>
        <p:spPr bwMode="auto">
          <a:xfrm>
            <a:off x="6964362" y="19653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22" name="Arc 521"/>
          <p:cNvSpPr/>
          <p:nvPr>
            <p:custDataLst>
              <p:tags r:id="rId166"/>
            </p:custDataLst>
          </p:nvPr>
        </p:nvSpPr>
        <p:spPr bwMode="gray">
          <a:xfrm>
            <a:off x="6964361" y="19653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4" name="Oval 373"/>
          <p:cNvSpPr/>
          <p:nvPr>
            <p:custDataLst>
              <p:tags r:id="rId167"/>
            </p:custDataLst>
          </p:nvPr>
        </p:nvSpPr>
        <p:spPr bwMode="auto">
          <a:xfrm>
            <a:off x="4121150"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93" name="Arc 292"/>
          <p:cNvSpPr/>
          <p:nvPr>
            <p:custDataLst>
              <p:tags r:id="rId168"/>
            </p:custDataLst>
          </p:nvPr>
        </p:nvSpPr>
        <p:spPr bwMode="gray">
          <a:xfrm>
            <a:off x="4121151" y="3992562"/>
            <a:ext cx="244474"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6" name="Oval 375"/>
          <p:cNvSpPr/>
          <p:nvPr>
            <p:custDataLst>
              <p:tags r:id="rId169"/>
            </p:custDataLst>
          </p:nvPr>
        </p:nvSpPr>
        <p:spPr bwMode="auto">
          <a:xfrm>
            <a:off x="4122737"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78" name="Oval 377"/>
          <p:cNvSpPr/>
          <p:nvPr>
            <p:custDataLst>
              <p:tags r:id="rId170"/>
            </p:custDataLst>
          </p:nvPr>
        </p:nvSpPr>
        <p:spPr bwMode="auto">
          <a:xfrm>
            <a:off x="4121150" y="23701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06" name="Arc 305"/>
          <p:cNvSpPr/>
          <p:nvPr>
            <p:custDataLst>
              <p:tags r:id="rId171"/>
            </p:custDataLst>
          </p:nvPr>
        </p:nvSpPr>
        <p:spPr bwMode="gray">
          <a:xfrm>
            <a:off x="4121151" y="2370136"/>
            <a:ext cx="244472"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9" name="Oval 378"/>
          <p:cNvSpPr/>
          <p:nvPr>
            <p:custDataLst>
              <p:tags r:id="rId172"/>
            </p:custDataLst>
          </p:nvPr>
        </p:nvSpPr>
        <p:spPr bwMode="auto">
          <a:xfrm>
            <a:off x="4121150" y="319087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81" name="Oval 380"/>
          <p:cNvSpPr/>
          <p:nvPr>
            <p:custDataLst>
              <p:tags r:id="rId173"/>
            </p:custDataLst>
          </p:nvPr>
        </p:nvSpPr>
        <p:spPr bwMode="auto">
          <a:xfrm>
            <a:off x="4121150"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08" name="Arc 407"/>
          <p:cNvSpPr/>
          <p:nvPr>
            <p:custDataLst>
              <p:tags r:id="rId174"/>
            </p:custDataLst>
          </p:nvPr>
        </p:nvSpPr>
        <p:spPr bwMode="gray">
          <a:xfrm>
            <a:off x="4121151" y="3595687"/>
            <a:ext cx="244472"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2" name="Oval 381"/>
          <p:cNvSpPr/>
          <p:nvPr>
            <p:custDataLst>
              <p:tags r:id="rId175"/>
            </p:custDataLst>
          </p:nvPr>
        </p:nvSpPr>
        <p:spPr bwMode="auto">
          <a:xfrm>
            <a:off x="4121150" y="4413250"/>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83" name="Oval 382"/>
          <p:cNvSpPr/>
          <p:nvPr>
            <p:custDataLst>
              <p:tags r:id="rId176"/>
            </p:custDataLst>
          </p:nvPr>
        </p:nvSpPr>
        <p:spPr bwMode="auto">
          <a:xfrm>
            <a:off x="4121150" y="19653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85" name="Rectangle 384"/>
          <p:cNvSpPr/>
          <p:nvPr>
            <p:custDataLst>
              <p:tags r:id="rId177"/>
            </p:custDataLst>
          </p:nvPr>
        </p:nvSpPr>
        <p:spPr>
          <a:xfrm>
            <a:off x="6740928" y="51546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86" name="Rectangle 385"/>
          <p:cNvSpPr/>
          <p:nvPr>
            <p:custDataLst>
              <p:tags r:id="rId178"/>
            </p:custDataLst>
          </p:nvPr>
        </p:nvSpPr>
        <p:spPr>
          <a:xfrm>
            <a:off x="6740928" y="4749800"/>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87" name="Rectangle 386"/>
          <p:cNvSpPr/>
          <p:nvPr>
            <p:custDataLst>
              <p:tags r:id="rId179"/>
            </p:custDataLst>
          </p:nvPr>
        </p:nvSpPr>
        <p:spPr>
          <a:xfrm>
            <a:off x="2439247" y="51546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88" name="Rectangle 387"/>
          <p:cNvSpPr/>
          <p:nvPr>
            <p:custDataLst>
              <p:tags r:id="rId180"/>
            </p:custDataLst>
          </p:nvPr>
        </p:nvSpPr>
        <p:spPr>
          <a:xfrm>
            <a:off x="3904763" y="51546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89" name="Rectangle 388"/>
          <p:cNvSpPr/>
          <p:nvPr>
            <p:custDataLst>
              <p:tags r:id="rId181"/>
            </p:custDataLst>
          </p:nvPr>
        </p:nvSpPr>
        <p:spPr>
          <a:xfrm>
            <a:off x="4637522" y="51546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0" name="Rectangle 389"/>
          <p:cNvSpPr/>
          <p:nvPr>
            <p:custDataLst>
              <p:tags r:id="rId182"/>
            </p:custDataLst>
          </p:nvPr>
        </p:nvSpPr>
        <p:spPr>
          <a:xfrm>
            <a:off x="7466214" y="51546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1" name="Rectangle 390"/>
          <p:cNvSpPr/>
          <p:nvPr>
            <p:custDataLst>
              <p:tags r:id="rId183"/>
            </p:custDataLst>
          </p:nvPr>
        </p:nvSpPr>
        <p:spPr>
          <a:xfrm>
            <a:off x="8191500" y="51546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2" name="Rectangle 391"/>
          <p:cNvSpPr/>
          <p:nvPr>
            <p:custDataLst>
              <p:tags r:id="rId184"/>
            </p:custDataLst>
          </p:nvPr>
        </p:nvSpPr>
        <p:spPr>
          <a:xfrm>
            <a:off x="2439247" y="4749800"/>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3" name="Rectangle 392"/>
          <p:cNvSpPr/>
          <p:nvPr>
            <p:custDataLst>
              <p:tags r:id="rId185"/>
            </p:custDataLst>
          </p:nvPr>
        </p:nvSpPr>
        <p:spPr>
          <a:xfrm>
            <a:off x="3904763" y="4749800"/>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4" name="Rectangle 393"/>
          <p:cNvSpPr/>
          <p:nvPr>
            <p:custDataLst>
              <p:tags r:id="rId186"/>
            </p:custDataLst>
          </p:nvPr>
        </p:nvSpPr>
        <p:spPr>
          <a:xfrm>
            <a:off x="4637522" y="4749800"/>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5" name="Rectangle 394"/>
          <p:cNvSpPr/>
          <p:nvPr>
            <p:custDataLst>
              <p:tags r:id="rId187"/>
            </p:custDataLst>
          </p:nvPr>
        </p:nvSpPr>
        <p:spPr>
          <a:xfrm>
            <a:off x="7466214" y="4749800"/>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6" name="Rectangle 395"/>
          <p:cNvSpPr/>
          <p:nvPr>
            <p:custDataLst>
              <p:tags r:id="rId188"/>
            </p:custDataLst>
          </p:nvPr>
        </p:nvSpPr>
        <p:spPr>
          <a:xfrm>
            <a:off x="8191500" y="4749800"/>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7" name="Rectangle 396"/>
          <p:cNvSpPr/>
          <p:nvPr>
            <p:custDataLst>
              <p:tags r:id="rId189"/>
            </p:custDataLst>
          </p:nvPr>
        </p:nvSpPr>
        <p:spPr>
          <a:xfrm>
            <a:off x="3172005" y="4749800"/>
            <a:ext cx="685800"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8" name="Rectangle 397"/>
          <p:cNvSpPr/>
          <p:nvPr>
            <p:custDataLst>
              <p:tags r:id="rId190"/>
            </p:custDataLst>
          </p:nvPr>
        </p:nvSpPr>
        <p:spPr>
          <a:xfrm>
            <a:off x="6015642" y="4749800"/>
            <a:ext cx="685800" cy="36576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399" name="Rectangle 398"/>
          <p:cNvSpPr/>
          <p:nvPr>
            <p:custDataLst>
              <p:tags r:id="rId191"/>
            </p:custDataLst>
          </p:nvPr>
        </p:nvSpPr>
        <p:spPr>
          <a:xfrm>
            <a:off x="3172005" y="5154612"/>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00" name="Rectangle 399"/>
          <p:cNvSpPr/>
          <p:nvPr>
            <p:custDataLst>
              <p:tags r:id="rId192"/>
            </p:custDataLst>
          </p:nvPr>
        </p:nvSpPr>
        <p:spPr>
          <a:xfrm>
            <a:off x="6015642" y="5154612"/>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01" name="Oval 400"/>
          <p:cNvSpPr/>
          <p:nvPr>
            <p:custDataLst>
              <p:tags r:id="rId193"/>
            </p:custDataLst>
          </p:nvPr>
        </p:nvSpPr>
        <p:spPr bwMode="auto">
          <a:xfrm>
            <a:off x="2663825" y="52165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02" name="Arc 401"/>
          <p:cNvSpPr/>
          <p:nvPr>
            <p:custDataLst>
              <p:tags r:id="rId194"/>
            </p:custDataLst>
          </p:nvPr>
        </p:nvSpPr>
        <p:spPr bwMode="gray">
          <a:xfrm>
            <a:off x="2663826" y="521652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3" name="Oval 402"/>
          <p:cNvSpPr/>
          <p:nvPr>
            <p:custDataLst>
              <p:tags r:id="rId195"/>
            </p:custDataLst>
          </p:nvPr>
        </p:nvSpPr>
        <p:spPr bwMode="auto">
          <a:xfrm>
            <a:off x="2663825"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04" name="Arc 403"/>
          <p:cNvSpPr/>
          <p:nvPr>
            <p:custDataLst>
              <p:tags r:id="rId196"/>
            </p:custDataLst>
          </p:nvPr>
        </p:nvSpPr>
        <p:spPr bwMode="gray">
          <a:xfrm>
            <a:off x="2663826" y="481171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5" name="Oval 404"/>
          <p:cNvSpPr/>
          <p:nvPr>
            <p:custDataLst>
              <p:tags r:id="rId197"/>
            </p:custDataLst>
          </p:nvPr>
        </p:nvSpPr>
        <p:spPr bwMode="auto">
          <a:xfrm>
            <a:off x="3384550" y="5218112"/>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06" name="Arc 405"/>
          <p:cNvSpPr/>
          <p:nvPr>
            <p:custDataLst>
              <p:tags r:id="rId198"/>
            </p:custDataLst>
          </p:nvPr>
        </p:nvSpPr>
        <p:spPr bwMode="gray">
          <a:xfrm>
            <a:off x="3384551" y="5218112"/>
            <a:ext cx="241300" cy="241300"/>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7" name="Oval 406"/>
          <p:cNvSpPr/>
          <p:nvPr>
            <p:custDataLst>
              <p:tags r:id="rId199"/>
            </p:custDataLst>
          </p:nvPr>
        </p:nvSpPr>
        <p:spPr bwMode="auto">
          <a:xfrm>
            <a:off x="4859337" y="521652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09" name="Oval 408"/>
          <p:cNvSpPr/>
          <p:nvPr>
            <p:custDataLst>
              <p:tags r:id="rId200"/>
            </p:custDataLst>
          </p:nvPr>
        </p:nvSpPr>
        <p:spPr bwMode="auto">
          <a:xfrm>
            <a:off x="8405812" y="521652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11" name="Oval 410"/>
          <p:cNvSpPr/>
          <p:nvPr>
            <p:custDataLst>
              <p:tags r:id="rId201"/>
            </p:custDataLst>
          </p:nvPr>
        </p:nvSpPr>
        <p:spPr bwMode="auto">
          <a:xfrm>
            <a:off x="7689850" y="521652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13" name="Oval 412"/>
          <p:cNvSpPr/>
          <p:nvPr>
            <p:custDataLst>
              <p:tags r:id="rId202"/>
            </p:custDataLst>
          </p:nvPr>
        </p:nvSpPr>
        <p:spPr bwMode="auto">
          <a:xfrm>
            <a:off x="6227762" y="52165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14" name="Arc 413"/>
          <p:cNvSpPr/>
          <p:nvPr>
            <p:custDataLst>
              <p:tags r:id="rId203"/>
            </p:custDataLst>
          </p:nvPr>
        </p:nvSpPr>
        <p:spPr bwMode="gray">
          <a:xfrm>
            <a:off x="6227762" y="52165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5" name="Oval 414"/>
          <p:cNvSpPr/>
          <p:nvPr>
            <p:custDataLst>
              <p:tags r:id="rId204"/>
            </p:custDataLst>
          </p:nvPr>
        </p:nvSpPr>
        <p:spPr bwMode="auto">
          <a:xfrm>
            <a:off x="3384550" y="4813300"/>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16" name="Arc 415"/>
          <p:cNvSpPr/>
          <p:nvPr>
            <p:custDataLst>
              <p:tags r:id="rId205"/>
            </p:custDataLst>
          </p:nvPr>
        </p:nvSpPr>
        <p:spPr bwMode="gray">
          <a:xfrm>
            <a:off x="3384551" y="4813300"/>
            <a:ext cx="241300" cy="241300"/>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17" name="Oval 416"/>
          <p:cNvSpPr/>
          <p:nvPr>
            <p:custDataLst>
              <p:tags r:id="rId206"/>
            </p:custDataLst>
          </p:nvPr>
        </p:nvSpPr>
        <p:spPr bwMode="auto">
          <a:xfrm>
            <a:off x="4859337"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18" name="Arc 417"/>
          <p:cNvSpPr/>
          <p:nvPr>
            <p:custDataLst>
              <p:tags r:id="rId207"/>
            </p:custDataLst>
          </p:nvPr>
        </p:nvSpPr>
        <p:spPr bwMode="gray">
          <a:xfrm>
            <a:off x="4859337" y="481171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9" name="Oval 418"/>
          <p:cNvSpPr/>
          <p:nvPr>
            <p:custDataLst>
              <p:tags r:id="rId208"/>
            </p:custDataLst>
          </p:nvPr>
        </p:nvSpPr>
        <p:spPr bwMode="auto">
          <a:xfrm>
            <a:off x="6227762"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20" name="Arc 419"/>
          <p:cNvSpPr/>
          <p:nvPr>
            <p:custDataLst>
              <p:tags r:id="rId209"/>
            </p:custDataLst>
          </p:nvPr>
        </p:nvSpPr>
        <p:spPr bwMode="gray">
          <a:xfrm>
            <a:off x="6227762" y="4811712"/>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1" name="Oval 420"/>
          <p:cNvSpPr/>
          <p:nvPr>
            <p:custDataLst>
              <p:tags r:id="rId210"/>
            </p:custDataLst>
          </p:nvPr>
        </p:nvSpPr>
        <p:spPr bwMode="auto">
          <a:xfrm>
            <a:off x="7689850"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22" name="Arc 421"/>
          <p:cNvSpPr/>
          <p:nvPr>
            <p:custDataLst>
              <p:tags r:id="rId211"/>
            </p:custDataLst>
          </p:nvPr>
        </p:nvSpPr>
        <p:spPr bwMode="gray">
          <a:xfrm>
            <a:off x="7689850" y="481171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3" name="Oval 422"/>
          <p:cNvSpPr/>
          <p:nvPr>
            <p:custDataLst>
              <p:tags r:id="rId212"/>
            </p:custDataLst>
          </p:nvPr>
        </p:nvSpPr>
        <p:spPr bwMode="auto">
          <a:xfrm>
            <a:off x="8405812" y="4811712"/>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25" name="Oval 424"/>
          <p:cNvSpPr/>
          <p:nvPr>
            <p:custDataLst>
              <p:tags r:id="rId213"/>
            </p:custDataLst>
          </p:nvPr>
        </p:nvSpPr>
        <p:spPr bwMode="auto">
          <a:xfrm>
            <a:off x="6964362" y="52165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26" name="Arc 425"/>
          <p:cNvSpPr/>
          <p:nvPr>
            <p:custDataLst>
              <p:tags r:id="rId214"/>
            </p:custDataLst>
          </p:nvPr>
        </p:nvSpPr>
        <p:spPr bwMode="gray">
          <a:xfrm>
            <a:off x="6964361" y="52165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7" name="Oval 426"/>
          <p:cNvSpPr/>
          <p:nvPr>
            <p:custDataLst>
              <p:tags r:id="rId215"/>
            </p:custDataLst>
          </p:nvPr>
        </p:nvSpPr>
        <p:spPr bwMode="auto">
          <a:xfrm>
            <a:off x="6964362"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28" name="Arc 427"/>
          <p:cNvSpPr/>
          <p:nvPr>
            <p:custDataLst>
              <p:tags r:id="rId216"/>
            </p:custDataLst>
          </p:nvPr>
        </p:nvSpPr>
        <p:spPr bwMode="gray">
          <a:xfrm>
            <a:off x="6964361" y="481171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9" name="Oval 428"/>
          <p:cNvSpPr/>
          <p:nvPr>
            <p:custDataLst>
              <p:tags r:id="rId217"/>
            </p:custDataLst>
          </p:nvPr>
        </p:nvSpPr>
        <p:spPr bwMode="auto">
          <a:xfrm>
            <a:off x="4121150" y="52165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10" name="Arc 409"/>
          <p:cNvSpPr/>
          <p:nvPr>
            <p:custDataLst>
              <p:tags r:id="rId218"/>
            </p:custDataLst>
          </p:nvPr>
        </p:nvSpPr>
        <p:spPr bwMode="gray">
          <a:xfrm>
            <a:off x="4121151" y="5216525"/>
            <a:ext cx="244472"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1" name="Oval 430"/>
          <p:cNvSpPr/>
          <p:nvPr>
            <p:custDataLst>
              <p:tags r:id="rId219"/>
            </p:custDataLst>
          </p:nvPr>
        </p:nvSpPr>
        <p:spPr bwMode="auto">
          <a:xfrm>
            <a:off x="4121150"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99" name="Arc 298"/>
          <p:cNvSpPr/>
          <p:nvPr>
            <p:custDataLst>
              <p:tags r:id="rId220"/>
            </p:custDataLst>
          </p:nvPr>
        </p:nvSpPr>
        <p:spPr bwMode="gray">
          <a:xfrm>
            <a:off x="4121151" y="4811712"/>
            <a:ext cx="244474"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8" name="Rectangle 217"/>
          <p:cNvSpPr/>
          <p:nvPr>
            <p:custDataLst>
              <p:tags r:id="rId221"/>
            </p:custDataLst>
          </p:nvPr>
        </p:nvSpPr>
        <p:spPr>
          <a:xfrm flipH="1">
            <a:off x="1780324" y="1585912"/>
            <a:ext cx="611965" cy="27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bg1"/>
                </a:solidFill>
              </a:rPr>
              <a:t>Overall</a:t>
            </a:r>
            <a:endParaRPr lang="en-US" sz="1000" dirty="0">
              <a:solidFill>
                <a:schemeClr val="bg1"/>
              </a:solidFill>
            </a:endParaRPr>
          </a:p>
        </p:txBody>
      </p:sp>
      <p:sp>
        <p:nvSpPr>
          <p:cNvPr id="434" name="Rectangle 433"/>
          <p:cNvSpPr/>
          <p:nvPr>
            <p:custDataLst>
              <p:tags r:id="rId222"/>
            </p:custDataLst>
          </p:nvPr>
        </p:nvSpPr>
        <p:spPr>
          <a:xfrm>
            <a:off x="1779641" y="3941762"/>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35" name="Rectangle 434"/>
          <p:cNvSpPr/>
          <p:nvPr>
            <p:custDataLst>
              <p:tags r:id="rId223"/>
            </p:custDataLst>
          </p:nvPr>
        </p:nvSpPr>
        <p:spPr>
          <a:xfrm>
            <a:off x="1779641" y="2714625"/>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36" name="Rectangle 435"/>
          <p:cNvSpPr/>
          <p:nvPr>
            <p:custDataLst>
              <p:tags r:id="rId224"/>
            </p:custDataLst>
          </p:nvPr>
        </p:nvSpPr>
        <p:spPr>
          <a:xfrm>
            <a:off x="1779641" y="2308225"/>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37" name="Rectangle 436"/>
          <p:cNvSpPr/>
          <p:nvPr>
            <p:custDataLst>
              <p:tags r:id="rId225"/>
            </p:custDataLst>
          </p:nvPr>
        </p:nvSpPr>
        <p:spPr>
          <a:xfrm>
            <a:off x="1779641" y="3121025"/>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38" name="Rectangle 437"/>
          <p:cNvSpPr/>
          <p:nvPr>
            <p:custDataLst>
              <p:tags r:id="rId226"/>
            </p:custDataLst>
          </p:nvPr>
        </p:nvSpPr>
        <p:spPr>
          <a:xfrm>
            <a:off x="1779641" y="3525837"/>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39" name="Rectangle 438"/>
          <p:cNvSpPr/>
          <p:nvPr>
            <p:custDataLst>
              <p:tags r:id="rId227"/>
            </p:custDataLst>
          </p:nvPr>
        </p:nvSpPr>
        <p:spPr>
          <a:xfrm>
            <a:off x="1779641" y="4346575"/>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40" name="Rectangle 439"/>
          <p:cNvSpPr/>
          <p:nvPr>
            <p:custDataLst>
              <p:tags r:id="rId228"/>
            </p:custDataLst>
          </p:nvPr>
        </p:nvSpPr>
        <p:spPr>
          <a:xfrm>
            <a:off x="1779641" y="1903412"/>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41" name="Rectangle 440"/>
          <p:cNvSpPr/>
          <p:nvPr>
            <p:custDataLst>
              <p:tags r:id="rId229"/>
            </p:custDataLst>
          </p:nvPr>
        </p:nvSpPr>
        <p:spPr>
          <a:xfrm>
            <a:off x="1779641" y="5154612"/>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42" name="Rectangle 441"/>
          <p:cNvSpPr/>
          <p:nvPr>
            <p:custDataLst>
              <p:tags r:id="rId230"/>
            </p:custDataLst>
          </p:nvPr>
        </p:nvSpPr>
        <p:spPr>
          <a:xfrm>
            <a:off x="1779641" y="4749800"/>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43" name="Oval 442"/>
          <p:cNvSpPr/>
          <p:nvPr>
            <p:custDataLst>
              <p:tags r:id="rId231"/>
            </p:custDataLst>
          </p:nvPr>
        </p:nvSpPr>
        <p:spPr bwMode="auto">
          <a:xfrm>
            <a:off x="1958975"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12" name="Arc 311"/>
          <p:cNvSpPr/>
          <p:nvPr>
            <p:custDataLst>
              <p:tags r:id="rId232"/>
            </p:custDataLst>
          </p:nvPr>
        </p:nvSpPr>
        <p:spPr bwMode="gray">
          <a:xfrm>
            <a:off x="1958976" y="399256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45" name="Oval 444"/>
          <p:cNvSpPr/>
          <p:nvPr>
            <p:custDataLst>
              <p:tags r:id="rId233"/>
            </p:custDataLst>
          </p:nvPr>
        </p:nvSpPr>
        <p:spPr bwMode="auto">
          <a:xfrm>
            <a:off x="1960562"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84" name="Arc 383"/>
          <p:cNvSpPr/>
          <p:nvPr>
            <p:custDataLst>
              <p:tags r:id="rId234"/>
            </p:custDataLst>
          </p:nvPr>
        </p:nvSpPr>
        <p:spPr bwMode="gray">
          <a:xfrm>
            <a:off x="1960562" y="2795586"/>
            <a:ext cx="241300" cy="241300"/>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47" name="Oval 446"/>
          <p:cNvSpPr/>
          <p:nvPr>
            <p:custDataLst>
              <p:tags r:id="rId235"/>
            </p:custDataLst>
          </p:nvPr>
        </p:nvSpPr>
        <p:spPr bwMode="auto">
          <a:xfrm>
            <a:off x="1958975" y="23701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80" name="Arc 379"/>
          <p:cNvSpPr/>
          <p:nvPr>
            <p:custDataLst>
              <p:tags r:id="rId236"/>
            </p:custDataLst>
          </p:nvPr>
        </p:nvSpPr>
        <p:spPr bwMode="gray">
          <a:xfrm>
            <a:off x="1958976" y="2370136"/>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49" name="Oval 448"/>
          <p:cNvSpPr/>
          <p:nvPr>
            <p:custDataLst>
              <p:tags r:id="rId237"/>
            </p:custDataLst>
          </p:nvPr>
        </p:nvSpPr>
        <p:spPr bwMode="auto">
          <a:xfrm>
            <a:off x="1958975"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12" name="Arc 411"/>
          <p:cNvSpPr/>
          <p:nvPr>
            <p:custDataLst>
              <p:tags r:id="rId238"/>
            </p:custDataLst>
          </p:nvPr>
        </p:nvSpPr>
        <p:spPr bwMode="gray">
          <a:xfrm>
            <a:off x="1958976" y="319087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1" name="Oval 450"/>
          <p:cNvSpPr/>
          <p:nvPr>
            <p:custDataLst>
              <p:tags r:id="rId239"/>
            </p:custDataLst>
          </p:nvPr>
        </p:nvSpPr>
        <p:spPr bwMode="auto">
          <a:xfrm>
            <a:off x="1958975" y="3595687"/>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53" name="Oval 452"/>
          <p:cNvSpPr/>
          <p:nvPr>
            <p:custDataLst>
              <p:tags r:id="rId240"/>
            </p:custDataLst>
          </p:nvPr>
        </p:nvSpPr>
        <p:spPr bwMode="auto">
          <a:xfrm>
            <a:off x="1958975" y="43894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54" name="Arc 453"/>
          <p:cNvSpPr/>
          <p:nvPr>
            <p:custDataLst>
              <p:tags r:id="rId241"/>
            </p:custDataLst>
          </p:nvPr>
        </p:nvSpPr>
        <p:spPr bwMode="gray">
          <a:xfrm>
            <a:off x="1958976" y="4389437"/>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5" name="Oval 454"/>
          <p:cNvSpPr/>
          <p:nvPr>
            <p:custDataLst>
              <p:tags r:id="rId242"/>
            </p:custDataLst>
          </p:nvPr>
        </p:nvSpPr>
        <p:spPr bwMode="auto">
          <a:xfrm>
            <a:off x="1958975" y="19653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68" name="Arc 367"/>
          <p:cNvSpPr/>
          <p:nvPr>
            <p:custDataLst>
              <p:tags r:id="rId243"/>
            </p:custDataLst>
          </p:nvPr>
        </p:nvSpPr>
        <p:spPr bwMode="gray">
          <a:xfrm>
            <a:off x="1958976" y="196532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6" name="Oval 455"/>
          <p:cNvSpPr/>
          <p:nvPr>
            <p:custDataLst>
              <p:tags r:id="rId244"/>
            </p:custDataLst>
          </p:nvPr>
        </p:nvSpPr>
        <p:spPr bwMode="auto">
          <a:xfrm>
            <a:off x="1958975" y="52165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70" name="Arc 369"/>
          <p:cNvSpPr/>
          <p:nvPr>
            <p:custDataLst>
              <p:tags r:id="rId245"/>
            </p:custDataLst>
          </p:nvPr>
        </p:nvSpPr>
        <p:spPr bwMode="gray">
          <a:xfrm>
            <a:off x="1958976" y="52165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8" name="Oval 457"/>
          <p:cNvSpPr/>
          <p:nvPr>
            <p:custDataLst>
              <p:tags r:id="rId246"/>
            </p:custDataLst>
          </p:nvPr>
        </p:nvSpPr>
        <p:spPr bwMode="auto">
          <a:xfrm>
            <a:off x="1958975"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24" name="Arc 423"/>
          <p:cNvSpPr/>
          <p:nvPr>
            <p:custDataLst>
              <p:tags r:id="rId247"/>
            </p:custDataLst>
          </p:nvPr>
        </p:nvSpPr>
        <p:spPr bwMode="gray">
          <a:xfrm>
            <a:off x="1958976" y="481171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3" name="Rectangle 432"/>
          <p:cNvSpPr/>
          <p:nvPr>
            <p:custDataLst>
              <p:tags r:id="rId248"/>
            </p:custDataLst>
          </p:nvPr>
        </p:nvSpPr>
        <p:spPr>
          <a:xfrm flipH="1">
            <a:off x="5364191" y="1585912"/>
            <a:ext cx="611965" cy="2743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smtClean="0">
                <a:solidFill>
                  <a:schemeClr val="bg1"/>
                </a:solidFill>
              </a:rPr>
              <a:t>Overall</a:t>
            </a:r>
            <a:endParaRPr lang="en-US" sz="1000" dirty="0">
              <a:solidFill>
                <a:schemeClr val="bg1"/>
              </a:solidFill>
            </a:endParaRPr>
          </a:p>
        </p:txBody>
      </p:sp>
      <p:sp>
        <p:nvSpPr>
          <p:cNvPr id="460" name="Rectangle 459"/>
          <p:cNvSpPr/>
          <p:nvPr>
            <p:custDataLst>
              <p:tags r:id="rId249"/>
            </p:custDataLst>
          </p:nvPr>
        </p:nvSpPr>
        <p:spPr>
          <a:xfrm>
            <a:off x="5363508" y="3941762"/>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1" name="Rectangle 460"/>
          <p:cNvSpPr/>
          <p:nvPr>
            <p:custDataLst>
              <p:tags r:id="rId250"/>
            </p:custDataLst>
          </p:nvPr>
        </p:nvSpPr>
        <p:spPr>
          <a:xfrm>
            <a:off x="5363508" y="2714625"/>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2" name="Rectangle 461"/>
          <p:cNvSpPr/>
          <p:nvPr>
            <p:custDataLst>
              <p:tags r:id="rId251"/>
            </p:custDataLst>
          </p:nvPr>
        </p:nvSpPr>
        <p:spPr>
          <a:xfrm>
            <a:off x="5363508" y="2308225"/>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3" name="Rectangle 462"/>
          <p:cNvSpPr/>
          <p:nvPr>
            <p:custDataLst>
              <p:tags r:id="rId252"/>
            </p:custDataLst>
          </p:nvPr>
        </p:nvSpPr>
        <p:spPr>
          <a:xfrm>
            <a:off x="5363508" y="3121025"/>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4" name="Rectangle 463"/>
          <p:cNvSpPr/>
          <p:nvPr>
            <p:custDataLst>
              <p:tags r:id="rId253"/>
            </p:custDataLst>
          </p:nvPr>
        </p:nvSpPr>
        <p:spPr>
          <a:xfrm>
            <a:off x="5363508" y="3525837"/>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5" name="Rectangle 464"/>
          <p:cNvSpPr/>
          <p:nvPr>
            <p:custDataLst>
              <p:tags r:id="rId254"/>
            </p:custDataLst>
          </p:nvPr>
        </p:nvSpPr>
        <p:spPr>
          <a:xfrm>
            <a:off x="5363508" y="4346575"/>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6" name="Rectangle 465"/>
          <p:cNvSpPr/>
          <p:nvPr>
            <p:custDataLst>
              <p:tags r:id="rId255"/>
            </p:custDataLst>
          </p:nvPr>
        </p:nvSpPr>
        <p:spPr>
          <a:xfrm>
            <a:off x="5363508" y="1903412"/>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7" name="Rectangle 466"/>
          <p:cNvSpPr/>
          <p:nvPr>
            <p:custDataLst>
              <p:tags r:id="rId256"/>
            </p:custDataLst>
          </p:nvPr>
        </p:nvSpPr>
        <p:spPr>
          <a:xfrm>
            <a:off x="5363508" y="5154612"/>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8" name="Rectangle 467"/>
          <p:cNvSpPr/>
          <p:nvPr>
            <p:custDataLst>
              <p:tags r:id="rId257"/>
            </p:custDataLst>
          </p:nvPr>
        </p:nvSpPr>
        <p:spPr>
          <a:xfrm>
            <a:off x="5363508" y="4749800"/>
            <a:ext cx="612648" cy="36576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69" name="Rectangle 468"/>
          <p:cNvSpPr/>
          <p:nvPr>
            <p:custDataLst>
              <p:tags r:id="rId258"/>
            </p:custDataLst>
          </p:nvPr>
        </p:nvSpPr>
        <p:spPr>
          <a:xfrm>
            <a:off x="1779641" y="1513730"/>
            <a:ext cx="612648" cy="144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0" name="Rectangle 469"/>
          <p:cNvSpPr/>
          <p:nvPr>
            <p:custDataLst>
              <p:tags r:id="rId259"/>
            </p:custDataLst>
          </p:nvPr>
        </p:nvSpPr>
        <p:spPr>
          <a:xfrm>
            <a:off x="5363508" y="1470550"/>
            <a:ext cx="612648" cy="144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Oval 470"/>
          <p:cNvSpPr/>
          <p:nvPr>
            <p:custDataLst>
              <p:tags r:id="rId260"/>
            </p:custDataLst>
          </p:nvPr>
        </p:nvSpPr>
        <p:spPr bwMode="auto">
          <a:xfrm>
            <a:off x="5543550" y="399256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72" name="Arc 471"/>
          <p:cNvSpPr/>
          <p:nvPr>
            <p:custDataLst>
              <p:tags r:id="rId261"/>
            </p:custDataLst>
          </p:nvPr>
        </p:nvSpPr>
        <p:spPr bwMode="gray">
          <a:xfrm>
            <a:off x="5543551" y="399256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3" name="Oval 472"/>
          <p:cNvSpPr/>
          <p:nvPr>
            <p:custDataLst>
              <p:tags r:id="rId262"/>
            </p:custDataLst>
          </p:nvPr>
        </p:nvSpPr>
        <p:spPr bwMode="auto">
          <a:xfrm>
            <a:off x="5545137" y="2795587"/>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74" name="Arc 473"/>
          <p:cNvSpPr/>
          <p:nvPr>
            <p:custDataLst>
              <p:tags r:id="rId263"/>
            </p:custDataLst>
          </p:nvPr>
        </p:nvSpPr>
        <p:spPr bwMode="gray">
          <a:xfrm>
            <a:off x="5545137" y="2795586"/>
            <a:ext cx="241300" cy="241300"/>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5" name="Oval 474"/>
          <p:cNvSpPr/>
          <p:nvPr>
            <p:custDataLst>
              <p:tags r:id="rId264"/>
            </p:custDataLst>
          </p:nvPr>
        </p:nvSpPr>
        <p:spPr bwMode="auto">
          <a:xfrm>
            <a:off x="5543550" y="23701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54" name="Arc 553"/>
          <p:cNvSpPr/>
          <p:nvPr>
            <p:custDataLst>
              <p:tags r:id="rId265"/>
            </p:custDataLst>
          </p:nvPr>
        </p:nvSpPr>
        <p:spPr bwMode="gray">
          <a:xfrm>
            <a:off x="5543550" y="2370136"/>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7" name="Oval 476"/>
          <p:cNvSpPr/>
          <p:nvPr>
            <p:custDataLst>
              <p:tags r:id="rId266"/>
            </p:custDataLst>
          </p:nvPr>
        </p:nvSpPr>
        <p:spPr bwMode="auto">
          <a:xfrm>
            <a:off x="5543550" y="319087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50" name="Arc 449"/>
          <p:cNvSpPr/>
          <p:nvPr>
            <p:custDataLst>
              <p:tags r:id="rId267"/>
            </p:custDataLst>
          </p:nvPr>
        </p:nvSpPr>
        <p:spPr bwMode="gray">
          <a:xfrm>
            <a:off x="5543550" y="319087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79" name="Oval 478"/>
          <p:cNvSpPr/>
          <p:nvPr>
            <p:custDataLst>
              <p:tags r:id="rId268"/>
            </p:custDataLst>
          </p:nvPr>
        </p:nvSpPr>
        <p:spPr bwMode="auto">
          <a:xfrm>
            <a:off x="5543550" y="359568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48" name="Arc 447"/>
          <p:cNvSpPr/>
          <p:nvPr>
            <p:custDataLst>
              <p:tags r:id="rId269"/>
            </p:custDataLst>
          </p:nvPr>
        </p:nvSpPr>
        <p:spPr bwMode="gray">
          <a:xfrm>
            <a:off x="5543550" y="3595687"/>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81" name="Oval 480"/>
          <p:cNvSpPr/>
          <p:nvPr>
            <p:custDataLst>
              <p:tags r:id="rId270"/>
            </p:custDataLst>
          </p:nvPr>
        </p:nvSpPr>
        <p:spPr bwMode="auto">
          <a:xfrm>
            <a:off x="5543550" y="4389437"/>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32" name="Arc 431"/>
          <p:cNvSpPr/>
          <p:nvPr>
            <p:custDataLst>
              <p:tags r:id="rId271"/>
            </p:custDataLst>
          </p:nvPr>
        </p:nvSpPr>
        <p:spPr bwMode="gray">
          <a:xfrm>
            <a:off x="5543550" y="4389437"/>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83" name="Oval 482"/>
          <p:cNvSpPr/>
          <p:nvPr>
            <p:custDataLst>
              <p:tags r:id="rId272"/>
            </p:custDataLst>
          </p:nvPr>
        </p:nvSpPr>
        <p:spPr bwMode="auto">
          <a:xfrm>
            <a:off x="5543550" y="19653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44" name="Arc 443"/>
          <p:cNvSpPr/>
          <p:nvPr>
            <p:custDataLst>
              <p:tags r:id="rId273"/>
            </p:custDataLst>
          </p:nvPr>
        </p:nvSpPr>
        <p:spPr bwMode="gray">
          <a:xfrm>
            <a:off x="5543550" y="1965325"/>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484" name="Oval 483"/>
          <p:cNvSpPr/>
          <p:nvPr>
            <p:custDataLst>
              <p:tags r:id="rId274"/>
            </p:custDataLst>
          </p:nvPr>
        </p:nvSpPr>
        <p:spPr bwMode="auto">
          <a:xfrm>
            <a:off x="5543550" y="521652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86" name="Oval 485"/>
          <p:cNvSpPr/>
          <p:nvPr>
            <p:custDataLst>
              <p:tags r:id="rId275"/>
            </p:custDataLst>
          </p:nvPr>
        </p:nvSpPr>
        <p:spPr bwMode="auto">
          <a:xfrm>
            <a:off x="5543550" y="4811712"/>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87" name="Arc 486"/>
          <p:cNvSpPr/>
          <p:nvPr>
            <p:custDataLst>
              <p:tags r:id="rId276"/>
            </p:custDataLst>
          </p:nvPr>
        </p:nvSpPr>
        <p:spPr bwMode="gray">
          <a:xfrm>
            <a:off x="5543550" y="4811712"/>
            <a:ext cx="244473" cy="244473"/>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6" name="Rectangle 475"/>
          <p:cNvSpPr/>
          <p:nvPr>
            <p:custDataLst>
              <p:tags r:id="rId277"/>
            </p:custDataLst>
          </p:nvPr>
        </p:nvSpPr>
        <p:spPr>
          <a:xfrm>
            <a:off x="6744050" y="55784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78" name="Rectangle 477"/>
          <p:cNvSpPr/>
          <p:nvPr>
            <p:custDataLst>
              <p:tags r:id="rId278"/>
            </p:custDataLst>
          </p:nvPr>
        </p:nvSpPr>
        <p:spPr>
          <a:xfrm>
            <a:off x="2442369" y="55784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88" name="Rectangle 487"/>
          <p:cNvSpPr/>
          <p:nvPr>
            <p:custDataLst>
              <p:tags r:id="rId279"/>
            </p:custDataLst>
          </p:nvPr>
        </p:nvSpPr>
        <p:spPr>
          <a:xfrm>
            <a:off x="3907885" y="55784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89" name="Rectangle 488"/>
          <p:cNvSpPr/>
          <p:nvPr>
            <p:custDataLst>
              <p:tags r:id="rId280"/>
            </p:custDataLst>
          </p:nvPr>
        </p:nvSpPr>
        <p:spPr>
          <a:xfrm>
            <a:off x="4640644" y="55784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90" name="Rectangle 489"/>
          <p:cNvSpPr/>
          <p:nvPr>
            <p:custDataLst>
              <p:tags r:id="rId281"/>
            </p:custDataLst>
          </p:nvPr>
        </p:nvSpPr>
        <p:spPr>
          <a:xfrm>
            <a:off x="7469336" y="55784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91" name="Rectangle 490"/>
          <p:cNvSpPr/>
          <p:nvPr>
            <p:custDataLst>
              <p:tags r:id="rId282"/>
            </p:custDataLst>
          </p:nvPr>
        </p:nvSpPr>
        <p:spPr>
          <a:xfrm>
            <a:off x="8194622" y="55784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92" name="Rectangle 491"/>
          <p:cNvSpPr/>
          <p:nvPr>
            <p:custDataLst>
              <p:tags r:id="rId283"/>
            </p:custDataLst>
          </p:nvPr>
        </p:nvSpPr>
        <p:spPr>
          <a:xfrm>
            <a:off x="3175127" y="5578475"/>
            <a:ext cx="685800"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493" name="Rectangle 492"/>
          <p:cNvSpPr/>
          <p:nvPr>
            <p:custDataLst>
              <p:tags r:id="rId284"/>
            </p:custDataLst>
          </p:nvPr>
        </p:nvSpPr>
        <p:spPr>
          <a:xfrm>
            <a:off x="6018764" y="5578475"/>
            <a:ext cx="685800" cy="36576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0" name="Rectangle 509"/>
          <p:cNvSpPr/>
          <p:nvPr>
            <p:custDataLst>
              <p:tags r:id="rId285"/>
            </p:custDataLst>
          </p:nvPr>
        </p:nvSpPr>
        <p:spPr>
          <a:xfrm>
            <a:off x="1782763" y="5578475"/>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3" name="Rectangle 512"/>
          <p:cNvSpPr/>
          <p:nvPr>
            <p:custDataLst>
              <p:tags r:id="rId286"/>
            </p:custDataLst>
          </p:nvPr>
        </p:nvSpPr>
        <p:spPr>
          <a:xfrm>
            <a:off x="5366630" y="5578475"/>
            <a:ext cx="612648" cy="36576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6" name="Rectangle 545"/>
          <p:cNvSpPr/>
          <p:nvPr>
            <p:custDataLst>
              <p:tags r:id="rId287"/>
            </p:custDataLst>
          </p:nvPr>
        </p:nvSpPr>
        <p:spPr>
          <a:xfrm>
            <a:off x="251520" y="5578158"/>
            <a:ext cx="1395413" cy="3657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200" b="1" dirty="0" err="1" smtClean="0">
                <a:solidFill>
                  <a:schemeClr val="accent1"/>
                </a:solidFill>
              </a:rPr>
              <a:t>TriGeo</a:t>
            </a:r>
            <a:endParaRPr lang="en-US" sz="1200" b="1" dirty="0">
              <a:solidFill>
                <a:schemeClr val="accent1"/>
              </a:solidFill>
            </a:endParaRPr>
          </a:p>
        </p:txBody>
      </p:sp>
      <p:sp>
        <p:nvSpPr>
          <p:cNvPr id="525" name="Oval 524"/>
          <p:cNvSpPr/>
          <p:nvPr>
            <p:custDataLst>
              <p:tags r:id="rId288"/>
            </p:custDataLst>
          </p:nvPr>
        </p:nvSpPr>
        <p:spPr bwMode="auto">
          <a:xfrm>
            <a:off x="2663825"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26" name="Arc 525"/>
          <p:cNvSpPr/>
          <p:nvPr>
            <p:custDataLst>
              <p:tags r:id="rId289"/>
            </p:custDataLst>
          </p:nvPr>
        </p:nvSpPr>
        <p:spPr bwMode="gray">
          <a:xfrm>
            <a:off x="2663826" y="562292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7" name="Oval 526"/>
          <p:cNvSpPr/>
          <p:nvPr>
            <p:custDataLst>
              <p:tags r:id="rId290"/>
            </p:custDataLst>
          </p:nvPr>
        </p:nvSpPr>
        <p:spPr bwMode="auto">
          <a:xfrm>
            <a:off x="3384550" y="5624512"/>
            <a:ext cx="241300" cy="241300"/>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45" name="Arc 544"/>
          <p:cNvSpPr/>
          <p:nvPr>
            <p:custDataLst>
              <p:tags r:id="rId291"/>
            </p:custDataLst>
          </p:nvPr>
        </p:nvSpPr>
        <p:spPr bwMode="gray">
          <a:xfrm>
            <a:off x="3384551" y="5624512"/>
            <a:ext cx="241300" cy="241300"/>
          </a:xfrm>
          <a:prstGeom prst="arc">
            <a:avLst>
              <a:gd name="adj1" fmla="val 16200000"/>
              <a:gd name="adj2" fmla="val 108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9" name="Oval 528"/>
          <p:cNvSpPr/>
          <p:nvPr>
            <p:custDataLst>
              <p:tags r:id="rId292"/>
            </p:custDataLst>
          </p:nvPr>
        </p:nvSpPr>
        <p:spPr bwMode="auto">
          <a:xfrm>
            <a:off x="4121150"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31" name="Oval 530"/>
          <p:cNvSpPr/>
          <p:nvPr>
            <p:custDataLst>
              <p:tags r:id="rId293"/>
            </p:custDataLst>
          </p:nvPr>
        </p:nvSpPr>
        <p:spPr bwMode="auto">
          <a:xfrm>
            <a:off x="4859337"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33" name="Oval 532"/>
          <p:cNvSpPr/>
          <p:nvPr>
            <p:custDataLst>
              <p:tags r:id="rId294"/>
            </p:custDataLst>
          </p:nvPr>
        </p:nvSpPr>
        <p:spPr bwMode="auto">
          <a:xfrm>
            <a:off x="1958975"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430" name="Arc 429"/>
          <p:cNvSpPr/>
          <p:nvPr>
            <p:custDataLst>
              <p:tags r:id="rId295"/>
            </p:custDataLst>
          </p:nvPr>
        </p:nvSpPr>
        <p:spPr bwMode="gray">
          <a:xfrm>
            <a:off x="1958976" y="562292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535" name="Oval 534"/>
          <p:cNvSpPr/>
          <p:nvPr>
            <p:custDataLst>
              <p:tags r:id="rId296"/>
            </p:custDataLst>
          </p:nvPr>
        </p:nvSpPr>
        <p:spPr bwMode="auto">
          <a:xfrm>
            <a:off x="5543550"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446" name="Arc 445"/>
          <p:cNvSpPr/>
          <p:nvPr>
            <p:custDataLst>
              <p:tags r:id="rId297"/>
            </p:custDataLst>
          </p:nvPr>
        </p:nvSpPr>
        <p:spPr bwMode="gray">
          <a:xfrm>
            <a:off x="5543550" y="5622925"/>
            <a:ext cx="244473" cy="244473"/>
          </a:xfrm>
          <a:prstGeom prst="arc">
            <a:avLst>
              <a:gd name="adj1" fmla="val 16200000"/>
              <a:gd name="adj2" fmla="val 540000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537" name="Oval 536"/>
          <p:cNvSpPr/>
          <p:nvPr>
            <p:custDataLst>
              <p:tags r:id="rId298"/>
            </p:custDataLst>
          </p:nvPr>
        </p:nvSpPr>
        <p:spPr bwMode="auto">
          <a:xfrm>
            <a:off x="6227762"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38" name="Arc 537"/>
          <p:cNvSpPr/>
          <p:nvPr>
            <p:custDataLst>
              <p:tags r:id="rId299"/>
            </p:custDataLst>
          </p:nvPr>
        </p:nvSpPr>
        <p:spPr bwMode="gray">
          <a:xfrm>
            <a:off x="6227762" y="5622925"/>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9" name="Oval 538"/>
          <p:cNvSpPr/>
          <p:nvPr>
            <p:custDataLst>
              <p:tags r:id="rId300"/>
            </p:custDataLst>
          </p:nvPr>
        </p:nvSpPr>
        <p:spPr bwMode="auto">
          <a:xfrm>
            <a:off x="6964362" y="5622925"/>
            <a:ext cx="244475" cy="244475"/>
          </a:xfrm>
          <a:prstGeom prst="ellipse">
            <a:avLst/>
          </a:prstGeom>
          <a:solidFill>
            <a:schemeClr val="tx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41" name="Oval 540"/>
          <p:cNvSpPr/>
          <p:nvPr>
            <p:custDataLst>
              <p:tags r:id="rId301"/>
            </p:custDataLst>
          </p:nvPr>
        </p:nvSpPr>
        <p:spPr bwMode="auto">
          <a:xfrm>
            <a:off x="7689850"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43" name="Oval 542"/>
          <p:cNvSpPr/>
          <p:nvPr>
            <p:custDataLst>
              <p:tags r:id="rId302"/>
            </p:custDataLst>
          </p:nvPr>
        </p:nvSpPr>
        <p:spPr bwMode="auto">
          <a:xfrm>
            <a:off x="8405812" y="5622925"/>
            <a:ext cx="244475" cy="244475"/>
          </a:xfrm>
          <a:prstGeom prst="ellipse">
            <a:avLst/>
          </a:prstGeom>
          <a:solidFill>
            <a:schemeClr val="bg1"/>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44" name="Arc 543"/>
          <p:cNvSpPr/>
          <p:nvPr>
            <p:custDataLst>
              <p:tags r:id="rId303"/>
            </p:custDataLst>
          </p:nvPr>
        </p:nvSpPr>
        <p:spPr bwMode="gray">
          <a:xfrm>
            <a:off x="8405811" y="5622925"/>
            <a:ext cx="244473" cy="244473"/>
          </a:xfrm>
          <a:prstGeom prst="arc">
            <a:avLst>
              <a:gd name="adj1" fmla="val 16200000"/>
              <a:gd name="adj2" fmla="val 0"/>
            </a:avLst>
          </a:prstGeom>
          <a:solidFill>
            <a:schemeClr val="tx1"/>
          </a:solidFill>
          <a:ln w="9525">
            <a:solidFill>
              <a:schemeClr val="tx1"/>
            </a:solidFill>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7203" name="Rectangle 3"/>
          <p:cNvSpPr>
            <a:spLocks noChangeArrowheads="1"/>
          </p:cNvSpPr>
          <p:nvPr/>
        </p:nvSpPr>
        <p:spPr bwMode="auto">
          <a:xfrm>
            <a:off x="1926786" y="6063138"/>
            <a:ext cx="6721914"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17365D"/>
                </a:solidFill>
                <a:effectLst/>
                <a:latin typeface="Arial" pitchFamily="34" charset="0"/>
                <a:ea typeface="Calibri" pitchFamily="34" charset="0"/>
                <a:cs typeface="Arial" pitchFamily="34" charset="0"/>
              </a:rPr>
              <a:t>For an explanation of how Info-Tech Harvey Balls are calculated, please see the appendix.</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14" hidden="1"/>
          <p:cNvGraphicFramePr>
            <a:graphicFrameLocks noChangeAspect="1"/>
          </p:cNvGraphicFramePr>
          <p:nvPr/>
        </p:nvGraphicFramePr>
        <p:xfrm>
          <a:off x="0" y="0"/>
          <a:ext cx="158750" cy="158750"/>
        </p:xfrm>
        <a:graphic>
          <a:graphicData uri="http://schemas.openxmlformats.org/presentationml/2006/ole">
            <p:oleObj spid="_x0000_s308226" name="think-cell Slide" r:id="rId22" imgW="360" imgH="360" progId="">
              <p:embed/>
            </p:oleObj>
          </a:graphicData>
        </a:graphic>
      </p:graphicFrame>
      <p:sp>
        <p:nvSpPr>
          <p:cNvPr id="14" name="Rectangle 13" hidden="1"/>
          <p:cNvSpPr/>
          <p:nvPr>
            <p:custDataLst>
              <p:tags r:id="rId2"/>
            </p:custDataLst>
          </p:nvPr>
        </p:nvSpPr>
        <p:spPr bwMode="auto">
          <a:xfrm>
            <a:off x="0" y="0"/>
            <a:ext cx="158750" cy="158750"/>
          </a:xfrm>
          <a:prstGeom prst="rect">
            <a:avLst/>
          </a:prstGeom>
          <a:solidFill>
            <a:schemeClr val="accent1"/>
          </a:solidFill>
          <a:effectLst/>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rtlCol="0" anchor="ctr" anchorCtr="0">
            <a:noAutofit/>
          </a:bodyPr>
          <a:lstStyle/>
          <a:p>
            <a:endParaRPr lang="en-US" sz="800" b="1">
              <a:latin typeface="Arial"/>
              <a:sym typeface="Arial"/>
            </a:endParaRPr>
          </a:p>
        </p:txBody>
      </p:sp>
      <p:sp>
        <p:nvSpPr>
          <p:cNvPr id="19" name="Rounded Rectangle 18"/>
          <p:cNvSpPr/>
          <p:nvPr>
            <p:custDataLst>
              <p:tags r:id="rId3"/>
            </p:custDataLst>
          </p:nvPr>
        </p:nvSpPr>
        <p:spPr>
          <a:xfrm>
            <a:off x="266091" y="1310554"/>
            <a:ext cx="360273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What is a Value Score?</a:t>
            </a:r>
            <a:endParaRPr lang="en-CA" sz="1400" b="1" dirty="0">
              <a:solidFill>
                <a:schemeClr val="tx1"/>
              </a:solidFill>
            </a:endParaRPr>
          </a:p>
        </p:txBody>
      </p:sp>
      <p:sp>
        <p:nvSpPr>
          <p:cNvPr id="2" name="Title 1"/>
          <p:cNvSpPr>
            <a:spLocks noGrp="1"/>
          </p:cNvSpPr>
          <p:nvPr>
            <p:ph type="title"/>
            <p:custDataLst>
              <p:tags r:id="rId4"/>
            </p:custDataLst>
          </p:nvPr>
        </p:nvSpPr>
        <p:spPr/>
        <p:txBody>
          <a:bodyPr/>
          <a:lstStyle/>
          <a:p>
            <a:r>
              <a:rPr lang="en-US" dirty="0" smtClean="0">
                <a:solidFill>
                  <a:schemeClr val="bg1">
                    <a:lumMod val="10000"/>
                  </a:schemeClr>
                </a:solidFill>
              </a:rPr>
              <a:t>The Info-Tech </a:t>
            </a:r>
            <a:r>
              <a:rPr lang="en-US" dirty="0" smtClean="0">
                <a:solidFill>
                  <a:schemeClr val="accent1"/>
                </a:solidFill>
              </a:rPr>
              <a:t>SIEM Value Index</a:t>
            </a:r>
            <a:endParaRPr lang="en-US" dirty="0">
              <a:solidFill>
                <a:srgbClr val="FF0000"/>
              </a:solidFill>
            </a:endParaRPr>
          </a:p>
        </p:txBody>
      </p:sp>
      <p:sp>
        <p:nvSpPr>
          <p:cNvPr id="57" name="Rectangle 56"/>
          <p:cNvSpPr/>
          <p:nvPr>
            <p:custDataLst>
              <p:tags r:id="rId5"/>
            </p:custDataLst>
          </p:nvPr>
        </p:nvSpPr>
        <p:spPr bwMode="gray">
          <a:xfrm>
            <a:off x="8555037" y="4989512"/>
            <a:ext cx="149225"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28F3BECD-A631-42F0-84B7-A60C8F61BCC3}" type="datetime'8'''''''''''''''''''''''">
              <a:rPr lang="en-US" sz="1400" smtClean="0">
                <a:solidFill>
                  <a:schemeClr val="bg1"/>
                </a:solidFill>
              </a:rPr>
              <a:pPr/>
              <a:t>8</a:t>
            </a:fld>
            <a:endParaRPr lang="en-US" sz="1400" dirty="0">
              <a:solidFill>
                <a:schemeClr val="bg1"/>
              </a:solidFill>
              <a:latin typeface="Arial"/>
              <a:sym typeface="Arial"/>
            </a:endParaRPr>
          </a:p>
        </p:txBody>
      </p:sp>
      <p:sp>
        <p:nvSpPr>
          <p:cNvPr id="51" name="Rectangle 50"/>
          <p:cNvSpPr/>
          <p:nvPr>
            <p:custDataLst>
              <p:tags r:id="rId6"/>
            </p:custDataLst>
          </p:nvPr>
        </p:nvSpPr>
        <p:spPr bwMode="gray">
          <a:xfrm>
            <a:off x="8005762" y="4756150"/>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D3959BD1-7EDE-4C97-8949-39FCEBA9E383}" type="datetime'''''''''''''''''''''''2''''''''''''''3'''''''''">
              <a:rPr lang="en-US" sz="1400" smtClean="0">
                <a:solidFill>
                  <a:schemeClr val="bg1"/>
                </a:solidFill>
              </a:rPr>
              <a:pPr/>
              <a:t>23</a:t>
            </a:fld>
            <a:endParaRPr lang="en-US" sz="1400">
              <a:solidFill>
                <a:schemeClr val="bg1"/>
              </a:solidFill>
              <a:latin typeface="Arial"/>
              <a:sym typeface="Arial"/>
            </a:endParaRPr>
          </a:p>
        </p:txBody>
      </p:sp>
      <p:sp>
        <p:nvSpPr>
          <p:cNvPr id="53" name="Rectangle 52"/>
          <p:cNvSpPr/>
          <p:nvPr>
            <p:custDataLst>
              <p:tags r:id="rId7"/>
            </p:custDataLst>
          </p:nvPr>
        </p:nvSpPr>
        <p:spPr bwMode="gray">
          <a:xfrm>
            <a:off x="7505700" y="4741862"/>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442877B6-C05F-4125-83FB-6E1454736041}" type="datetime'''''''''''''''''''''''''''24'''''''''''''''''''">
              <a:rPr lang="en-US" sz="1400" smtClean="0">
                <a:solidFill>
                  <a:schemeClr val="bg1"/>
                </a:solidFill>
              </a:rPr>
              <a:pPr/>
              <a:t>24</a:t>
            </a:fld>
            <a:endParaRPr lang="en-US" sz="1400">
              <a:solidFill>
                <a:schemeClr val="bg1"/>
              </a:solidFill>
              <a:latin typeface="Arial"/>
              <a:sym typeface="Arial"/>
            </a:endParaRPr>
          </a:p>
        </p:txBody>
      </p:sp>
      <p:sp>
        <p:nvSpPr>
          <p:cNvPr id="49" name="Rectangle 48"/>
          <p:cNvSpPr/>
          <p:nvPr>
            <p:custDataLst>
              <p:tags r:id="rId8"/>
            </p:custDataLst>
          </p:nvPr>
        </p:nvSpPr>
        <p:spPr bwMode="gray">
          <a:xfrm>
            <a:off x="7010400" y="4618037"/>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B84E4DD9-E841-45C4-8CA4-40978006D456}" type="datetime'''''3''''''''2'''''''''''''">
              <a:rPr lang="en-US" sz="1400" smtClean="0">
                <a:solidFill>
                  <a:schemeClr val="bg1"/>
                </a:solidFill>
              </a:rPr>
              <a:pPr/>
              <a:t>32</a:t>
            </a:fld>
            <a:endParaRPr lang="en-US" sz="1400">
              <a:solidFill>
                <a:schemeClr val="bg1"/>
              </a:solidFill>
              <a:latin typeface="Arial"/>
              <a:sym typeface="Arial"/>
            </a:endParaRPr>
          </a:p>
        </p:txBody>
      </p:sp>
      <p:sp>
        <p:nvSpPr>
          <p:cNvPr id="33" name="Rectangle 32"/>
          <p:cNvSpPr/>
          <p:nvPr>
            <p:custDataLst>
              <p:tags r:id="rId9"/>
            </p:custDataLst>
          </p:nvPr>
        </p:nvSpPr>
        <p:spPr bwMode="gray">
          <a:xfrm>
            <a:off x="6515100" y="4246562"/>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1AD4D0CE-CA6A-44DE-B94E-57DB0BCF2934}" type="datetime'''''''''''''''''''''''''''''''''''5''''''''''''''6'">
              <a:rPr lang="en-US" sz="1400" smtClean="0">
                <a:solidFill>
                  <a:schemeClr val="bg1"/>
                </a:solidFill>
              </a:rPr>
              <a:pPr/>
              <a:t>56</a:t>
            </a:fld>
            <a:endParaRPr lang="en-US" sz="1400" dirty="0">
              <a:solidFill>
                <a:schemeClr val="bg1"/>
              </a:solidFill>
              <a:latin typeface="Arial"/>
              <a:sym typeface="Arial"/>
            </a:endParaRPr>
          </a:p>
        </p:txBody>
      </p:sp>
      <p:sp>
        <p:nvSpPr>
          <p:cNvPr id="32" name="Rectangle 31"/>
          <p:cNvSpPr/>
          <p:nvPr>
            <p:custDataLst>
              <p:tags r:id="rId10"/>
            </p:custDataLst>
          </p:nvPr>
        </p:nvSpPr>
        <p:spPr bwMode="gray">
          <a:xfrm>
            <a:off x="6015037" y="4046537"/>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5CDB4F35-18B1-44DC-BD1C-5524BF9C16A6}" type="datetime'''''''''6''''9'''''''''''''''''''''''''''''''''''''''''''">
              <a:rPr lang="en-US" sz="1400" smtClean="0">
                <a:solidFill>
                  <a:schemeClr val="bg1"/>
                </a:solidFill>
              </a:rPr>
              <a:pPr/>
              <a:t>69</a:t>
            </a:fld>
            <a:endParaRPr lang="en-US" sz="1400" dirty="0">
              <a:solidFill>
                <a:schemeClr val="bg1"/>
              </a:solidFill>
              <a:latin typeface="Arial"/>
              <a:sym typeface="Arial"/>
            </a:endParaRPr>
          </a:p>
        </p:txBody>
      </p:sp>
      <p:sp>
        <p:nvSpPr>
          <p:cNvPr id="47" name="Rectangle 46"/>
          <p:cNvSpPr/>
          <p:nvPr>
            <p:custDataLst>
              <p:tags r:id="rId11"/>
            </p:custDataLst>
          </p:nvPr>
        </p:nvSpPr>
        <p:spPr bwMode="gray">
          <a:xfrm>
            <a:off x="5514975" y="3984625"/>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90B49380-D2F2-4E48-85D3-5241960C6E17}" type="datetime'''''''''7''3'''''''''''''''''''''''">
              <a:rPr lang="en-US" sz="1400" smtClean="0">
                <a:solidFill>
                  <a:schemeClr val="bg1"/>
                </a:solidFill>
              </a:rPr>
              <a:pPr/>
              <a:t>73</a:t>
            </a:fld>
            <a:endParaRPr lang="en-US" sz="1400">
              <a:solidFill>
                <a:schemeClr val="bg1"/>
              </a:solidFill>
              <a:latin typeface="Arial"/>
              <a:sym typeface="Arial"/>
            </a:endParaRPr>
          </a:p>
        </p:txBody>
      </p:sp>
      <p:sp>
        <p:nvSpPr>
          <p:cNvPr id="66" name="Rectangle 65"/>
          <p:cNvSpPr/>
          <p:nvPr>
            <p:custDataLst>
              <p:tags r:id="rId12"/>
            </p:custDataLst>
          </p:nvPr>
        </p:nvSpPr>
        <p:spPr bwMode="gray">
          <a:xfrm>
            <a:off x="5019675" y="3827462"/>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E3812CE6-AFF5-4E6A-8B28-25D82AA798A0}" type="datetime'''8''''''''''''''''''''''''''''''3'''''''''''''''''''''''''">
              <a:rPr lang="en-US" sz="1400" smtClean="0">
                <a:solidFill>
                  <a:schemeClr val="bg1"/>
                </a:solidFill>
              </a:rPr>
              <a:pPr/>
              <a:t>83</a:t>
            </a:fld>
            <a:endParaRPr lang="en-US" sz="1400" dirty="0">
              <a:solidFill>
                <a:schemeClr val="bg1"/>
              </a:solidFill>
              <a:latin typeface="Arial"/>
              <a:sym typeface="Arial"/>
            </a:endParaRPr>
          </a:p>
        </p:txBody>
      </p:sp>
      <p:sp>
        <p:nvSpPr>
          <p:cNvPr id="45" name="Rectangle 44"/>
          <p:cNvSpPr/>
          <p:nvPr>
            <p:custDataLst>
              <p:tags r:id="rId13"/>
            </p:custDataLst>
          </p:nvPr>
        </p:nvSpPr>
        <p:spPr bwMode="gray">
          <a:xfrm>
            <a:off x="4519612" y="3779837"/>
            <a:ext cx="247650" cy="21272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6031D2A5-2E93-4398-AC1D-ADDE7E2903E1}" type="datetime'''''''''''''''''8''''6'''''''''''''''''''''''''''''''''''''">
              <a:rPr lang="en-US" sz="1400" smtClean="0">
                <a:solidFill>
                  <a:schemeClr val="bg1"/>
                </a:solidFill>
              </a:rPr>
              <a:pPr/>
              <a:t>86</a:t>
            </a:fld>
            <a:endParaRPr lang="en-US" sz="1400">
              <a:solidFill>
                <a:schemeClr val="bg1"/>
              </a:solidFill>
              <a:latin typeface="Arial"/>
              <a:sym typeface="Arial"/>
            </a:endParaRPr>
          </a:p>
        </p:txBody>
      </p:sp>
      <p:sp>
        <p:nvSpPr>
          <p:cNvPr id="64" name="Rectangle 63"/>
          <p:cNvSpPr/>
          <p:nvPr>
            <p:custDataLst>
              <p:tags r:id="rId14"/>
            </p:custDataLst>
          </p:nvPr>
        </p:nvSpPr>
        <p:spPr bwMode="gray">
          <a:xfrm>
            <a:off x="3997325" y="3565525"/>
            <a:ext cx="346075" cy="212725"/>
          </a:xfrm>
          <a:prstGeom prst="rect">
            <a:avLst/>
          </a:prstGeom>
          <a:solidFill>
            <a:srgbClr val="D17D08"/>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25400" tIns="0" rIns="25400" bIns="0" rtlCol="0" anchor="ctr" anchorCtr="0">
            <a:noAutofit/>
          </a:bodyPr>
          <a:lstStyle/>
          <a:p>
            <a:fld id="{20EACCCC-0BFF-430D-94EA-33593B7624CA}" type="datetime'''1''''''''''''''''0''''''''''''''''''''''''0'''''''">
              <a:rPr lang="en-US" sz="1400" smtClean="0">
                <a:solidFill>
                  <a:schemeClr val="bg1"/>
                </a:solidFill>
              </a:rPr>
              <a:pPr/>
              <a:t>100</a:t>
            </a:fld>
            <a:endParaRPr lang="en-US" sz="1400" dirty="0">
              <a:solidFill>
                <a:schemeClr val="bg1"/>
              </a:solidFill>
              <a:latin typeface="Arial"/>
              <a:sym typeface="Arial"/>
            </a:endParaRPr>
          </a:p>
        </p:txBody>
      </p:sp>
      <p:sp>
        <p:nvSpPr>
          <p:cNvPr id="18" name="Rectangle 17"/>
          <p:cNvSpPr/>
          <p:nvPr>
            <p:custDataLst>
              <p:tags r:id="rId15"/>
            </p:custDataLst>
          </p:nvPr>
        </p:nvSpPr>
        <p:spPr>
          <a:xfrm>
            <a:off x="266091" y="1808820"/>
            <a:ext cx="3629918" cy="2492990"/>
          </a:xfrm>
          <a:prstGeom prst="rect">
            <a:avLst/>
          </a:prstGeom>
        </p:spPr>
        <p:txBody>
          <a:bodyPr wrap="square">
            <a:spAutoFit/>
          </a:bodyPr>
          <a:lstStyle/>
          <a:p>
            <a:pPr algn="l"/>
            <a:r>
              <a:rPr lang="en-US" sz="1200" dirty="0" smtClean="0"/>
              <a:t>The Value Score indexes each vendor’s product offering and business strength </a:t>
            </a:r>
            <a:r>
              <a:rPr lang="en-US" sz="1200" b="1" dirty="0" smtClean="0"/>
              <a:t>relative to their price point</a:t>
            </a:r>
            <a:r>
              <a:rPr lang="en-US" sz="1200" dirty="0" smtClean="0"/>
              <a:t>. It </a:t>
            </a:r>
            <a:r>
              <a:rPr lang="en-US" sz="1200" b="1" dirty="0" smtClean="0"/>
              <a:t>does not</a:t>
            </a:r>
            <a:r>
              <a:rPr lang="en-US" sz="1200" dirty="0" smtClean="0"/>
              <a:t> indicate vendor ranking.</a:t>
            </a:r>
          </a:p>
          <a:p>
            <a:pPr algn="l"/>
            <a:endParaRPr lang="en-US" sz="1200" dirty="0" smtClean="0"/>
          </a:p>
          <a:p>
            <a:pPr algn="l"/>
            <a:r>
              <a:rPr lang="en-US" sz="1200" dirty="0" smtClean="0"/>
              <a:t>Vendors that score high offer more </a:t>
            </a:r>
            <a:r>
              <a:rPr lang="en-US" sz="1200" b="1" dirty="0" smtClean="0"/>
              <a:t>bang for the buck</a:t>
            </a:r>
            <a:r>
              <a:rPr lang="en-US" sz="1200" dirty="0" smtClean="0"/>
              <a:t> (e.g. features, usability, stability, etc.) than the average vendor, while the inverse is true for those that score lower.</a:t>
            </a:r>
          </a:p>
          <a:p>
            <a:pPr algn="l"/>
            <a:r>
              <a:rPr lang="en-US" sz="1200" dirty="0" smtClean="0"/>
              <a:t> </a:t>
            </a:r>
          </a:p>
          <a:p>
            <a:pPr algn="l"/>
            <a:r>
              <a:rPr lang="en-US" sz="1200" dirty="0" smtClean="0"/>
              <a:t>Price-conscious enterprises may wish to give the Value Score more consideration than those who are more focused on specific vendor/product attributes.</a:t>
            </a:r>
          </a:p>
        </p:txBody>
      </p:sp>
      <p:sp>
        <p:nvSpPr>
          <p:cNvPr id="30" name="Rectangle 29"/>
          <p:cNvSpPr/>
          <p:nvPr>
            <p:custDataLst>
              <p:tags r:id="rId16"/>
            </p:custDataLst>
          </p:nvPr>
        </p:nvSpPr>
        <p:spPr>
          <a:xfrm>
            <a:off x="5921375" y="1393521"/>
            <a:ext cx="2955925" cy="1212519"/>
          </a:xfrm>
          <a:prstGeom prst="rect">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US" sz="1200" dirty="0" smtClean="0">
                <a:solidFill>
                  <a:schemeClr val="tx1"/>
                </a:solidFill>
              </a:rPr>
              <a:t>On a relative basis, Symantec maintained the highest Info-Tech </a:t>
            </a:r>
            <a:r>
              <a:rPr lang="en-US" sz="1200" b="1" dirty="0" smtClean="0">
                <a:solidFill>
                  <a:schemeClr val="tx1"/>
                </a:solidFill>
              </a:rPr>
              <a:t>Value </a:t>
            </a:r>
            <a:r>
              <a:rPr lang="en-US" sz="1200" b="1" dirty="0" err="1" smtClean="0">
                <a:solidFill>
                  <a:schemeClr val="tx1"/>
                </a:solidFill>
              </a:rPr>
              <a:t>Score</a:t>
            </a:r>
            <a:r>
              <a:rPr lang="en-US" sz="1200" baseline="30000" dirty="0" err="1" smtClean="0">
                <a:solidFill>
                  <a:schemeClr val="tx1"/>
                </a:solidFill>
              </a:rPr>
              <a:t>TM</a:t>
            </a:r>
            <a:r>
              <a:rPr lang="en-US" sz="1200" b="1" dirty="0" smtClean="0">
                <a:solidFill>
                  <a:schemeClr val="tx1"/>
                </a:solidFill>
              </a:rPr>
              <a:t> </a:t>
            </a:r>
            <a:r>
              <a:rPr lang="en-US" sz="1200" dirty="0" smtClean="0">
                <a:solidFill>
                  <a:schemeClr val="tx1"/>
                </a:solidFill>
              </a:rPr>
              <a:t>of the vendor group. Vendors were indexed against Symantec’s performance to provide a complete, relative view of their product offerings.</a:t>
            </a:r>
            <a:endParaRPr lang="en-US" sz="1200" dirty="0">
              <a:solidFill>
                <a:schemeClr val="tx1"/>
              </a:solidFill>
            </a:endParaRPr>
          </a:p>
        </p:txBody>
      </p:sp>
      <p:sp>
        <p:nvSpPr>
          <p:cNvPr id="31" name="TextBox 30"/>
          <p:cNvSpPr txBox="1"/>
          <p:nvPr>
            <p:custDataLst>
              <p:tags r:id="rId17"/>
            </p:custDataLst>
          </p:nvPr>
        </p:nvSpPr>
        <p:spPr>
          <a:xfrm>
            <a:off x="4008580" y="5760720"/>
            <a:ext cx="5013040" cy="584775"/>
          </a:xfrm>
          <a:prstGeom prst="rect">
            <a:avLst/>
          </a:prstGeom>
          <a:noFill/>
        </p:spPr>
        <p:txBody>
          <a:bodyPr wrap="square" rtlCol="0">
            <a:spAutoFit/>
          </a:bodyPr>
          <a:lstStyle/>
          <a:p>
            <a:pPr marL="457200" indent="-457200" algn="l"/>
            <a:r>
              <a:rPr lang="en-US" sz="800" dirty="0" smtClean="0">
                <a:latin typeface="+mn-lt"/>
              </a:rPr>
              <a:t>Sources:</a:t>
            </a:r>
          </a:p>
          <a:p>
            <a:pPr marL="114300" indent="-114300" algn="l"/>
            <a:r>
              <a:rPr lang="en-US" sz="800" dirty="0" smtClean="0">
                <a:latin typeface="+mn-lt"/>
              </a:rPr>
              <a:t>To calculate the Value Score for each vendor, the affordability raw score was backed out, the product scoring reweighted, and the affordability score multiplied by the product of the Vendor and Product scores. </a:t>
            </a:r>
          </a:p>
        </p:txBody>
      </p:sp>
      <p:sp>
        <p:nvSpPr>
          <p:cNvPr id="36" name="TextBox 35"/>
          <p:cNvSpPr txBox="1"/>
          <p:nvPr>
            <p:custDataLst>
              <p:tags r:id="rId18"/>
            </p:custDataLst>
          </p:nvPr>
        </p:nvSpPr>
        <p:spPr>
          <a:xfrm>
            <a:off x="4218236" y="1448780"/>
            <a:ext cx="785812" cy="246221"/>
          </a:xfrm>
          <a:prstGeom prst="rect">
            <a:avLst/>
          </a:prstGeom>
          <a:noFill/>
        </p:spPr>
        <p:txBody>
          <a:bodyPr wrap="square" rtlCol="0">
            <a:spAutoFit/>
          </a:bodyPr>
          <a:lstStyle/>
          <a:p>
            <a:pPr algn="l"/>
            <a:r>
              <a:rPr lang="en-US" sz="1000" dirty="0" smtClean="0"/>
              <a:t>Champion</a:t>
            </a:r>
            <a:endParaRPr lang="en-US" sz="1000" dirty="0"/>
          </a:p>
        </p:txBody>
      </p:sp>
      <p:sp>
        <p:nvSpPr>
          <p:cNvPr id="38" name="Rectangle 37"/>
          <p:cNvSpPr/>
          <p:nvPr>
            <p:custDataLst>
              <p:tags r:id="rId19"/>
            </p:custDataLst>
          </p:nvPr>
        </p:nvSpPr>
        <p:spPr>
          <a:xfrm>
            <a:off x="4103948" y="1507827"/>
            <a:ext cx="120973" cy="120973"/>
          </a:xfrm>
          <a:prstGeom prst="rect">
            <a:avLst/>
          </a:prstGeom>
          <a:solidFill>
            <a:srgbClr val="C777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descr="graph-slide19.jpg"/>
          <p:cNvPicPr>
            <a:picLocks noChangeAspect="1"/>
          </p:cNvPicPr>
          <p:nvPr/>
        </p:nvPicPr>
        <p:blipFill>
          <a:blip r:embed="rId23" cstate="print"/>
          <a:stretch>
            <a:fillRect/>
          </a:stretch>
        </p:blipFill>
        <p:spPr>
          <a:xfrm>
            <a:off x="3896009" y="1310554"/>
            <a:ext cx="5075486" cy="432006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9"/>
          </p:nvPr>
        </p:nvSpPr>
        <p:spPr>
          <a:xfrm>
            <a:off x="257176" y="1362075"/>
            <a:ext cx="8620124" cy="1075072"/>
          </a:xfrm>
        </p:spPr>
        <p:txBody>
          <a:bodyPr/>
          <a:lstStyle/>
          <a:p>
            <a:r>
              <a:rPr lang="en-CA" dirty="0" smtClean="0"/>
              <a:t>Security Information &amp; Event Management (SIEM) vendors approach the market from different perspectives. Understand </a:t>
            </a:r>
            <a:r>
              <a:rPr lang="en-CA" i="1" dirty="0" smtClean="0"/>
              <a:t>your</a:t>
            </a:r>
            <a:r>
              <a:rPr lang="en-CA" dirty="0" smtClean="0"/>
              <a:t> organization’s requirements for SIEM to ensure that the selected product helps achieve</a:t>
            </a:r>
          </a:p>
          <a:p>
            <a:r>
              <a:rPr lang="en-CA" dirty="0" smtClean="0"/>
              <a:t>key goals.</a:t>
            </a:r>
            <a:endParaRPr lang="en-CA" dirty="0"/>
          </a:p>
        </p:txBody>
      </p:sp>
      <p:sp>
        <p:nvSpPr>
          <p:cNvPr id="7" name="Title 6"/>
          <p:cNvSpPr>
            <a:spLocks noGrp="1"/>
          </p:cNvSpPr>
          <p:nvPr>
            <p:ph type="title"/>
          </p:nvPr>
        </p:nvSpPr>
        <p:spPr/>
        <p:txBody>
          <a:bodyPr/>
          <a:lstStyle/>
          <a:p>
            <a:r>
              <a:rPr lang="en-CA" dirty="0" smtClean="0"/>
              <a:t>Introduction</a:t>
            </a:r>
            <a:endParaRPr lang="en-CA" dirty="0"/>
          </a:p>
        </p:txBody>
      </p:sp>
      <p:sp>
        <p:nvSpPr>
          <p:cNvPr id="10" name="Text Placeholder 9"/>
          <p:cNvSpPr>
            <a:spLocks noGrp="1"/>
          </p:cNvSpPr>
          <p:nvPr>
            <p:ph type="body" sz="quarter" idx="16"/>
          </p:nvPr>
        </p:nvSpPr>
        <p:spPr>
          <a:xfrm>
            <a:off x="249303" y="2852936"/>
            <a:ext cx="4034665" cy="2376264"/>
          </a:xfrm>
        </p:spPr>
        <p:txBody>
          <a:bodyPr/>
          <a:lstStyle/>
          <a:p>
            <a:endParaRPr lang="en-CA" dirty="0" smtClean="0"/>
          </a:p>
          <a:p>
            <a:r>
              <a:rPr lang="en-CA" dirty="0" smtClean="0"/>
              <a:t>IT leaders considering SIEM technology to reduce the cost of meeting ever-increasing compliance requirements.</a:t>
            </a:r>
          </a:p>
          <a:p>
            <a:r>
              <a:rPr lang="en-CA" dirty="0" smtClean="0"/>
              <a:t>IT leaders looking to enhance the effectiveness of existing IT security operations.</a:t>
            </a:r>
          </a:p>
          <a:p>
            <a:r>
              <a:rPr lang="en-CA" dirty="0" smtClean="0"/>
              <a:t>Organizations seeking to improve overall risk management processes.</a:t>
            </a:r>
            <a:endParaRPr lang="en-CA" dirty="0"/>
          </a:p>
        </p:txBody>
      </p:sp>
      <p:sp>
        <p:nvSpPr>
          <p:cNvPr id="12" name="Text Placeholder 11"/>
          <p:cNvSpPr>
            <a:spLocks noGrp="1"/>
          </p:cNvSpPr>
          <p:nvPr>
            <p:ph type="body" sz="quarter" idx="23"/>
          </p:nvPr>
        </p:nvSpPr>
        <p:spPr>
          <a:xfrm>
            <a:off x="4860032" y="2852935"/>
            <a:ext cx="4032448" cy="2572543"/>
          </a:xfrm>
        </p:spPr>
        <p:txBody>
          <a:bodyPr/>
          <a:lstStyle/>
          <a:p>
            <a:endParaRPr lang="en-CA" dirty="0" smtClean="0"/>
          </a:p>
          <a:p>
            <a:r>
              <a:rPr lang="en-CA" dirty="0" smtClean="0"/>
              <a:t>Understand the capabilities of SIEM technologies, and their potential use cases.</a:t>
            </a:r>
          </a:p>
          <a:p>
            <a:r>
              <a:rPr lang="en-CA" dirty="0" smtClean="0"/>
              <a:t>Differentiate between vendor offerings and identify alignments with your organization’s requirements.</a:t>
            </a:r>
          </a:p>
          <a:p>
            <a:r>
              <a:rPr lang="en-CA" dirty="0" smtClean="0"/>
              <a:t>Shortlist vendors, prepare an RFP, and score RFP responses to select a SIEM solution.</a:t>
            </a:r>
          </a:p>
          <a:p>
            <a:r>
              <a:rPr lang="en-CA" dirty="0" smtClean="0"/>
              <a:t>Develop an implementation strategy and maximize your investment in SIEM.</a:t>
            </a:r>
          </a:p>
        </p:txBody>
      </p:sp>
      <p:sp>
        <p:nvSpPr>
          <p:cNvPr id="8" name="TextBox 7"/>
          <p:cNvSpPr txBox="1"/>
          <p:nvPr/>
        </p:nvSpPr>
        <p:spPr>
          <a:xfrm>
            <a:off x="249302" y="2653171"/>
            <a:ext cx="3134566" cy="307777"/>
          </a:xfrm>
          <a:prstGeom prst="rect">
            <a:avLst/>
          </a:prstGeom>
          <a:noFill/>
        </p:spPr>
        <p:txBody>
          <a:bodyPr wrap="square" rtlCol="0">
            <a:spAutoFit/>
          </a:bodyPr>
          <a:lstStyle/>
          <a:p>
            <a:pPr algn="l"/>
            <a:r>
              <a:rPr lang="en-CA" sz="1400" b="1" dirty="0" smtClean="0"/>
              <a:t>This Research Is Designed</a:t>
            </a:r>
            <a:r>
              <a:rPr lang="en-CA" sz="1400" b="1" baseline="0" dirty="0" smtClean="0"/>
              <a:t> For:</a:t>
            </a:r>
            <a:endParaRPr lang="en-CA" sz="1400" b="1" dirty="0"/>
          </a:p>
        </p:txBody>
      </p:sp>
      <p:sp>
        <p:nvSpPr>
          <p:cNvPr id="9" name="TextBox 8"/>
          <p:cNvSpPr txBox="1"/>
          <p:nvPr/>
        </p:nvSpPr>
        <p:spPr>
          <a:xfrm>
            <a:off x="4860032" y="2653171"/>
            <a:ext cx="2808312" cy="307777"/>
          </a:xfrm>
          <a:prstGeom prst="rect">
            <a:avLst/>
          </a:prstGeom>
          <a:noFill/>
        </p:spPr>
        <p:txBody>
          <a:bodyPr wrap="square" rtlCol="0">
            <a:spAutoFit/>
          </a:bodyPr>
          <a:lstStyle/>
          <a:p>
            <a:pPr algn="l"/>
            <a:r>
              <a:rPr lang="en-CA" sz="1400" b="1" dirty="0" smtClean="0"/>
              <a:t>This Research</a:t>
            </a:r>
            <a:r>
              <a:rPr lang="en-CA" sz="1400" b="1" baseline="0" dirty="0" smtClean="0"/>
              <a:t> Will Help You:</a:t>
            </a:r>
            <a:endParaRPr lang="en-CA" sz="1400" b="1" dirty="0"/>
          </a:p>
        </p:txBody>
      </p:sp>
      <p:cxnSp>
        <p:nvCxnSpPr>
          <p:cNvPr id="13" name="Straight Connector 12"/>
          <p:cNvCxnSpPr/>
          <p:nvPr/>
        </p:nvCxnSpPr>
        <p:spPr>
          <a:xfrm rot="5400000">
            <a:off x="3041830" y="3931313"/>
            <a:ext cx="2988332" cy="0"/>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Stakes represent the minimum standard; without these a product doesn’t even get reviewed</a:t>
            </a:r>
            <a:endParaRPr lang="en-US" dirty="0"/>
          </a:p>
        </p:txBody>
      </p:sp>
      <p:grpSp>
        <p:nvGrpSpPr>
          <p:cNvPr id="3" name="Group 136"/>
          <p:cNvGrpSpPr/>
          <p:nvPr/>
        </p:nvGrpSpPr>
        <p:grpSpPr>
          <a:xfrm>
            <a:off x="266699" y="5409220"/>
            <a:ext cx="8491536" cy="848310"/>
            <a:chOff x="328291" y="3598911"/>
            <a:chExt cx="8491536" cy="848310"/>
          </a:xfrm>
        </p:grpSpPr>
        <p:sp>
          <p:nvSpPr>
            <p:cNvPr id="97" name="Rounded Rectangle 96"/>
            <p:cNvSpPr/>
            <p:nvPr/>
          </p:nvSpPr>
          <p:spPr>
            <a:xfrm>
              <a:off x="328291" y="3598911"/>
              <a:ext cx="8491536" cy="838201"/>
            </a:xfrm>
            <a:prstGeom prst="roundRect">
              <a:avLst>
                <a:gd name="adj" fmla="val 6990"/>
              </a:avLst>
            </a:prstGeom>
            <a:solidFill>
              <a:srgbClr val="F1F2E0"/>
            </a:solidFill>
            <a:ln w="12700">
              <a:solidFill>
                <a:srgbClr val="D3D3B9"/>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087438" indent="-11113" algn="l"/>
              <a:r>
                <a:rPr lang="en-US" sz="1200" dirty="0" smtClean="0">
                  <a:solidFill>
                    <a:schemeClr val="tx1"/>
                  </a:solidFill>
                </a:rPr>
                <a:t>If Table Stakes are all you need from your SIEM solution, the only true differentiator for the organization is price. Otherwise, dig deeper to find the best price and value for your needs.</a:t>
              </a:r>
            </a:p>
          </p:txBody>
        </p:sp>
        <p:pic>
          <p:nvPicPr>
            <p:cNvPr id="98" name="Picture 97" descr="insight.png"/>
            <p:cNvPicPr>
              <a:picLocks noChangeAspect="1"/>
            </p:cNvPicPr>
            <p:nvPr/>
          </p:nvPicPr>
          <p:blipFill>
            <a:blip r:embed="rId3" cstate="print"/>
            <a:stretch>
              <a:fillRect/>
            </a:stretch>
          </p:blipFill>
          <p:spPr>
            <a:xfrm>
              <a:off x="328614" y="3609020"/>
              <a:ext cx="1000207" cy="838201"/>
            </a:xfrm>
            <a:prstGeom prst="rect">
              <a:avLst/>
            </a:prstGeom>
          </p:spPr>
        </p:pic>
      </p:grpSp>
      <p:sp>
        <p:nvSpPr>
          <p:cNvPr id="95" name="Rectangle 94"/>
          <p:cNvSpPr/>
          <p:nvPr/>
        </p:nvSpPr>
        <p:spPr>
          <a:xfrm>
            <a:off x="5364088" y="2060848"/>
            <a:ext cx="3513212" cy="1754326"/>
          </a:xfrm>
          <a:prstGeom prst="rect">
            <a:avLst/>
          </a:prstGeom>
        </p:spPr>
        <p:txBody>
          <a:bodyPr wrap="square">
            <a:spAutoFit/>
          </a:bodyPr>
          <a:lstStyle/>
          <a:p>
            <a:pPr algn="l"/>
            <a:r>
              <a:rPr lang="en-US" sz="1200" dirty="0" smtClean="0"/>
              <a:t>The products assessed in this Vendor Landscape</a:t>
            </a:r>
            <a:r>
              <a:rPr lang="en-US" sz="1200" baseline="30000" dirty="0" smtClean="0"/>
              <a:t>TM</a:t>
            </a:r>
            <a:r>
              <a:rPr lang="en-US" sz="1200" dirty="0" smtClean="0"/>
              <a:t> meet, at the very least, the requirements outlined as Table Stakes. </a:t>
            </a:r>
          </a:p>
          <a:p>
            <a:pPr algn="l"/>
            <a:endParaRPr lang="en-US" sz="1200" dirty="0" smtClean="0"/>
          </a:p>
          <a:p>
            <a:pPr algn="l"/>
            <a:r>
              <a:rPr lang="en-US" sz="1200" dirty="0" smtClean="0"/>
              <a:t>Many of the vendors go above and beyond the outlined Table Stakes, some even do so in multiple categories. This section aims to highlight the products capabilities </a:t>
            </a:r>
            <a:r>
              <a:rPr lang="en-US" sz="1200" b="1" dirty="0" smtClean="0"/>
              <a:t>in excess </a:t>
            </a:r>
            <a:r>
              <a:rPr lang="en-US" sz="1200" dirty="0" smtClean="0"/>
              <a:t>of the criteria listed here. </a:t>
            </a:r>
            <a:endParaRPr lang="en-US" sz="1200" dirty="0"/>
          </a:p>
        </p:txBody>
      </p:sp>
      <p:sp>
        <p:nvSpPr>
          <p:cNvPr id="106" name="Rounded Rectangle 105"/>
          <p:cNvSpPr/>
          <p:nvPr/>
        </p:nvSpPr>
        <p:spPr>
          <a:xfrm>
            <a:off x="266701" y="1581361"/>
            <a:ext cx="5025379"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The Table Stakes</a:t>
            </a:r>
            <a:endParaRPr lang="en-CA" sz="1400" b="1" dirty="0">
              <a:solidFill>
                <a:schemeClr val="tx1"/>
              </a:solidFill>
            </a:endParaRPr>
          </a:p>
        </p:txBody>
      </p:sp>
      <p:sp>
        <p:nvSpPr>
          <p:cNvPr id="107" name="Rounded Rectangle 106"/>
          <p:cNvSpPr/>
          <p:nvPr/>
        </p:nvSpPr>
        <p:spPr>
          <a:xfrm>
            <a:off x="5292080" y="1581361"/>
            <a:ext cx="3585220"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What Does This Mean?</a:t>
            </a:r>
            <a:endParaRPr lang="en-CA" sz="1400" b="1" dirty="0">
              <a:solidFill>
                <a:schemeClr val="tx1"/>
              </a:solidFill>
            </a:endParaRPr>
          </a:p>
        </p:txBody>
      </p:sp>
      <p:graphicFrame>
        <p:nvGraphicFramePr>
          <p:cNvPr id="31" name="Table 30"/>
          <p:cNvGraphicFramePr>
            <a:graphicFrameLocks noGrp="1"/>
          </p:cNvGraphicFramePr>
          <p:nvPr/>
        </p:nvGraphicFramePr>
        <p:xfrm>
          <a:off x="267022" y="1952836"/>
          <a:ext cx="4857434" cy="2931160"/>
        </p:xfrm>
        <a:graphic>
          <a:graphicData uri="http://schemas.openxmlformats.org/drawingml/2006/table">
            <a:tbl>
              <a:tblPr firstRow="1" bandRow="1">
                <a:tableStyleId>{5C22544A-7EE6-4342-B048-85BDC9FD1C3A}</a:tableStyleId>
              </a:tblPr>
              <a:tblGrid>
                <a:gridCol w="1818926"/>
                <a:gridCol w="3038508"/>
              </a:tblGrid>
              <a:tr h="370840">
                <a:tc>
                  <a:txBody>
                    <a:bodyPr/>
                    <a:lstStyle/>
                    <a:p>
                      <a:r>
                        <a:rPr lang="en-US" sz="1400" dirty="0" smtClean="0"/>
                        <a:t>Feature</a:t>
                      </a:r>
                      <a:endParaRPr lang="en-US" sz="1400" dirty="0"/>
                    </a:p>
                  </a:txBody>
                  <a:tcPr anchor="ctr"/>
                </a:tc>
                <a:tc>
                  <a:txBody>
                    <a:bodyPr/>
                    <a:lstStyle/>
                    <a:p>
                      <a:r>
                        <a:rPr lang="en-US" sz="1400" dirty="0" smtClean="0"/>
                        <a:t>Description</a:t>
                      </a:r>
                      <a:endParaRPr lang="en-US" sz="1400" dirty="0"/>
                    </a:p>
                  </a:txBody>
                  <a:tcPr anchor="ctr"/>
                </a:tc>
              </a:tr>
              <a:tr h="640080">
                <a:tc>
                  <a:txBody>
                    <a:bodyPr/>
                    <a:lstStyle/>
                    <a:p>
                      <a:r>
                        <a:rPr lang="en-US" sz="1200" b="1" dirty="0" smtClean="0"/>
                        <a:t>Basic Collection / Aggregation / Normalization (CAN)</a:t>
                      </a:r>
                      <a:endParaRPr lang="en-US" sz="1200" b="1" dirty="0"/>
                    </a:p>
                  </a:txBody>
                  <a:tcPr>
                    <a:solidFill>
                      <a:schemeClr val="accent1">
                        <a:lumMod val="40000"/>
                        <a:lumOff val="60000"/>
                      </a:schemeClr>
                    </a:solidFill>
                  </a:tcPr>
                </a:tc>
                <a:tc>
                  <a:txBody>
                    <a:bodyPr/>
                    <a:lstStyle/>
                    <a:p>
                      <a:r>
                        <a:rPr lang="en-US" sz="1200" dirty="0" smtClean="0"/>
                        <a:t>Collection from firewall logs, IDS</a:t>
                      </a:r>
                      <a:r>
                        <a:rPr lang="en-US" sz="1200" baseline="0" dirty="0" smtClean="0"/>
                        <a:t> logs, Windows server logs, web server logs, and </a:t>
                      </a:r>
                      <a:r>
                        <a:rPr lang="en-US" sz="1200" baseline="0" dirty="0" err="1" smtClean="0"/>
                        <a:t>syslogs</a:t>
                      </a:r>
                      <a:r>
                        <a:rPr lang="en-US" sz="1200" baseline="0" dirty="0" smtClean="0"/>
                        <a:t>.</a:t>
                      </a:r>
                      <a:endParaRPr lang="en-US" sz="1200" dirty="0"/>
                    </a:p>
                  </a:txBody>
                  <a:tcPr>
                    <a:solidFill>
                      <a:schemeClr val="accent1">
                        <a:lumMod val="40000"/>
                        <a:lumOff val="60000"/>
                      </a:schemeClr>
                    </a:solidFill>
                  </a:tcPr>
                </a:tc>
              </a:tr>
              <a:tr h="640080">
                <a:tc>
                  <a:txBody>
                    <a:bodyPr/>
                    <a:lstStyle/>
                    <a:p>
                      <a:r>
                        <a:rPr lang="en-US" sz="1200" b="1" dirty="0" smtClean="0"/>
                        <a:t>Basic Correlation</a:t>
                      </a:r>
                      <a:endParaRPr lang="en-US" sz="1200" b="1" dirty="0"/>
                    </a:p>
                  </a:txBody>
                  <a:tcPr>
                    <a:solidFill>
                      <a:schemeClr val="accent1">
                        <a:lumMod val="20000"/>
                        <a:lumOff val="80000"/>
                      </a:schemeClr>
                    </a:solidFill>
                  </a:tcPr>
                </a:tc>
                <a:tc>
                  <a:txBody>
                    <a:bodyPr/>
                    <a:lstStyle/>
                    <a:p>
                      <a:r>
                        <a:rPr lang="en-US" sz="1200" dirty="0" smtClean="0"/>
                        <a:t>Canned correlation policies for CAN data</a:t>
                      </a:r>
                      <a:r>
                        <a:rPr lang="en-US" sz="1200" baseline="0" dirty="0" smtClean="0"/>
                        <a:t> that act in near-real time.</a:t>
                      </a:r>
                      <a:endParaRPr lang="en-US" sz="1200" dirty="0"/>
                    </a:p>
                  </a:txBody>
                  <a:tcPr>
                    <a:solidFill>
                      <a:schemeClr val="accent1">
                        <a:lumMod val="20000"/>
                        <a:lumOff val="80000"/>
                      </a:schemeClr>
                    </a:solidFill>
                  </a:tcPr>
                </a:tc>
              </a:tr>
              <a:tr h="640080">
                <a:tc>
                  <a:txBody>
                    <a:bodyPr/>
                    <a:lstStyle/>
                    <a:p>
                      <a:r>
                        <a:rPr lang="en-US" sz="1200" b="1" dirty="0" smtClean="0"/>
                        <a:t>Basic Alerting</a:t>
                      </a:r>
                      <a:endParaRPr lang="en-US" sz="1200" b="1" dirty="0"/>
                    </a:p>
                  </a:txBody>
                  <a:tcPr>
                    <a:solidFill>
                      <a:schemeClr val="accent1">
                        <a:lumMod val="40000"/>
                        <a:lumOff val="60000"/>
                      </a:schemeClr>
                    </a:solidFill>
                  </a:tcPr>
                </a:tc>
                <a:tc>
                  <a:txBody>
                    <a:bodyPr/>
                    <a:lstStyle/>
                    <a:p>
                      <a:r>
                        <a:rPr lang="en-US" sz="1200" dirty="0" smtClean="0"/>
                        <a:t>Logging for all correlated events and alerting via pager/e-mail/text</a:t>
                      </a:r>
                      <a:r>
                        <a:rPr lang="en-US" sz="1200" baseline="0" dirty="0" smtClean="0"/>
                        <a:t> for those that exceed a given threshold.</a:t>
                      </a:r>
                      <a:endParaRPr lang="en-US" sz="1200" dirty="0"/>
                    </a:p>
                  </a:txBody>
                  <a:tcPr>
                    <a:solidFill>
                      <a:schemeClr val="accent1">
                        <a:lumMod val="40000"/>
                        <a:lumOff val="60000"/>
                      </a:schemeClr>
                    </a:solidFill>
                  </a:tcPr>
                </a:tc>
              </a:tr>
              <a:tr h="640080">
                <a:tc>
                  <a:txBody>
                    <a:bodyPr/>
                    <a:lstStyle/>
                    <a:p>
                      <a:r>
                        <a:rPr lang="en-US" sz="1200" b="1" dirty="0" smtClean="0"/>
                        <a:t>Basic Reporting</a:t>
                      </a:r>
                      <a:endParaRPr lang="en-US" sz="1200" b="1" dirty="0"/>
                    </a:p>
                  </a:txBody>
                  <a:tcPr>
                    <a:solidFill>
                      <a:schemeClr val="accent1">
                        <a:lumMod val="20000"/>
                        <a:lumOff val="80000"/>
                      </a:schemeClr>
                    </a:solidFill>
                  </a:tcPr>
                </a:tc>
                <a:tc>
                  <a:txBody>
                    <a:bodyPr/>
                    <a:lstStyle/>
                    <a:p>
                      <a:r>
                        <a:rPr lang="en-US" sz="1200" dirty="0" smtClean="0"/>
                        <a:t>Availability</a:t>
                      </a:r>
                      <a:r>
                        <a:rPr lang="en-US" sz="1200" baseline="0" dirty="0" smtClean="0"/>
                        <a:t> of canned reports that can be run on a scheduled and </a:t>
                      </a:r>
                      <a:r>
                        <a:rPr lang="en-US" sz="1200" i="1" baseline="0" dirty="0" smtClean="0"/>
                        <a:t>ad hoc</a:t>
                      </a:r>
                      <a:r>
                        <a:rPr lang="en-US" sz="1200" i="0" baseline="0" dirty="0" smtClean="0"/>
                        <a:t> basis.</a:t>
                      </a:r>
                      <a:endParaRPr lang="en-US" sz="1200" dirty="0"/>
                    </a:p>
                  </a:txBody>
                  <a:tcPr>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p:cNvSpPr>
            <a:spLocks noGrp="1"/>
          </p:cNvSpPr>
          <p:nvPr>
            <p:ph type="title"/>
          </p:nvPr>
        </p:nvSpPr>
        <p:spPr/>
        <p:txBody>
          <a:bodyPr/>
          <a:lstStyle/>
          <a:p>
            <a:r>
              <a:rPr lang="en-US" dirty="0" smtClean="0"/>
              <a:t>Advanced Features are the market differentiators that make or break a product</a:t>
            </a:r>
            <a:endParaRPr lang="en-US" dirty="0"/>
          </a:p>
        </p:txBody>
      </p:sp>
      <p:graphicFrame>
        <p:nvGraphicFramePr>
          <p:cNvPr id="41" name="Table 40"/>
          <p:cNvGraphicFramePr>
            <a:graphicFrameLocks noGrp="1"/>
          </p:cNvGraphicFramePr>
          <p:nvPr/>
        </p:nvGraphicFramePr>
        <p:xfrm>
          <a:off x="3840163" y="1559550"/>
          <a:ext cx="5021838" cy="4302760"/>
        </p:xfrm>
        <a:graphic>
          <a:graphicData uri="http://schemas.openxmlformats.org/drawingml/2006/table">
            <a:tbl>
              <a:tblPr firstRow="1" bandRow="1">
                <a:tableStyleId>{5C22544A-7EE6-4342-B048-85BDC9FD1C3A}</a:tableStyleId>
              </a:tblPr>
              <a:tblGrid>
                <a:gridCol w="1836749"/>
                <a:gridCol w="3185089"/>
              </a:tblGrid>
              <a:tr h="370840">
                <a:tc>
                  <a:txBody>
                    <a:bodyPr/>
                    <a:lstStyle/>
                    <a:p>
                      <a:r>
                        <a:rPr lang="en-US" sz="1400" b="1" dirty="0" smtClean="0"/>
                        <a:t>Feature</a:t>
                      </a:r>
                      <a:endParaRPr lang="en-US" sz="1400" b="1" dirty="0"/>
                    </a:p>
                  </a:txBody>
                  <a:tcPr anchor="ctr"/>
                </a:tc>
                <a:tc>
                  <a:txBody>
                    <a:bodyPr/>
                    <a:lstStyle/>
                    <a:p>
                      <a:r>
                        <a:rPr lang="en-US" sz="1400" dirty="0" smtClean="0"/>
                        <a:t>What We</a:t>
                      </a:r>
                      <a:r>
                        <a:rPr lang="en-US" sz="1400" baseline="0" dirty="0" smtClean="0"/>
                        <a:t> Looked For</a:t>
                      </a:r>
                      <a:endParaRPr lang="en-US" sz="1400" dirty="0"/>
                    </a:p>
                  </a:txBody>
                  <a:tcPr anchor="ctr"/>
                </a:tc>
              </a:tr>
              <a:tr h="370840">
                <a:tc>
                  <a:txBody>
                    <a:bodyPr/>
                    <a:lstStyle/>
                    <a:p>
                      <a:r>
                        <a:rPr lang="en-US" sz="1200" b="1" dirty="0" smtClean="0"/>
                        <a:t>Log Data Enrichment</a:t>
                      </a:r>
                      <a:endParaRPr lang="en-US" sz="1200" b="1" dirty="0"/>
                    </a:p>
                  </a:txBody>
                  <a:tcPr>
                    <a:solidFill>
                      <a:schemeClr val="accent1">
                        <a:lumMod val="40000"/>
                        <a:lumOff val="60000"/>
                      </a:schemeClr>
                    </a:solidFill>
                  </a:tcPr>
                </a:tc>
                <a:tc>
                  <a:txBody>
                    <a:bodyPr/>
                    <a:lstStyle/>
                    <a:p>
                      <a:r>
                        <a:rPr lang="en-US" sz="1200" dirty="0" smtClean="0"/>
                        <a:t>Advanced CAN from Net</a:t>
                      </a:r>
                      <a:r>
                        <a:rPr lang="en-US" sz="1200" baseline="0" dirty="0" smtClean="0"/>
                        <a:t> Flow, Identity, Database, Application, Configuration, and File Integrity data sources</a:t>
                      </a:r>
                      <a:endParaRPr lang="en-US" sz="1200" dirty="0"/>
                    </a:p>
                  </a:txBody>
                  <a:tcPr>
                    <a:solidFill>
                      <a:schemeClr val="accent1">
                        <a:lumMod val="40000"/>
                        <a:lumOff val="60000"/>
                      </a:schemeClr>
                    </a:solidFill>
                  </a:tcPr>
                </a:tc>
              </a:tr>
              <a:tr h="370840">
                <a:tc>
                  <a:txBody>
                    <a:bodyPr/>
                    <a:lstStyle/>
                    <a:p>
                      <a:r>
                        <a:rPr lang="en-US" sz="1200" b="1" dirty="0" smtClean="0"/>
                        <a:t>Advanced Correlation</a:t>
                      </a:r>
                      <a:endParaRPr lang="en-US" sz="1200" b="1" dirty="0"/>
                    </a:p>
                  </a:txBody>
                  <a:tcPr>
                    <a:solidFill>
                      <a:schemeClr val="accent1">
                        <a:lumMod val="20000"/>
                        <a:lumOff val="80000"/>
                      </a:schemeClr>
                    </a:solidFill>
                  </a:tcPr>
                </a:tc>
                <a:tc>
                  <a:txBody>
                    <a:bodyPr/>
                    <a:lstStyle/>
                    <a:p>
                      <a:r>
                        <a:rPr lang="en-US" sz="1200" dirty="0" smtClean="0"/>
                        <a:t>Advanced canned policies, user-defined policies, and adaptive/heuristic</a:t>
                      </a:r>
                      <a:r>
                        <a:rPr lang="en-US" sz="1200" baseline="0" dirty="0" smtClean="0"/>
                        <a:t> policies</a:t>
                      </a:r>
                      <a:endParaRPr lang="en-US" sz="1200" dirty="0"/>
                    </a:p>
                  </a:txBody>
                  <a:tcPr>
                    <a:solidFill>
                      <a:schemeClr val="accent1">
                        <a:lumMod val="20000"/>
                        <a:lumOff val="80000"/>
                      </a:schemeClr>
                    </a:solidFill>
                  </a:tcPr>
                </a:tc>
              </a:tr>
              <a:tr h="370840">
                <a:tc>
                  <a:txBody>
                    <a:bodyPr/>
                    <a:lstStyle/>
                    <a:p>
                      <a:r>
                        <a:rPr lang="en-US" sz="1200" b="1" dirty="0" smtClean="0"/>
                        <a:t>Advanced Alerting</a:t>
                      </a:r>
                      <a:endParaRPr lang="en-US" sz="1200" b="1" dirty="0"/>
                    </a:p>
                  </a:txBody>
                  <a:tcPr>
                    <a:solidFill>
                      <a:schemeClr val="accent1">
                        <a:lumMod val="40000"/>
                        <a:lumOff val="60000"/>
                      </a:schemeClr>
                    </a:solidFill>
                  </a:tcPr>
                </a:tc>
                <a:tc>
                  <a:txBody>
                    <a:bodyPr/>
                    <a:lstStyle/>
                    <a:p>
                      <a:r>
                        <a:rPr lang="en-US" sz="1200" dirty="0" smtClean="0"/>
                        <a:t>Programmable/customizable alerting responses and workflow injection</a:t>
                      </a:r>
                      <a:endParaRPr lang="en-US" sz="1200" dirty="0"/>
                    </a:p>
                  </a:txBody>
                  <a:tcPr>
                    <a:solidFill>
                      <a:schemeClr val="accent1">
                        <a:lumMod val="40000"/>
                        <a:lumOff val="60000"/>
                      </a:schemeClr>
                    </a:solidFill>
                  </a:tcPr>
                </a:tc>
              </a:tr>
              <a:tr h="370840">
                <a:tc>
                  <a:txBody>
                    <a:bodyPr/>
                    <a:lstStyle/>
                    <a:p>
                      <a:r>
                        <a:rPr lang="en-US" sz="1200" b="1" dirty="0" smtClean="0"/>
                        <a:t>Advanced Reporting</a:t>
                      </a:r>
                      <a:endParaRPr lang="en-US" sz="1200" b="1" dirty="0"/>
                    </a:p>
                  </a:txBody>
                  <a:tcPr>
                    <a:solidFill>
                      <a:schemeClr val="accent1">
                        <a:lumMod val="20000"/>
                        <a:lumOff val="80000"/>
                      </a:schemeClr>
                    </a:solidFill>
                  </a:tcPr>
                </a:tc>
                <a:tc>
                  <a:txBody>
                    <a:bodyPr/>
                    <a:lstStyle/>
                    <a:p>
                      <a:r>
                        <a:rPr lang="en-US" sz="1200" dirty="0" smtClean="0"/>
                        <a:t>Flexible</a:t>
                      </a:r>
                      <a:r>
                        <a:rPr lang="en-US" sz="1200" baseline="0" dirty="0" smtClean="0"/>
                        <a:t> dashboards, c</a:t>
                      </a:r>
                      <a:r>
                        <a:rPr lang="en-US" sz="1200" dirty="0" smtClean="0"/>
                        <a:t>ustom reporting capabilities, and ability</a:t>
                      </a:r>
                      <a:r>
                        <a:rPr lang="en-US" sz="1200" baseline="0" dirty="0" smtClean="0"/>
                        <a:t> to export to external reporting infrastructure</a:t>
                      </a:r>
                      <a:endParaRPr lang="en-US" sz="1200" dirty="0"/>
                    </a:p>
                  </a:txBody>
                  <a:tcPr>
                    <a:solidFill>
                      <a:schemeClr val="accent1">
                        <a:lumMod val="20000"/>
                        <a:lumOff val="80000"/>
                      </a:schemeClr>
                    </a:solidFill>
                  </a:tcPr>
                </a:tc>
              </a:tr>
              <a:tr h="370840">
                <a:tc>
                  <a:txBody>
                    <a:bodyPr/>
                    <a:lstStyle/>
                    <a:p>
                      <a:r>
                        <a:rPr lang="en-US" sz="1200" b="1" dirty="0" smtClean="0"/>
                        <a:t>Forensic Analysis Support</a:t>
                      </a:r>
                      <a:endParaRPr lang="en-US" sz="1200" b="1" dirty="0"/>
                    </a:p>
                  </a:txBody>
                  <a:tcPr>
                    <a:solidFill>
                      <a:schemeClr val="accent1">
                        <a:lumMod val="40000"/>
                        <a:lumOff val="60000"/>
                      </a:schemeClr>
                    </a:solidFill>
                  </a:tcPr>
                </a:tc>
                <a:tc>
                  <a:txBody>
                    <a:bodyPr/>
                    <a:lstStyle/>
                    <a:p>
                      <a:r>
                        <a:rPr lang="en-US" sz="1200" dirty="0" smtClean="0"/>
                        <a:t>Ability to generate custom data queries with flexible</a:t>
                      </a:r>
                      <a:r>
                        <a:rPr lang="en-US" sz="1200" baseline="0" dirty="0" smtClean="0"/>
                        <a:t> drill-down capabilities</a:t>
                      </a:r>
                      <a:endParaRPr lang="en-US" sz="1200" dirty="0"/>
                    </a:p>
                  </a:txBody>
                  <a:tcPr>
                    <a:solidFill>
                      <a:schemeClr val="accent1">
                        <a:lumMod val="40000"/>
                        <a:lumOff val="60000"/>
                      </a:schemeClr>
                    </a:solidFill>
                  </a:tcPr>
                </a:tc>
              </a:tr>
              <a:tr h="370840">
                <a:tc>
                  <a:txBody>
                    <a:bodyPr/>
                    <a:lstStyle/>
                    <a:p>
                      <a:r>
                        <a:rPr lang="en-US" sz="1200" b="1" dirty="0" smtClean="0"/>
                        <a:t>Data Management - Security</a:t>
                      </a:r>
                      <a:endParaRPr lang="en-US" sz="1200" b="1" dirty="0"/>
                    </a:p>
                  </a:txBody>
                  <a:tcPr>
                    <a:solidFill>
                      <a:schemeClr val="accent1">
                        <a:lumMod val="20000"/>
                        <a:lumOff val="80000"/>
                      </a:schemeClr>
                    </a:solidFill>
                  </a:tcPr>
                </a:tc>
                <a:tc>
                  <a:txBody>
                    <a:bodyPr/>
                    <a:lstStyle/>
                    <a:p>
                      <a:r>
                        <a:rPr lang="en-US" sz="1200" dirty="0" smtClean="0"/>
                        <a:t>Access controls to SIEM system and SIEM data, encryption of SIEM data (in storage</a:t>
                      </a:r>
                      <a:r>
                        <a:rPr lang="en-US" sz="1200" baseline="0" dirty="0" smtClean="0"/>
                        <a:t> and transmission)</a:t>
                      </a:r>
                      <a:endParaRPr lang="en-US" sz="1200" dirty="0"/>
                    </a:p>
                  </a:txBody>
                  <a:tcPr>
                    <a:solidFill>
                      <a:schemeClr val="accent1">
                        <a:lumMod val="20000"/>
                        <a:lumOff val="80000"/>
                      </a:schemeClr>
                    </a:solidFill>
                  </a:tcPr>
                </a:tc>
              </a:tr>
              <a:tr h="370840">
                <a:tc>
                  <a:txBody>
                    <a:bodyPr/>
                    <a:lstStyle/>
                    <a:p>
                      <a:r>
                        <a:rPr lang="en-US" sz="1200" b="1" dirty="0" smtClean="0"/>
                        <a:t>Data Management - Retention</a:t>
                      </a:r>
                      <a:endParaRPr lang="en-US" sz="1200" b="1" dirty="0"/>
                    </a:p>
                  </a:txBody>
                  <a:tcPr>
                    <a:solidFill>
                      <a:schemeClr val="accent1">
                        <a:lumMod val="40000"/>
                        <a:lumOff val="60000"/>
                      </a:schemeClr>
                    </a:solidFill>
                  </a:tcPr>
                </a:tc>
                <a:tc>
                  <a:txBody>
                    <a:bodyPr/>
                    <a:lstStyle/>
                    <a:p>
                      <a:r>
                        <a:rPr lang="en-US" sz="1200" dirty="0" smtClean="0"/>
                        <a:t>Notable storage capacity, data</a:t>
                      </a:r>
                      <a:r>
                        <a:rPr lang="en-US" sz="1200" baseline="0" dirty="0" smtClean="0"/>
                        <a:t> compression, and inherent hierarchical storage management</a:t>
                      </a:r>
                      <a:endParaRPr lang="en-US" sz="1200" dirty="0"/>
                    </a:p>
                  </a:txBody>
                  <a:tcPr>
                    <a:solidFill>
                      <a:schemeClr val="accent1">
                        <a:lumMod val="40000"/>
                        <a:lumOff val="60000"/>
                      </a:schemeClr>
                    </a:solidFill>
                  </a:tcPr>
                </a:tc>
              </a:tr>
            </a:tbl>
          </a:graphicData>
        </a:graphic>
      </p:graphicFrame>
      <p:sp>
        <p:nvSpPr>
          <p:cNvPr id="42" name="Rounded Rectangle 41"/>
          <p:cNvSpPr/>
          <p:nvPr/>
        </p:nvSpPr>
        <p:spPr>
          <a:xfrm>
            <a:off x="3836622" y="1182688"/>
            <a:ext cx="5025379"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Advanced Features</a:t>
            </a:r>
            <a:endParaRPr lang="en-CA" sz="1400" b="1" dirty="0">
              <a:solidFill>
                <a:schemeClr val="tx1"/>
              </a:solidFill>
            </a:endParaRPr>
          </a:p>
        </p:txBody>
      </p:sp>
      <p:sp>
        <p:nvSpPr>
          <p:cNvPr id="43" name="Rectangle 42"/>
          <p:cNvSpPr/>
          <p:nvPr/>
        </p:nvSpPr>
        <p:spPr>
          <a:xfrm>
            <a:off x="323410" y="1662175"/>
            <a:ext cx="3513212" cy="1384995"/>
          </a:xfrm>
          <a:prstGeom prst="rect">
            <a:avLst/>
          </a:prstGeom>
        </p:spPr>
        <p:txBody>
          <a:bodyPr wrap="square">
            <a:spAutoFit/>
          </a:bodyPr>
          <a:lstStyle/>
          <a:p>
            <a:pPr algn="l"/>
            <a:r>
              <a:rPr lang="en-US" sz="1200" dirty="0" smtClean="0"/>
              <a:t>Info-Tech scored each vendor’s feature offering as a summation of its individual score across the listed advanced features. Vendors were given 1 point for each feature the product inherently provided. Some categories were scored on a more granular scale with vendors receiving half points (see Partial functionality criteria).</a:t>
            </a:r>
          </a:p>
        </p:txBody>
      </p:sp>
      <p:sp>
        <p:nvSpPr>
          <p:cNvPr id="44" name="Rounded Rectangle 43"/>
          <p:cNvSpPr/>
          <p:nvPr/>
        </p:nvSpPr>
        <p:spPr>
          <a:xfrm>
            <a:off x="251402" y="1182688"/>
            <a:ext cx="3585220"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Scoring Methodology</a:t>
            </a:r>
            <a:endParaRPr lang="en-CA" sz="1400" b="1" dirty="0">
              <a:solidFill>
                <a:schemeClr val="tx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9" name="Object 128" hidden="1"/>
          <p:cNvGraphicFramePr>
            <a:graphicFrameLocks noChangeAspect="1"/>
          </p:cNvGraphicFramePr>
          <p:nvPr/>
        </p:nvGraphicFramePr>
        <p:xfrm>
          <a:off x="0" y="0"/>
          <a:ext cx="158750" cy="158750"/>
        </p:xfrm>
        <a:graphic>
          <a:graphicData uri="http://schemas.openxmlformats.org/presentationml/2006/ole">
            <p:oleObj spid="_x0000_s309250" name="think-cell Slide" r:id="rId32" imgW="360" imgH="360" progId="">
              <p:embed/>
            </p:oleObj>
          </a:graphicData>
        </a:graphic>
      </p:graphicFrame>
      <p:sp>
        <p:nvSpPr>
          <p:cNvPr id="2" name="Title 1"/>
          <p:cNvSpPr>
            <a:spLocks noGrp="1"/>
          </p:cNvSpPr>
          <p:nvPr>
            <p:ph type="title"/>
            <p:custDataLst>
              <p:tags r:id="rId2"/>
            </p:custDataLst>
          </p:nvPr>
        </p:nvSpPr>
        <p:spPr/>
        <p:txBody>
          <a:bodyPr/>
          <a:lstStyle/>
          <a:p>
            <a:r>
              <a:rPr lang="en-US" dirty="0" smtClean="0">
                <a:solidFill>
                  <a:sysClr val="windowText" lastClr="000000"/>
                </a:solidFill>
              </a:rPr>
              <a:t>Each vendor offers a different feature set; concentrate on what your organization needs</a:t>
            </a:r>
            <a:endParaRPr lang="en-US" dirty="0"/>
          </a:p>
        </p:txBody>
      </p:sp>
      <p:sp>
        <p:nvSpPr>
          <p:cNvPr id="465" name="Rectangle 464"/>
          <p:cNvSpPr/>
          <p:nvPr>
            <p:custDataLst>
              <p:tags r:id="rId3"/>
            </p:custDataLst>
          </p:nvPr>
        </p:nvSpPr>
        <p:spPr>
          <a:xfrm>
            <a:off x="290466" y="1635086"/>
            <a:ext cx="1476433" cy="329699"/>
          </a:xfrm>
          <a:prstGeom prst="rect">
            <a:avLst/>
          </a:prstGeom>
          <a:noFill/>
        </p:spPr>
        <p:txBody>
          <a:bodyPr wrap="none">
            <a:noAutofit/>
          </a:bodyPr>
          <a:lstStyle/>
          <a:p>
            <a:pPr algn="r"/>
            <a:r>
              <a:rPr lang="en-US" sz="1200" b="1" dirty="0" err="1" smtClean="0">
                <a:latin typeface="+mn-lt"/>
              </a:rPr>
              <a:t>ArcSight</a:t>
            </a:r>
            <a:endParaRPr lang="en-US" sz="1200" b="1" dirty="0" smtClean="0">
              <a:latin typeface="+mn-lt"/>
            </a:endParaRPr>
          </a:p>
        </p:txBody>
      </p:sp>
      <p:sp>
        <p:nvSpPr>
          <p:cNvPr id="466" name="Rectangle 465"/>
          <p:cNvSpPr/>
          <p:nvPr>
            <p:custDataLst>
              <p:tags r:id="rId4"/>
            </p:custDataLst>
          </p:nvPr>
        </p:nvSpPr>
        <p:spPr>
          <a:xfrm>
            <a:off x="290466" y="2051655"/>
            <a:ext cx="1476433" cy="365760"/>
          </a:xfrm>
          <a:prstGeom prst="rect">
            <a:avLst/>
          </a:prstGeom>
          <a:noFill/>
        </p:spPr>
        <p:txBody>
          <a:bodyPr wrap="none">
            <a:noAutofit/>
          </a:bodyPr>
          <a:lstStyle/>
          <a:p>
            <a:pPr algn="r"/>
            <a:r>
              <a:rPr lang="en-US" sz="1200" b="1" dirty="0" smtClean="0">
                <a:latin typeface="+mn-lt"/>
              </a:rPr>
              <a:t>IBM</a:t>
            </a:r>
          </a:p>
        </p:txBody>
      </p:sp>
      <p:sp>
        <p:nvSpPr>
          <p:cNvPr id="467" name="Rectangle 466"/>
          <p:cNvSpPr/>
          <p:nvPr>
            <p:custDataLst>
              <p:tags r:id="rId5"/>
            </p:custDataLst>
          </p:nvPr>
        </p:nvSpPr>
        <p:spPr>
          <a:xfrm>
            <a:off x="290466" y="2458365"/>
            <a:ext cx="1476433" cy="365760"/>
          </a:xfrm>
          <a:prstGeom prst="rect">
            <a:avLst/>
          </a:prstGeom>
          <a:noFill/>
        </p:spPr>
        <p:txBody>
          <a:bodyPr wrap="none">
            <a:noAutofit/>
          </a:bodyPr>
          <a:lstStyle/>
          <a:p>
            <a:pPr algn="r"/>
            <a:r>
              <a:rPr lang="en-US" sz="1200" b="1" dirty="0" err="1" smtClean="0">
                <a:latin typeface="+mn-lt"/>
              </a:rPr>
              <a:t>LogLogic</a:t>
            </a:r>
            <a:endParaRPr lang="en-US" sz="1200" b="1" dirty="0" smtClean="0">
              <a:latin typeface="+mn-lt"/>
            </a:endParaRPr>
          </a:p>
        </p:txBody>
      </p:sp>
      <p:sp>
        <p:nvSpPr>
          <p:cNvPr id="468" name="Rectangle 467"/>
          <p:cNvSpPr/>
          <p:nvPr>
            <p:custDataLst>
              <p:tags r:id="rId6"/>
            </p:custDataLst>
          </p:nvPr>
        </p:nvSpPr>
        <p:spPr>
          <a:xfrm>
            <a:off x="290466" y="2859815"/>
            <a:ext cx="1476433" cy="378335"/>
          </a:xfrm>
          <a:prstGeom prst="rect">
            <a:avLst/>
          </a:prstGeom>
          <a:noFill/>
        </p:spPr>
        <p:txBody>
          <a:bodyPr wrap="none">
            <a:noAutofit/>
          </a:bodyPr>
          <a:lstStyle/>
          <a:p>
            <a:pPr algn="r"/>
            <a:r>
              <a:rPr lang="en-US" sz="1200" b="1" dirty="0" err="1" smtClean="0">
                <a:latin typeface="+mn-lt"/>
              </a:rPr>
              <a:t>netForensics</a:t>
            </a:r>
            <a:endParaRPr lang="en-US" sz="1200" b="1" dirty="0" smtClean="0">
              <a:latin typeface="+mn-lt"/>
            </a:endParaRPr>
          </a:p>
        </p:txBody>
      </p:sp>
      <p:sp>
        <p:nvSpPr>
          <p:cNvPr id="469" name="Rectangle 468"/>
          <p:cNvSpPr/>
          <p:nvPr>
            <p:custDataLst>
              <p:tags r:id="rId7"/>
            </p:custDataLst>
          </p:nvPr>
        </p:nvSpPr>
        <p:spPr>
          <a:xfrm>
            <a:off x="290856" y="3287049"/>
            <a:ext cx="1476623" cy="276999"/>
          </a:xfrm>
          <a:prstGeom prst="rect">
            <a:avLst/>
          </a:prstGeom>
          <a:noFill/>
        </p:spPr>
        <p:txBody>
          <a:bodyPr wrap="square">
            <a:spAutoFit/>
          </a:bodyPr>
          <a:lstStyle/>
          <a:p>
            <a:pPr algn="r"/>
            <a:r>
              <a:rPr lang="en-US" sz="1200" b="1" dirty="0" err="1" smtClean="0">
                <a:latin typeface="+mn-lt"/>
              </a:rPr>
              <a:t>NitroSecurity</a:t>
            </a:r>
            <a:endParaRPr lang="en-US" sz="1200" b="1" dirty="0" smtClean="0">
              <a:latin typeface="+mn-lt"/>
            </a:endParaRPr>
          </a:p>
        </p:txBody>
      </p:sp>
      <p:sp>
        <p:nvSpPr>
          <p:cNvPr id="470" name="Rectangle 469"/>
          <p:cNvSpPr/>
          <p:nvPr>
            <p:custDataLst>
              <p:tags r:id="rId8"/>
            </p:custDataLst>
          </p:nvPr>
        </p:nvSpPr>
        <p:spPr>
          <a:xfrm>
            <a:off x="290466" y="3701390"/>
            <a:ext cx="1476433" cy="366077"/>
          </a:xfrm>
          <a:prstGeom prst="rect">
            <a:avLst/>
          </a:prstGeom>
          <a:noFill/>
        </p:spPr>
        <p:txBody>
          <a:bodyPr wrap="none">
            <a:noAutofit/>
          </a:bodyPr>
          <a:lstStyle/>
          <a:p>
            <a:pPr algn="r"/>
            <a:r>
              <a:rPr lang="en-US" sz="1200" b="1" dirty="0" smtClean="0">
                <a:latin typeface="+mn-lt"/>
              </a:rPr>
              <a:t>Q1 Labs</a:t>
            </a:r>
          </a:p>
        </p:txBody>
      </p:sp>
      <p:sp>
        <p:nvSpPr>
          <p:cNvPr id="471" name="Rectangle 470"/>
          <p:cNvSpPr/>
          <p:nvPr>
            <p:custDataLst>
              <p:tags r:id="rId9"/>
            </p:custDataLst>
          </p:nvPr>
        </p:nvSpPr>
        <p:spPr>
          <a:xfrm>
            <a:off x="290466" y="4115733"/>
            <a:ext cx="1476433" cy="365443"/>
          </a:xfrm>
          <a:prstGeom prst="rect">
            <a:avLst/>
          </a:prstGeom>
          <a:noFill/>
        </p:spPr>
        <p:txBody>
          <a:bodyPr wrap="none">
            <a:noAutofit/>
          </a:bodyPr>
          <a:lstStyle/>
          <a:p>
            <a:pPr algn="r"/>
            <a:r>
              <a:rPr lang="en-US" sz="1200" b="1" dirty="0" smtClean="0">
                <a:latin typeface="+mn-lt"/>
              </a:rPr>
              <a:t>RSA</a:t>
            </a:r>
          </a:p>
        </p:txBody>
      </p:sp>
      <p:sp>
        <p:nvSpPr>
          <p:cNvPr id="472" name="Rectangle 471"/>
          <p:cNvSpPr/>
          <p:nvPr>
            <p:custDataLst>
              <p:tags r:id="rId10"/>
            </p:custDataLst>
          </p:nvPr>
        </p:nvSpPr>
        <p:spPr>
          <a:xfrm>
            <a:off x="290466" y="4529758"/>
            <a:ext cx="1476433" cy="366077"/>
          </a:xfrm>
          <a:prstGeom prst="rect">
            <a:avLst/>
          </a:prstGeom>
          <a:noFill/>
        </p:spPr>
        <p:txBody>
          <a:bodyPr wrap="none">
            <a:noAutofit/>
          </a:bodyPr>
          <a:lstStyle/>
          <a:p>
            <a:pPr algn="r"/>
            <a:r>
              <a:rPr lang="en-US" sz="1200" b="1" dirty="0" err="1" smtClean="0">
                <a:latin typeface="+mn-lt"/>
              </a:rPr>
              <a:t>SenSage</a:t>
            </a:r>
            <a:r>
              <a:rPr lang="en-US" sz="1200" b="1" dirty="0" smtClean="0">
                <a:latin typeface="+mn-lt"/>
              </a:rPr>
              <a:t> </a:t>
            </a:r>
          </a:p>
        </p:txBody>
      </p:sp>
      <p:sp>
        <p:nvSpPr>
          <p:cNvPr id="473" name="Rectangle 472"/>
          <p:cNvSpPr/>
          <p:nvPr>
            <p:custDataLst>
              <p:tags r:id="rId11"/>
            </p:custDataLst>
          </p:nvPr>
        </p:nvSpPr>
        <p:spPr>
          <a:xfrm>
            <a:off x="290466" y="4931525"/>
            <a:ext cx="1476433" cy="373280"/>
          </a:xfrm>
          <a:prstGeom prst="rect">
            <a:avLst/>
          </a:prstGeom>
          <a:noFill/>
        </p:spPr>
        <p:txBody>
          <a:bodyPr wrap="none">
            <a:noAutofit/>
          </a:bodyPr>
          <a:lstStyle/>
          <a:p>
            <a:pPr algn="r"/>
            <a:r>
              <a:rPr lang="en-US" sz="1200" b="1" dirty="0" smtClean="0">
                <a:latin typeface="+mn-lt"/>
              </a:rPr>
              <a:t>Symantec</a:t>
            </a:r>
          </a:p>
        </p:txBody>
      </p:sp>
      <p:sp>
        <p:nvSpPr>
          <p:cNvPr id="489" name="Rectangle 488"/>
          <p:cNvSpPr/>
          <p:nvPr>
            <p:custDataLst>
              <p:tags r:id="rId12"/>
            </p:custDataLst>
          </p:nvPr>
        </p:nvSpPr>
        <p:spPr>
          <a:xfrm>
            <a:off x="290826" y="5358759"/>
            <a:ext cx="1476073" cy="365443"/>
          </a:xfrm>
          <a:prstGeom prst="rect">
            <a:avLst/>
          </a:prstGeom>
          <a:noFill/>
        </p:spPr>
        <p:txBody>
          <a:bodyPr wrap="none">
            <a:noAutofit/>
          </a:bodyPr>
          <a:lstStyle/>
          <a:p>
            <a:pPr algn="r"/>
            <a:r>
              <a:rPr lang="en-US" sz="1200" b="1" dirty="0" err="1" smtClean="0">
                <a:latin typeface="+mn-lt"/>
              </a:rPr>
              <a:t>TriGeo</a:t>
            </a:r>
            <a:endParaRPr lang="en-US" sz="1200" b="1" dirty="0" smtClean="0">
              <a:latin typeface="+mn-lt"/>
            </a:endParaRPr>
          </a:p>
        </p:txBody>
      </p:sp>
      <p:sp>
        <p:nvSpPr>
          <p:cNvPr id="492" name="Rectangle 491"/>
          <p:cNvSpPr/>
          <p:nvPr>
            <p:custDataLst>
              <p:tags r:id="rId13"/>
            </p:custDataLst>
          </p:nvPr>
        </p:nvSpPr>
        <p:spPr>
          <a:xfrm flipH="1">
            <a:off x="1767479" y="1265214"/>
            <a:ext cx="859536"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000" dirty="0" smtClean="0">
                <a:solidFill>
                  <a:schemeClr val="tx1"/>
                </a:solidFill>
              </a:rPr>
              <a:t>Log Data</a:t>
            </a:r>
            <a:endParaRPr lang="en-US" sz="1000" dirty="0">
              <a:solidFill>
                <a:schemeClr val="tx1"/>
              </a:solidFill>
            </a:endParaRPr>
          </a:p>
        </p:txBody>
      </p:sp>
      <p:sp>
        <p:nvSpPr>
          <p:cNvPr id="493" name="Rectangle 492"/>
          <p:cNvSpPr/>
          <p:nvPr>
            <p:custDataLst>
              <p:tags r:id="rId14"/>
            </p:custDataLst>
          </p:nvPr>
        </p:nvSpPr>
        <p:spPr>
          <a:xfrm flipH="1">
            <a:off x="2664417" y="1265214"/>
            <a:ext cx="859536"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000" dirty="0" smtClean="0">
                <a:solidFill>
                  <a:schemeClr val="tx1"/>
                </a:solidFill>
              </a:rPr>
              <a:t>Correlation</a:t>
            </a:r>
            <a:endParaRPr lang="en-US" sz="1000" dirty="0">
              <a:solidFill>
                <a:schemeClr val="tx1"/>
              </a:solidFill>
            </a:endParaRPr>
          </a:p>
        </p:txBody>
      </p:sp>
      <p:sp>
        <p:nvSpPr>
          <p:cNvPr id="494" name="Rectangle 493"/>
          <p:cNvSpPr/>
          <p:nvPr>
            <p:custDataLst>
              <p:tags r:id="rId15"/>
            </p:custDataLst>
          </p:nvPr>
        </p:nvSpPr>
        <p:spPr>
          <a:xfrm flipH="1">
            <a:off x="4458292" y="1265214"/>
            <a:ext cx="859536"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000" dirty="0" smtClean="0">
                <a:solidFill>
                  <a:schemeClr val="tx1"/>
                </a:solidFill>
              </a:rPr>
              <a:t>Reporting</a:t>
            </a:r>
            <a:endParaRPr lang="en-US" sz="1000" dirty="0">
              <a:solidFill>
                <a:schemeClr val="tx1"/>
              </a:solidFill>
            </a:endParaRPr>
          </a:p>
        </p:txBody>
      </p:sp>
      <p:sp>
        <p:nvSpPr>
          <p:cNvPr id="495" name="Rectangle 494"/>
          <p:cNvSpPr/>
          <p:nvPr>
            <p:custDataLst>
              <p:tags r:id="rId16"/>
            </p:custDataLst>
          </p:nvPr>
        </p:nvSpPr>
        <p:spPr>
          <a:xfrm flipH="1">
            <a:off x="5355229" y="1265214"/>
            <a:ext cx="859536"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000" dirty="0" smtClean="0">
                <a:solidFill>
                  <a:schemeClr val="tx1"/>
                </a:solidFill>
              </a:rPr>
              <a:t>Forensics</a:t>
            </a:r>
            <a:endParaRPr lang="en-US" sz="1000" dirty="0">
              <a:solidFill>
                <a:schemeClr val="tx1"/>
              </a:solidFill>
            </a:endParaRPr>
          </a:p>
        </p:txBody>
      </p:sp>
      <p:sp>
        <p:nvSpPr>
          <p:cNvPr id="496" name="Rectangle 495"/>
          <p:cNvSpPr/>
          <p:nvPr>
            <p:custDataLst>
              <p:tags r:id="rId17"/>
            </p:custDataLst>
          </p:nvPr>
        </p:nvSpPr>
        <p:spPr>
          <a:xfrm flipH="1">
            <a:off x="7149104" y="1265214"/>
            <a:ext cx="859536"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000" dirty="0" smtClean="0">
                <a:solidFill>
                  <a:schemeClr val="tx1"/>
                </a:solidFill>
              </a:rPr>
              <a:t>Retention</a:t>
            </a:r>
            <a:endParaRPr lang="en-US" sz="1000" dirty="0">
              <a:solidFill>
                <a:schemeClr val="tx1"/>
              </a:solidFill>
            </a:endParaRPr>
          </a:p>
        </p:txBody>
      </p:sp>
      <p:sp>
        <p:nvSpPr>
          <p:cNvPr id="497" name="Rectangle 496"/>
          <p:cNvSpPr/>
          <p:nvPr>
            <p:custDataLst>
              <p:tags r:id="rId18"/>
            </p:custDataLst>
          </p:nvPr>
        </p:nvSpPr>
        <p:spPr>
          <a:xfrm flipH="1">
            <a:off x="6252167" y="1265214"/>
            <a:ext cx="859536"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000" dirty="0" smtClean="0">
                <a:solidFill>
                  <a:schemeClr val="tx1"/>
                </a:solidFill>
              </a:rPr>
              <a:t>Security</a:t>
            </a:r>
            <a:endParaRPr lang="en-US" sz="1000" dirty="0">
              <a:solidFill>
                <a:schemeClr val="tx1"/>
              </a:solidFill>
            </a:endParaRPr>
          </a:p>
        </p:txBody>
      </p:sp>
      <p:sp>
        <p:nvSpPr>
          <p:cNvPr id="498" name="Rectangle 497"/>
          <p:cNvSpPr/>
          <p:nvPr>
            <p:custDataLst>
              <p:tags r:id="rId19"/>
            </p:custDataLst>
          </p:nvPr>
        </p:nvSpPr>
        <p:spPr>
          <a:xfrm flipH="1">
            <a:off x="3561354" y="1265214"/>
            <a:ext cx="859536" cy="27432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000" dirty="0" smtClean="0">
                <a:solidFill>
                  <a:schemeClr val="tx1"/>
                </a:solidFill>
              </a:rPr>
              <a:t>Alerting</a:t>
            </a:r>
            <a:endParaRPr lang="en-US" sz="1000" dirty="0">
              <a:solidFill>
                <a:schemeClr val="tx1"/>
              </a:solidFill>
            </a:endParaRPr>
          </a:p>
        </p:txBody>
      </p:sp>
      <p:sp>
        <p:nvSpPr>
          <p:cNvPr id="513" name="Rectangle 512"/>
          <p:cNvSpPr/>
          <p:nvPr/>
        </p:nvSpPr>
        <p:spPr>
          <a:xfrm>
            <a:off x="1767479" y="163508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4" name="Rectangle 513"/>
          <p:cNvSpPr/>
          <p:nvPr/>
        </p:nvSpPr>
        <p:spPr>
          <a:xfrm>
            <a:off x="1767479" y="2051655"/>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5" name="Rectangle 514"/>
          <p:cNvSpPr/>
          <p:nvPr/>
        </p:nvSpPr>
        <p:spPr>
          <a:xfrm>
            <a:off x="1767479" y="245804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6" name="Rectangle 515"/>
          <p:cNvSpPr/>
          <p:nvPr/>
        </p:nvSpPr>
        <p:spPr>
          <a:xfrm>
            <a:off x="1767479" y="2872390"/>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7" name="Rectangle 516"/>
          <p:cNvSpPr/>
          <p:nvPr/>
        </p:nvSpPr>
        <p:spPr>
          <a:xfrm>
            <a:off x="1767479" y="3286732"/>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8" name="Rectangle 517"/>
          <p:cNvSpPr/>
          <p:nvPr/>
        </p:nvSpPr>
        <p:spPr>
          <a:xfrm>
            <a:off x="1767479" y="3701073"/>
            <a:ext cx="859536" cy="36607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19" name="Rectangle 518"/>
          <p:cNvSpPr/>
          <p:nvPr/>
        </p:nvSpPr>
        <p:spPr>
          <a:xfrm>
            <a:off x="1767479" y="411541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20" name="Rectangle 519"/>
          <p:cNvSpPr/>
          <p:nvPr/>
        </p:nvSpPr>
        <p:spPr>
          <a:xfrm>
            <a:off x="1767479" y="4529758"/>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21" name="Rectangle 520"/>
          <p:cNvSpPr/>
          <p:nvPr/>
        </p:nvSpPr>
        <p:spPr>
          <a:xfrm>
            <a:off x="1767479" y="493872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22" name="Rectangle 521"/>
          <p:cNvSpPr/>
          <p:nvPr/>
        </p:nvSpPr>
        <p:spPr>
          <a:xfrm>
            <a:off x="1767479" y="5358442"/>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26" name="Rectangle 525"/>
          <p:cNvSpPr/>
          <p:nvPr/>
        </p:nvSpPr>
        <p:spPr>
          <a:xfrm>
            <a:off x="2664417" y="1635403"/>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27" name="Rectangle 526"/>
          <p:cNvSpPr/>
          <p:nvPr/>
        </p:nvSpPr>
        <p:spPr>
          <a:xfrm>
            <a:off x="2664417" y="2051972"/>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28" name="Rectangle 527"/>
          <p:cNvSpPr/>
          <p:nvPr/>
        </p:nvSpPr>
        <p:spPr>
          <a:xfrm>
            <a:off x="2664417" y="2458365"/>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29" name="Rectangle 528"/>
          <p:cNvSpPr/>
          <p:nvPr/>
        </p:nvSpPr>
        <p:spPr>
          <a:xfrm>
            <a:off x="2664417" y="2872707"/>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30" name="Rectangle 529"/>
          <p:cNvSpPr/>
          <p:nvPr/>
        </p:nvSpPr>
        <p:spPr>
          <a:xfrm>
            <a:off x="2664417" y="3287049"/>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31" name="Rectangle 530"/>
          <p:cNvSpPr/>
          <p:nvPr/>
        </p:nvSpPr>
        <p:spPr>
          <a:xfrm>
            <a:off x="2664417" y="3701390"/>
            <a:ext cx="859536" cy="36607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32" name="Rectangle 531"/>
          <p:cNvSpPr/>
          <p:nvPr/>
        </p:nvSpPr>
        <p:spPr>
          <a:xfrm>
            <a:off x="2664417" y="4115733"/>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33" name="Rectangle 532"/>
          <p:cNvSpPr/>
          <p:nvPr/>
        </p:nvSpPr>
        <p:spPr>
          <a:xfrm>
            <a:off x="2664417" y="4530075"/>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34" name="Rectangle 533"/>
          <p:cNvSpPr/>
          <p:nvPr/>
        </p:nvSpPr>
        <p:spPr>
          <a:xfrm>
            <a:off x="2664417" y="4939045"/>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35" name="Rectangle 534"/>
          <p:cNvSpPr/>
          <p:nvPr/>
        </p:nvSpPr>
        <p:spPr>
          <a:xfrm>
            <a:off x="2664417" y="5358759"/>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39" name="Rectangle 538"/>
          <p:cNvSpPr/>
          <p:nvPr/>
        </p:nvSpPr>
        <p:spPr>
          <a:xfrm>
            <a:off x="3561354" y="163508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0" name="Rectangle 539"/>
          <p:cNvSpPr/>
          <p:nvPr/>
        </p:nvSpPr>
        <p:spPr>
          <a:xfrm>
            <a:off x="3561354" y="2051655"/>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1" name="Rectangle 540"/>
          <p:cNvSpPr/>
          <p:nvPr/>
        </p:nvSpPr>
        <p:spPr>
          <a:xfrm>
            <a:off x="3561354" y="245804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2" name="Rectangle 541"/>
          <p:cNvSpPr/>
          <p:nvPr/>
        </p:nvSpPr>
        <p:spPr>
          <a:xfrm>
            <a:off x="3561354" y="2872390"/>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3" name="Rectangle 542"/>
          <p:cNvSpPr/>
          <p:nvPr/>
        </p:nvSpPr>
        <p:spPr>
          <a:xfrm>
            <a:off x="3561354" y="3286732"/>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4" name="Rectangle 543"/>
          <p:cNvSpPr/>
          <p:nvPr/>
        </p:nvSpPr>
        <p:spPr>
          <a:xfrm>
            <a:off x="3561354" y="3701073"/>
            <a:ext cx="859536" cy="36607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5" name="Rectangle 544"/>
          <p:cNvSpPr/>
          <p:nvPr/>
        </p:nvSpPr>
        <p:spPr>
          <a:xfrm>
            <a:off x="3561354" y="411541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6" name="Rectangle 545"/>
          <p:cNvSpPr/>
          <p:nvPr/>
        </p:nvSpPr>
        <p:spPr>
          <a:xfrm>
            <a:off x="3561354" y="4529758"/>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7" name="Rectangle 546"/>
          <p:cNvSpPr/>
          <p:nvPr/>
        </p:nvSpPr>
        <p:spPr>
          <a:xfrm>
            <a:off x="3561354" y="493872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48" name="Rectangle 547"/>
          <p:cNvSpPr/>
          <p:nvPr/>
        </p:nvSpPr>
        <p:spPr>
          <a:xfrm>
            <a:off x="3561354" y="5358442"/>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2" name="Rectangle 551"/>
          <p:cNvSpPr/>
          <p:nvPr/>
        </p:nvSpPr>
        <p:spPr>
          <a:xfrm>
            <a:off x="4458292" y="163508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3" name="Rectangle 552"/>
          <p:cNvSpPr/>
          <p:nvPr/>
        </p:nvSpPr>
        <p:spPr>
          <a:xfrm>
            <a:off x="4458292" y="2051655"/>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4" name="Rectangle 553"/>
          <p:cNvSpPr/>
          <p:nvPr/>
        </p:nvSpPr>
        <p:spPr>
          <a:xfrm>
            <a:off x="4458292" y="245804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5" name="Rectangle 554"/>
          <p:cNvSpPr/>
          <p:nvPr/>
        </p:nvSpPr>
        <p:spPr>
          <a:xfrm>
            <a:off x="4458292" y="2872390"/>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6" name="Rectangle 555"/>
          <p:cNvSpPr/>
          <p:nvPr/>
        </p:nvSpPr>
        <p:spPr>
          <a:xfrm>
            <a:off x="4458292" y="3286732"/>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7" name="Rectangle 556"/>
          <p:cNvSpPr/>
          <p:nvPr/>
        </p:nvSpPr>
        <p:spPr>
          <a:xfrm>
            <a:off x="4458292" y="3701073"/>
            <a:ext cx="859536" cy="36607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8" name="Rectangle 557"/>
          <p:cNvSpPr/>
          <p:nvPr/>
        </p:nvSpPr>
        <p:spPr>
          <a:xfrm>
            <a:off x="4458292" y="411541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59" name="Rectangle 558"/>
          <p:cNvSpPr/>
          <p:nvPr/>
        </p:nvSpPr>
        <p:spPr>
          <a:xfrm>
            <a:off x="4458292" y="4529758"/>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60" name="Rectangle 559"/>
          <p:cNvSpPr/>
          <p:nvPr/>
        </p:nvSpPr>
        <p:spPr>
          <a:xfrm>
            <a:off x="4458292" y="493872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61" name="Rectangle 560"/>
          <p:cNvSpPr/>
          <p:nvPr/>
        </p:nvSpPr>
        <p:spPr>
          <a:xfrm>
            <a:off x="4458292" y="5358442"/>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65" name="Rectangle 564"/>
          <p:cNvSpPr/>
          <p:nvPr/>
        </p:nvSpPr>
        <p:spPr>
          <a:xfrm>
            <a:off x="5355229" y="163508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66" name="Rectangle 565"/>
          <p:cNvSpPr/>
          <p:nvPr/>
        </p:nvSpPr>
        <p:spPr>
          <a:xfrm>
            <a:off x="5355229" y="2051655"/>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67" name="Rectangle 566"/>
          <p:cNvSpPr/>
          <p:nvPr/>
        </p:nvSpPr>
        <p:spPr>
          <a:xfrm>
            <a:off x="5355229" y="245804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68" name="Rectangle 567"/>
          <p:cNvSpPr/>
          <p:nvPr/>
        </p:nvSpPr>
        <p:spPr>
          <a:xfrm>
            <a:off x="5355229" y="2872390"/>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69" name="Rectangle 568"/>
          <p:cNvSpPr/>
          <p:nvPr/>
        </p:nvSpPr>
        <p:spPr>
          <a:xfrm>
            <a:off x="5355229" y="3286732"/>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70" name="Rectangle 569"/>
          <p:cNvSpPr/>
          <p:nvPr/>
        </p:nvSpPr>
        <p:spPr>
          <a:xfrm>
            <a:off x="5355229" y="3701073"/>
            <a:ext cx="859536" cy="36607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71" name="Rectangle 570"/>
          <p:cNvSpPr/>
          <p:nvPr/>
        </p:nvSpPr>
        <p:spPr>
          <a:xfrm>
            <a:off x="5355229" y="411541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72" name="Rectangle 571"/>
          <p:cNvSpPr/>
          <p:nvPr/>
        </p:nvSpPr>
        <p:spPr>
          <a:xfrm>
            <a:off x="5355229" y="4529758"/>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73" name="Rectangle 572"/>
          <p:cNvSpPr/>
          <p:nvPr/>
        </p:nvSpPr>
        <p:spPr>
          <a:xfrm>
            <a:off x="5355229" y="493872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74" name="Rectangle 573"/>
          <p:cNvSpPr/>
          <p:nvPr/>
        </p:nvSpPr>
        <p:spPr>
          <a:xfrm>
            <a:off x="5355229" y="5358442"/>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78" name="Rectangle 577"/>
          <p:cNvSpPr/>
          <p:nvPr/>
        </p:nvSpPr>
        <p:spPr>
          <a:xfrm>
            <a:off x="6252167" y="163508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79" name="Rectangle 578"/>
          <p:cNvSpPr/>
          <p:nvPr/>
        </p:nvSpPr>
        <p:spPr>
          <a:xfrm>
            <a:off x="6252167" y="2051655"/>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0" name="Rectangle 579"/>
          <p:cNvSpPr/>
          <p:nvPr/>
        </p:nvSpPr>
        <p:spPr>
          <a:xfrm>
            <a:off x="6252167" y="245804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1" name="Rectangle 580"/>
          <p:cNvSpPr/>
          <p:nvPr/>
        </p:nvSpPr>
        <p:spPr>
          <a:xfrm>
            <a:off x="6252167" y="2872390"/>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2" name="Rectangle 581"/>
          <p:cNvSpPr/>
          <p:nvPr/>
        </p:nvSpPr>
        <p:spPr>
          <a:xfrm>
            <a:off x="6252167" y="3286732"/>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3" name="Rectangle 582"/>
          <p:cNvSpPr/>
          <p:nvPr/>
        </p:nvSpPr>
        <p:spPr>
          <a:xfrm>
            <a:off x="6252167" y="3701073"/>
            <a:ext cx="859536" cy="36607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4" name="Rectangle 583"/>
          <p:cNvSpPr/>
          <p:nvPr/>
        </p:nvSpPr>
        <p:spPr>
          <a:xfrm>
            <a:off x="6252167" y="411541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5" name="Rectangle 584"/>
          <p:cNvSpPr/>
          <p:nvPr/>
        </p:nvSpPr>
        <p:spPr>
          <a:xfrm>
            <a:off x="6252167" y="4529758"/>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6" name="Rectangle 585"/>
          <p:cNvSpPr/>
          <p:nvPr/>
        </p:nvSpPr>
        <p:spPr>
          <a:xfrm>
            <a:off x="6252167" y="493872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87" name="Rectangle 586"/>
          <p:cNvSpPr/>
          <p:nvPr/>
        </p:nvSpPr>
        <p:spPr>
          <a:xfrm>
            <a:off x="6252167" y="5358442"/>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1" name="Rectangle 590"/>
          <p:cNvSpPr/>
          <p:nvPr>
            <p:custDataLst>
              <p:tags r:id="rId20"/>
            </p:custDataLst>
          </p:nvPr>
        </p:nvSpPr>
        <p:spPr>
          <a:xfrm>
            <a:off x="7149104" y="163508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2" name="Rectangle 591"/>
          <p:cNvSpPr/>
          <p:nvPr>
            <p:custDataLst>
              <p:tags r:id="rId21"/>
            </p:custDataLst>
          </p:nvPr>
        </p:nvSpPr>
        <p:spPr>
          <a:xfrm>
            <a:off x="7149104" y="2051655"/>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3" name="Rectangle 592"/>
          <p:cNvSpPr/>
          <p:nvPr>
            <p:custDataLst>
              <p:tags r:id="rId22"/>
            </p:custDataLst>
          </p:nvPr>
        </p:nvSpPr>
        <p:spPr>
          <a:xfrm>
            <a:off x="7149104" y="245804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4" name="Rectangle 593"/>
          <p:cNvSpPr/>
          <p:nvPr>
            <p:custDataLst>
              <p:tags r:id="rId23"/>
            </p:custDataLst>
          </p:nvPr>
        </p:nvSpPr>
        <p:spPr>
          <a:xfrm>
            <a:off x="7149104" y="2872390"/>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5" name="Rectangle 594"/>
          <p:cNvSpPr/>
          <p:nvPr>
            <p:custDataLst>
              <p:tags r:id="rId24"/>
            </p:custDataLst>
          </p:nvPr>
        </p:nvSpPr>
        <p:spPr>
          <a:xfrm>
            <a:off x="7149104" y="3286732"/>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6" name="Rectangle 595"/>
          <p:cNvSpPr/>
          <p:nvPr>
            <p:custDataLst>
              <p:tags r:id="rId25"/>
            </p:custDataLst>
          </p:nvPr>
        </p:nvSpPr>
        <p:spPr>
          <a:xfrm>
            <a:off x="7149104" y="3701073"/>
            <a:ext cx="859536" cy="366077"/>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7" name="Rectangle 596"/>
          <p:cNvSpPr/>
          <p:nvPr>
            <p:custDataLst>
              <p:tags r:id="rId26"/>
            </p:custDataLst>
          </p:nvPr>
        </p:nvSpPr>
        <p:spPr>
          <a:xfrm>
            <a:off x="7149104" y="4115416"/>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8" name="Rectangle 597"/>
          <p:cNvSpPr/>
          <p:nvPr>
            <p:custDataLst>
              <p:tags r:id="rId27"/>
            </p:custDataLst>
          </p:nvPr>
        </p:nvSpPr>
        <p:spPr>
          <a:xfrm>
            <a:off x="7149104" y="4529758"/>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599" name="Rectangle 598"/>
          <p:cNvSpPr/>
          <p:nvPr>
            <p:custDataLst>
              <p:tags r:id="rId28"/>
            </p:custDataLst>
          </p:nvPr>
        </p:nvSpPr>
        <p:spPr>
          <a:xfrm>
            <a:off x="7149104" y="4938728"/>
            <a:ext cx="859536" cy="36576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600" name="Rectangle 599"/>
          <p:cNvSpPr/>
          <p:nvPr>
            <p:custDataLst>
              <p:tags r:id="rId29"/>
            </p:custDataLst>
          </p:nvPr>
        </p:nvSpPr>
        <p:spPr>
          <a:xfrm>
            <a:off x="7149104" y="5358442"/>
            <a:ext cx="859536" cy="36576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chemeClr val="accent1"/>
              </a:solidFill>
            </a:endParaRPr>
          </a:p>
        </p:txBody>
      </p:sp>
      <p:sp>
        <p:nvSpPr>
          <p:cNvPr id="604" name="Oval 603"/>
          <p:cNvSpPr/>
          <p:nvPr/>
        </p:nvSpPr>
        <p:spPr>
          <a:xfrm>
            <a:off x="2083160" y="1690148"/>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05" name="Oval 604"/>
          <p:cNvSpPr/>
          <p:nvPr/>
        </p:nvSpPr>
        <p:spPr>
          <a:xfrm>
            <a:off x="2083160" y="2098885"/>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06" name="Oval 605"/>
          <p:cNvSpPr/>
          <p:nvPr/>
        </p:nvSpPr>
        <p:spPr>
          <a:xfrm>
            <a:off x="2083160" y="251322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07" name="Oval 606"/>
          <p:cNvSpPr/>
          <p:nvPr/>
        </p:nvSpPr>
        <p:spPr>
          <a:xfrm>
            <a:off x="2083160" y="2927569"/>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08" name="Oval 607"/>
          <p:cNvSpPr/>
          <p:nvPr/>
        </p:nvSpPr>
        <p:spPr>
          <a:xfrm>
            <a:off x="2083160" y="3341911"/>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09" name="Oval 608"/>
          <p:cNvSpPr/>
          <p:nvPr/>
        </p:nvSpPr>
        <p:spPr>
          <a:xfrm>
            <a:off x="2083160" y="3756253"/>
            <a:ext cx="216024" cy="216211"/>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0" name="Oval 609"/>
          <p:cNvSpPr/>
          <p:nvPr/>
        </p:nvSpPr>
        <p:spPr>
          <a:xfrm>
            <a:off x="2083160" y="4170595"/>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1" name="Oval 610"/>
          <p:cNvSpPr/>
          <p:nvPr/>
        </p:nvSpPr>
        <p:spPr>
          <a:xfrm>
            <a:off x="2083160" y="4584937"/>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2" name="Oval 611"/>
          <p:cNvSpPr/>
          <p:nvPr/>
        </p:nvSpPr>
        <p:spPr>
          <a:xfrm>
            <a:off x="2083160" y="4999279"/>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6" name="Oval 615"/>
          <p:cNvSpPr/>
          <p:nvPr/>
        </p:nvSpPr>
        <p:spPr>
          <a:xfrm>
            <a:off x="2083160" y="5413621"/>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7" name="Oval 616"/>
          <p:cNvSpPr/>
          <p:nvPr/>
        </p:nvSpPr>
        <p:spPr>
          <a:xfrm>
            <a:off x="2947256" y="1690148"/>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8" name="Oval 617"/>
          <p:cNvSpPr/>
          <p:nvPr/>
        </p:nvSpPr>
        <p:spPr>
          <a:xfrm>
            <a:off x="2947256" y="2098885"/>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19" name="Oval 618"/>
          <p:cNvSpPr/>
          <p:nvPr/>
        </p:nvSpPr>
        <p:spPr>
          <a:xfrm>
            <a:off x="2947256" y="251322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20" name="Oval 619"/>
          <p:cNvSpPr/>
          <p:nvPr/>
        </p:nvSpPr>
        <p:spPr>
          <a:xfrm>
            <a:off x="2947256" y="2927569"/>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21" name="Oval 620"/>
          <p:cNvSpPr/>
          <p:nvPr/>
        </p:nvSpPr>
        <p:spPr>
          <a:xfrm>
            <a:off x="2947256" y="3341911"/>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22" name="Oval 621"/>
          <p:cNvSpPr/>
          <p:nvPr/>
        </p:nvSpPr>
        <p:spPr>
          <a:xfrm>
            <a:off x="2947256" y="3756253"/>
            <a:ext cx="216024" cy="216211"/>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23" name="Oval 622"/>
          <p:cNvSpPr/>
          <p:nvPr/>
        </p:nvSpPr>
        <p:spPr>
          <a:xfrm>
            <a:off x="2947256" y="4170595"/>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24" name="Oval 623"/>
          <p:cNvSpPr/>
          <p:nvPr/>
        </p:nvSpPr>
        <p:spPr>
          <a:xfrm>
            <a:off x="2947256" y="458493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25" name="Oval 624"/>
          <p:cNvSpPr/>
          <p:nvPr/>
        </p:nvSpPr>
        <p:spPr>
          <a:xfrm>
            <a:off x="2947256" y="4999279"/>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29" name="Oval 628"/>
          <p:cNvSpPr/>
          <p:nvPr/>
        </p:nvSpPr>
        <p:spPr>
          <a:xfrm>
            <a:off x="2947256" y="5413621"/>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0" name="Oval 629"/>
          <p:cNvSpPr/>
          <p:nvPr/>
        </p:nvSpPr>
        <p:spPr>
          <a:xfrm>
            <a:off x="3847356" y="1690148"/>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1" name="Oval 630"/>
          <p:cNvSpPr/>
          <p:nvPr/>
        </p:nvSpPr>
        <p:spPr>
          <a:xfrm>
            <a:off x="3847356" y="2098885"/>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2" name="Oval 631"/>
          <p:cNvSpPr/>
          <p:nvPr/>
        </p:nvSpPr>
        <p:spPr>
          <a:xfrm>
            <a:off x="3847356" y="2513227"/>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3" name="Oval 632"/>
          <p:cNvSpPr/>
          <p:nvPr/>
        </p:nvSpPr>
        <p:spPr>
          <a:xfrm>
            <a:off x="3847356" y="2927569"/>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4" name="Oval 633"/>
          <p:cNvSpPr/>
          <p:nvPr/>
        </p:nvSpPr>
        <p:spPr>
          <a:xfrm>
            <a:off x="3847356" y="3341911"/>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5" name="Oval 634"/>
          <p:cNvSpPr/>
          <p:nvPr/>
        </p:nvSpPr>
        <p:spPr>
          <a:xfrm>
            <a:off x="3847356" y="3756253"/>
            <a:ext cx="216024" cy="216211"/>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6" name="Oval 635"/>
          <p:cNvSpPr/>
          <p:nvPr/>
        </p:nvSpPr>
        <p:spPr>
          <a:xfrm>
            <a:off x="3847356" y="4170595"/>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7" name="Oval 636"/>
          <p:cNvSpPr/>
          <p:nvPr/>
        </p:nvSpPr>
        <p:spPr>
          <a:xfrm>
            <a:off x="3847356" y="4584937"/>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38" name="Oval 637"/>
          <p:cNvSpPr/>
          <p:nvPr/>
        </p:nvSpPr>
        <p:spPr>
          <a:xfrm>
            <a:off x="3847356" y="4999279"/>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2" name="Oval 641"/>
          <p:cNvSpPr/>
          <p:nvPr/>
        </p:nvSpPr>
        <p:spPr>
          <a:xfrm>
            <a:off x="3847356" y="5413621"/>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3" name="Oval 642"/>
          <p:cNvSpPr/>
          <p:nvPr/>
        </p:nvSpPr>
        <p:spPr>
          <a:xfrm>
            <a:off x="4783460" y="1690148"/>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4" name="Oval 643"/>
          <p:cNvSpPr/>
          <p:nvPr/>
        </p:nvSpPr>
        <p:spPr>
          <a:xfrm>
            <a:off x="4783460" y="2098885"/>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5" name="Oval 644"/>
          <p:cNvSpPr/>
          <p:nvPr/>
        </p:nvSpPr>
        <p:spPr>
          <a:xfrm>
            <a:off x="4783460" y="251322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6" name="Oval 645"/>
          <p:cNvSpPr/>
          <p:nvPr/>
        </p:nvSpPr>
        <p:spPr>
          <a:xfrm>
            <a:off x="4783460" y="2927569"/>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7" name="Oval 646"/>
          <p:cNvSpPr/>
          <p:nvPr/>
        </p:nvSpPr>
        <p:spPr>
          <a:xfrm>
            <a:off x="4783460" y="3341911"/>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8" name="Oval 647"/>
          <p:cNvSpPr/>
          <p:nvPr/>
        </p:nvSpPr>
        <p:spPr>
          <a:xfrm>
            <a:off x="4783460" y="3756253"/>
            <a:ext cx="216024" cy="216211"/>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49" name="Oval 648"/>
          <p:cNvSpPr/>
          <p:nvPr/>
        </p:nvSpPr>
        <p:spPr>
          <a:xfrm>
            <a:off x="4783460" y="4170595"/>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50" name="Oval 649"/>
          <p:cNvSpPr/>
          <p:nvPr/>
        </p:nvSpPr>
        <p:spPr>
          <a:xfrm>
            <a:off x="4783460" y="458493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51" name="Oval 650"/>
          <p:cNvSpPr/>
          <p:nvPr/>
        </p:nvSpPr>
        <p:spPr>
          <a:xfrm>
            <a:off x="4783460" y="4999279"/>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55" name="Oval 654"/>
          <p:cNvSpPr/>
          <p:nvPr/>
        </p:nvSpPr>
        <p:spPr>
          <a:xfrm>
            <a:off x="4783460" y="5413621"/>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56" name="Oval 655"/>
          <p:cNvSpPr/>
          <p:nvPr/>
        </p:nvSpPr>
        <p:spPr>
          <a:xfrm>
            <a:off x="7483760" y="1690148"/>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57" name="Oval 656"/>
          <p:cNvSpPr/>
          <p:nvPr/>
        </p:nvSpPr>
        <p:spPr>
          <a:xfrm>
            <a:off x="7483760" y="2098885"/>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58" name="Oval 657"/>
          <p:cNvSpPr/>
          <p:nvPr/>
        </p:nvSpPr>
        <p:spPr>
          <a:xfrm>
            <a:off x="7483760" y="251322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59" name="Oval 658"/>
          <p:cNvSpPr/>
          <p:nvPr/>
        </p:nvSpPr>
        <p:spPr>
          <a:xfrm>
            <a:off x="7483760" y="2927569"/>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60" name="Oval 659"/>
          <p:cNvSpPr/>
          <p:nvPr/>
        </p:nvSpPr>
        <p:spPr>
          <a:xfrm>
            <a:off x="7483760" y="3341911"/>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61" name="Oval 660"/>
          <p:cNvSpPr/>
          <p:nvPr/>
        </p:nvSpPr>
        <p:spPr>
          <a:xfrm>
            <a:off x="7483760" y="3756253"/>
            <a:ext cx="216024" cy="216211"/>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62" name="Oval 661"/>
          <p:cNvSpPr/>
          <p:nvPr/>
        </p:nvSpPr>
        <p:spPr>
          <a:xfrm>
            <a:off x="7483760" y="4170595"/>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63" name="Oval 662"/>
          <p:cNvSpPr/>
          <p:nvPr/>
        </p:nvSpPr>
        <p:spPr>
          <a:xfrm>
            <a:off x="7483760" y="458493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64" name="Oval 663"/>
          <p:cNvSpPr/>
          <p:nvPr/>
        </p:nvSpPr>
        <p:spPr>
          <a:xfrm>
            <a:off x="7483760" y="4999279"/>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68" name="Oval 667"/>
          <p:cNvSpPr/>
          <p:nvPr/>
        </p:nvSpPr>
        <p:spPr>
          <a:xfrm>
            <a:off x="7483760" y="5413621"/>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69" name="Oval 668"/>
          <p:cNvSpPr/>
          <p:nvPr/>
        </p:nvSpPr>
        <p:spPr>
          <a:xfrm>
            <a:off x="6547656" y="168100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0" name="Oval 669"/>
          <p:cNvSpPr/>
          <p:nvPr/>
        </p:nvSpPr>
        <p:spPr>
          <a:xfrm>
            <a:off x="6547656" y="2089744"/>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1" name="Oval 670"/>
          <p:cNvSpPr/>
          <p:nvPr/>
        </p:nvSpPr>
        <p:spPr>
          <a:xfrm>
            <a:off x="6547656" y="2504086"/>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2" name="Oval 671"/>
          <p:cNvSpPr/>
          <p:nvPr/>
        </p:nvSpPr>
        <p:spPr>
          <a:xfrm>
            <a:off x="6547656" y="2918428"/>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3" name="Oval 672"/>
          <p:cNvSpPr/>
          <p:nvPr/>
        </p:nvSpPr>
        <p:spPr>
          <a:xfrm>
            <a:off x="6547656" y="3332770"/>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4" name="Oval 673"/>
          <p:cNvSpPr/>
          <p:nvPr/>
        </p:nvSpPr>
        <p:spPr>
          <a:xfrm>
            <a:off x="6547656" y="3747112"/>
            <a:ext cx="216024" cy="216211"/>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5" name="Oval 674"/>
          <p:cNvSpPr/>
          <p:nvPr/>
        </p:nvSpPr>
        <p:spPr>
          <a:xfrm>
            <a:off x="6547656" y="4161454"/>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6" name="Oval 675"/>
          <p:cNvSpPr/>
          <p:nvPr/>
        </p:nvSpPr>
        <p:spPr>
          <a:xfrm>
            <a:off x="6547656" y="4575796"/>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77" name="Oval 676"/>
          <p:cNvSpPr/>
          <p:nvPr/>
        </p:nvSpPr>
        <p:spPr>
          <a:xfrm>
            <a:off x="6547656" y="4990138"/>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1" name="Oval 680"/>
          <p:cNvSpPr/>
          <p:nvPr/>
        </p:nvSpPr>
        <p:spPr>
          <a:xfrm>
            <a:off x="6547656" y="5404480"/>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2" name="Oval 681"/>
          <p:cNvSpPr/>
          <p:nvPr/>
        </p:nvSpPr>
        <p:spPr>
          <a:xfrm>
            <a:off x="5647556" y="1690148"/>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3" name="Oval 682"/>
          <p:cNvSpPr/>
          <p:nvPr/>
        </p:nvSpPr>
        <p:spPr>
          <a:xfrm>
            <a:off x="5647556" y="2098885"/>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4" name="Oval 683"/>
          <p:cNvSpPr/>
          <p:nvPr/>
        </p:nvSpPr>
        <p:spPr>
          <a:xfrm>
            <a:off x="5647556" y="251322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5" name="Oval 684"/>
          <p:cNvSpPr/>
          <p:nvPr/>
        </p:nvSpPr>
        <p:spPr>
          <a:xfrm>
            <a:off x="5647556" y="2927569"/>
            <a:ext cx="216024" cy="216024"/>
          </a:xfrm>
          <a:prstGeom prst="ellipse">
            <a:avLst/>
          </a:prstGeom>
          <a:solidFill>
            <a:srgbClr val="902E2E"/>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6" name="Oval 685"/>
          <p:cNvSpPr/>
          <p:nvPr/>
        </p:nvSpPr>
        <p:spPr>
          <a:xfrm>
            <a:off x="5647556" y="3341911"/>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7" name="Oval 686"/>
          <p:cNvSpPr/>
          <p:nvPr/>
        </p:nvSpPr>
        <p:spPr>
          <a:xfrm>
            <a:off x="5647556" y="3756253"/>
            <a:ext cx="216024" cy="216211"/>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8" name="Oval 687"/>
          <p:cNvSpPr/>
          <p:nvPr/>
        </p:nvSpPr>
        <p:spPr>
          <a:xfrm>
            <a:off x="5647556" y="4170595"/>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89" name="Oval 688"/>
          <p:cNvSpPr/>
          <p:nvPr/>
        </p:nvSpPr>
        <p:spPr>
          <a:xfrm>
            <a:off x="5647556" y="4584937"/>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90" name="Oval 689"/>
          <p:cNvSpPr/>
          <p:nvPr/>
        </p:nvSpPr>
        <p:spPr>
          <a:xfrm>
            <a:off x="5647556" y="4999279"/>
            <a:ext cx="216024" cy="216024"/>
          </a:xfrm>
          <a:prstGeom prst="ellipse">
            <a:avLst/>
          </a:prstGeom>
          <a:solidFill>
            <a:schemeClr val="accent2"/>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694" name="Oval 693"/>
          <p:cNvSpPr/>
          <p:nvPr/>
        </p:nvSpPr>
        <p:spPr>
          <a:xfrm>
            <a:off x="5647556" y="5413621"/>
            <a:ext cx="216024" cy="216024"/>
          </a:xfrm>
          <a:prstGeom prst="ellipse">
            <a:avLst/>
          </a:prstGeom>
          <a:solidFill>
            <a:srgbClr val="7FAC85"/>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0274"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4502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1125" algn="l">
                <a:defRPr/>
              </a:pPr>
              <a:r>
                <a:rPr lang="en-US" sz="1400" dirty="0" smtClean="0">
                  <a:solidFill>
                    <a:schemeClr val="accent1"/>
                  </a:solidFill>
                </a:rPr>
                <a:t>A solid product at an attractive price from a company with a clear commitment to the security space; these factors make Security Information Manager a good choice for organizations with generic SIEM needs. </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smtClean="0">
                  <a:solidFill>
                    <a:schemeClr val="accent1"/>
                  </a:solidFill>
                  <a:latin typeface="Arial" pitchFamily="34" charset="0"/>
                  <a:cs typeface="Arial" pitchFamily="34" charset="0"/>
                </a:rPr>
                <a:t>Security Information Manager</a:t>
              </a:r>
            </a:p>
            <a:p>
              <a:pPr algn="l">
                <a:defRPr/>
              </a:pPr>
              <a:r>
                <a:rPr lang="en-US" sz="1200" dirty="0" smtClean="0">
                  <a:solidFill>
                    <a:schemeClr val="accent1"/>
                  </a:solidFill>
                  <a:latin typeface="Arial" pitchFamily="34" charset="0"/>
                  <a:cs typeface="Arial" pitchFamily="34" charset="0"/>
                </a:rPr>
                <a:t>17,500</a:t>
              </a:r>
            </a:p>
            <a:p>
              <a:pPr algn="l">
                <a:defRPr/>
              </a:pPr>
              <a:r>
                <a:rPr lang="en-US" sz="1200" dirty="0" smtClean="0">
                  <a:solidFill>
                    <a:schemeClr val="accent1"/>
                  </a:solidFill>
                  <a:latin typeface="Arial" pitchFamily="34" charset="0"/>
                  <a:cs typeface="Arial" pitchFamily="34" charset="0"/>
                </a:rPr>
                <a:t>Mountain View, CA</a:t>
              </a:r>
            </a:p>
            <a:p>
              <a:pPr algn="l">
                <a:defRPr/>
              </a:pPr>
              <a:r>
                <a:rPr lang="en-US" sz="1200" dirty="0" smtClean="0">
                  <a:solidFill>
                    <a:schemeClr val="accent1"/>
                  </a:solidFill>
                  <a:latin typeface="Arial" pitchFamily="34" charset="0"/>
                  <a:cs typeface="Arial" pitchFamily="34" charset="0"/>
                </a:rPr>
                <a:t>Symantec.com</a:t>
              </a:r>
            </a:p>
            <a:p>
              <a:pPr marL="0" indent="0" algn="l">
                <a:buFont typeface="Arial" pitchFamily="34" charset="0"/>
                <a:buNone/>
              </a:pPr>
              <a:r>
                <a:rPr lang="en-US" sz="1200" dirty="0" smtClean="0">
                  <a:solidFill>
                    <a:schemeClr val="accent1"/>
                  </a:solidFill>
                  <a:latin typeface="Arial" pitchFamily="34" charset="0"/>
                  <a:cs typeface="Arial" pitchFamily="34" charset="0"/>
                </a:rPr>
                <a:t>1982</a:t>
              </a:r>
            </a:p>
            <a:p>
              <a:pPr marL="0" indent="0" algn="l">
                <a:buFont typeface="Arial" pitchFamily="34" charset="0"/>
                <a:buNone/>
              </a:pPr>
              <a:r>
                <a:rPr lang="en-US" sz="1200" dirty="0" smtClean="0">
                  <a:solidFill>
                    <a:schemeClr val="accent1"/>
                  </a:solidFill>
                  <a:latin typeface="Arial" pitchFamily="34" charset="0"/>
                  <a:cs typeface="Arial" pitchFamily="34" charset="0"/>
                </a:rPr>
                <a:t>NASDAQ: SYMC</a:t>
              </a:r>
            </a:p>
            <a:p>
              <a:pPr marL="0" indent="0" algn="l">
                <a:buFont typeface="Arial" pitchFamily="34" charset="0"/>
                <a:buNone/>
              </a:pPr>
              <a:r>
                <a:rPr lang="en-US" sz="1200" dirty="0" smtClean="0">
                  <a:solidFill>
                    <a:schemeClr val="accent1"/>
                  </a:solidFill>
                  <a:latin typeface="Arial" pitchFamily="34" charset="0"/>
                  <a:cs typeface="Arial" pitchFamily="34" charset="0"/>
                </a:rPr>
                <a:t>FY10 Revenue: $6B</a:t>
              </a:r>
            </a:p>
          </p:txBody>
        </p:sp>
      </p:grpSp>
      <p:sp>
        <p:nvSpPr>
          <p:cNvPr id="8" name="Title 7"/>
          <p:cNvSpPr>
            <a:spLocks noGrp="1"/>
          </p:cNvSpPr>
          <p:nvPr>
            <p:ph type="title"/>
            <p:custDataLst>
              <p:tags r:id="rId5"/>
            </p:custDataLst>
          </p:nvPr>
        </p:nvSpPr>
        <p:spPr/>
        <p:txBody>
          <a:bodyPr/>
          <a:lstStyle/>
          <a:p>
            <a:r>
              <a:rPr lang="en-US" dirty="0" smtClean="0">
                <a:ea typeface="ＭＳ Ｐゴシック" charset="-128"/>
              </a:rPr>
              <a:t>Symantec delivers a solid product with an attractive price</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Champion</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In contrast to most players in the space, Symantec positions its SIEM solution as a security tool first, and compliance tool second; its integration into other product lines backs this up and makes it a good choice for the security conscious.</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Symantec offers the broadest base of deployment types – software, hardware, virtual hardware, and managed service offerings, allowing every enterprise to find a fit.</a:t>
              </a:r>
            </a:p>
            <a:p>
              <a:pPr marL="342900" indent="-171450" algn="l">
                <a:buFont typeface="Arial" pitchFamily="34" charset="0"/>
                <a:buChar char="•"/>
                <a:defRPr/>
              </a:pPr>
              <a:r>
                <a:rPr lang="en-US" sz="1200" dirty="0" smtClean="0">
                  <a:solidFill>
                    <a:schemeClr val="accent1"/>
                  </a:solidFill>
                </a:rPr>
                <a:t>Security Information Manager is integrated into Symantec’s Global Intelligence Network, meaning system configuration can be adjusted based on more than just local event data.</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In many ways, a “jack of all trades, master of none” solution, Symantec hits with partial marks for almost all Info-Tech identified advanced features, but full marks in hardly any.</a:t>
              </a:r>
            </a:p>
            <a:p>
              <a:pPr marL="342900" indent="-171450" algn="l">
                <a:buFont typeface="Arial" pitchFamily="34" charset="0"/>
                <a:buChar char="•"/>
                <a:defRPr/>
              </a:pPr>
              <a:r>
                <a:rPr lang="en-US" sz="1200" dirty="0" smtClean="0">
                  <a:solidFill>
                    <a:schemeClr val="accent1"/>
                  </a:solidFill>
                </a:rPr>
                <a:t>SIEM gets little exposure within Symantec’s ever-expanding product portfolio; a flip-flopping on appliance-based delivery model may indicate lack of understanding of market needs.</a:t>
              </a:r>
            </a:p>
            <a:p>
              <a:pPr marL="342900" indent="-171450" algn="l">
                <a:buFont typeface="Arial" pitchFamily="34" charset="0"/>
                <a:buChar char="•"/>
                <a:defRPr/>
              </a:pPr>
              <a:endParaRPr lang="en-US" sz="1200" dirty="0" smtClean="0">
                <a:solidFill>
                  <a:srgbClr val="FF0000"/>
                </a:solidFill>
              </a:endParaRP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nvSpPr>
        <p:spPr>
          <a:xfrm>
            <a:off x="288034" y="4970236"/>
            <a:ext cx="3491804" cy="276999"/>
          </a:xfrm>
          <a:prstGeom prst="rect">
            <a:avLst/>
          </a:prstGeom>
          <a:noFill/>
        </p:spPr>
        <p:txBody>
          <a:bodyPr wrap="square" rtlCol="0">
            <a:spAutoFit/>
          </a:bodyPr>
          <a:lstStyle/>
          <a:p>
            <a:r>
              <a:rPr lang="en-CA" sz="1200" dirty="0" smtClean="0"/>
              <a:t>Priced between $250,000 and $500,000</a:t>
            </a:r>
            <a:endParaRPr lang="en-CA" sz="1200" dirty="0"/>
          </a:p>
        </p:txBody>
      </p:sp>
      <p:pic>
        <p:nvPicPr>
          <p:cNvPr id="36" name="Picture 6" descr="http://images.wikia.com/logopedia/images/1/15/Symantec_logo_horizontal_2010.png"/>
          <p:cNvPicPr>
            <a:picLocks noChangeAspect="1" noChangeArrowheads="1"/>
          </p:cNvPicPr>
          <p:nvPr/>
        </p:nvPicPr>
        <p:blipFill>
          <a:blip r:embed="rId14" cstate="print"/>
          <a:srcRect/>
          <a:stretch>
            <a:fillRect/>
          </a:stretch>
        </p:blipFill>
        <p:spPr bwMode="auto">
          <a:xfrm>
            <a:off x="815964" y="3060696"/>
            <a:ext cx="2743200" cy="72318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1298"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4502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smtClean="0">
                  <a:solidFill>
                    <a:schemeClr val="accent1"/>
                  </a:solidFill>
                </a:rPr>
                <a:t>Whether simple log management with the ability to grow into fully featured SIEM, or a broad-based solution that includes pre-exploit management, Q1 Labs has a solution for every need.</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err="1" smtClean="0">
                  <a:solidFill>
                    <a:schemeClr val="accent1"/>
                  </a:solidFill>
                  <a:latin typeface="Arial" pitchFamily="34" charset="0"/>
                  <a:cs typeface="Arial" pitchFamily="34" charset="0"/>
                </a:rPr>
                <a:t>QRadar</a:t>
              </a:r>
              <a:r>
                <a:rPr lang="en-US" sz="1200" dirty="0" smtClean="0">
                  <a:solidFill>
                    <a:schemeClr val="accent1"/>
                  </a:solidFill>
                  <a:latin typeface="Arial" pitchFamily="34" charset="0"/>
                  <a:cs typeface="Arial" pitchFamily="34" charset="0"/>
                </a:rPr>
                <a:t> SIEM</a:t>
              </a:r>
            </a:p>
            <a:p>
              <a:pPr algn="l">
                <a:defRPr/>
              </a:pPr>
              <a:r>
                <a:rPr lang="en-US" sz="1200" dirty="0" smtClean="0">
                  <a:solidFill>
                    <a:schemeClr val="accent1"/>
                  </a:solidFill>
                  <a:latin typeface="Arial" pitchFamily="34" charset="0"/>
                  <a:cs typeface="Arial" pitchFamily="34" charset="0"/>
                </a:rPr>
                <a:t>250</a:t>
              </a:r>
            </a:p>
            <a:p>
              <a:pPr algn="l">
                <a:defRPr/>
              </a:pPr>
              <a:r>
                <a:rPr lang="en-US" sz="1200" dirty="0" smtClean="0">
                  <a:solidFill>
                    <a:schemeClr val="accent1"/>
                  </a:solidFill>
                  <a:latin typeface="Arial" pitchFamily="34" charset="0"/>
                  <a:cs typeface="Arial" pitchFamily="34" charset="0"/>
                </a:rPr>
                <a:t>Waltham, MA</a:t>
              </a:r>
            </a:p>
            <a:p>
              <a:pPr algn="l">
                <a:defRPr/>
              </a:pPr>
              <a:r>
                <a:rPr lang="en-US" sz="1200" dirty="0" smtClean="0">
                  <a:solidFill>
                    <a:schemeClr val="accent1"/>
                  </a:solidFill>
                  <a:latin typeface="Arial" pitchFamily="34" charset="0"/>
                  <a:cs typeface="Arial" pitchFamily="34" charset="0"/>
                </a:rPr>
                <a:t>Q1Labs.com</a:t>
              </a:r>
            </a:p>
            <a:p>
              <a:pPr marL="0" indent="0" algn="l">
                <a:buFont typeface="Arial" pitchFamily="34" charset="0"/>
                <a:buNone/>
              </a:pPr>
              <a:r>
                <a:rPr lang="en-US" sz="1200" dirty="0" smtClean="0">
                  <a:solidFill>
                    <a:schemeClr val="accent1"/>
                  </a:solidFill>
                  <a:latin typeface="Arial" pitchFamily="34" charset="0"/>
                  <a:cs typeface="Arial" pitchFamily="34" charset="0"/>
                </a:rPr>
                <a:t>2001</a:t>
              </a:r>
            </a:p>
            <a:p>
              <a:pPr marL="0" indent="0" algn="l">
                <a:buFont typeface="Arial" pitchFamily="34" charset="0"/>
                <a:buNone/>
              </a:pPr>
              <a:r>
                <a:rPr lang="en-US" sz="1200" dirty="0" smtClean="0">
                  <a:solidFill>
                    <a:schemeClr val="accent1"/>
                  </a:solidFill>
                  <a:latin typeface="Arial" pitchFamily="34" charset="0"/>
                  <a:cs typeface="Arial" pitchFamily="34" charset="0"/>
                </a:rPr>
                <a:t>Privately Held</a:t>
              </a:r>
            </a:p>
          </p:txBody>
        </p:sp>
      </p:grpSp>
      <p:sp>
        <p:nvSpPr>
          <p:cNvPr id="8" name="Title 7"/>
          <p:cNvSpPr>
            <a:spLocks noGrp="1"/>
          </p:cNvSpPr>
          <p:nvPr>
            <p:ph type="title"/>
            <p:custDataLst>
              <p:tags r:id="rId5"/>
            </p:custDataLst>
          </p:nvPr>
        </p:nvSpPr>
        <p:spPr/>
        <p:txBody>
          <a:bodyPr/>
          <a:lstStyle/>
          <a:p>
            <a:r>
              <a:rPr lang="en-US" dirty="0" err="1" smtClean="0">
                <a:ea typeface="ＭＳ Ｐゴシック" charset="-128"/>
              </a:rPr>
              <a:t>QRadar</a:t>
            </a:r>
            <a:r>
              <a:rPr lang="en-US" dirty="0" smtClean="0">
                <a:ea typeface="ＭＳ Ｐゴシック" charset="-128"/>
              </a:rPr>
              <a:t>: a complete product from a vendor dedicated to SIEM</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Champion</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Q1 Labs is the largest independent player in the SIEM space and supplements its SIEM play with a broad suite of products to allow for comprehensive security management.</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The broadest and most comprehensive set of reporting capabilities of any product in this test; its capability is so broad, integration to third-party reporting solutions is unnecessary.</a:t>
              </a:r>
            </a:p>
            <a:p>
              <a:pPr marL="342900" indent="-171450" algn="l">
                <a:buFont typeface="Arial" pitchFamily="34" charset="0"/>
                <a:buChar char="•"/>
                <a:defRPr/>
              </a:pPr>
              <a:r>
                <a:rPr lang="en-US" sz="1200" dirty="0" smtClean="0">
                  <a:solidFill>
                    <a:schemeClr val="accent1"/>
                  </a:solidFill>
                </a:rPr>
                <a:t>Cleanly integrated set of hierarchical products allows enterprises to grow their security management capabilities in an additive, not rip-and-replace manner.</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As the biggest independent, and a company experiencing tremendous growth, Q1 Labs may be a target for acquisition as compliance mandates increase the demand for SIEM.</a:t>
              </a:r>
              <a:endParaRPr lang="en-US" sz="1200" dirty="0" smtClean="0">
                <a:solidFill>
                  <a:srgbClr val="FF0000"/>
                </a:solidFill>
              </a:endParaRP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nvSpPr>
        <p:spPr>
          <a:xfrm>
            <a:off x="288034" y="4970236"/>
            <a:ext cx="3491804" cy="276999"/>
          </a:xfrm>
          <a:prstGeom prst="rect">
            <a:avLst/>
          </a:prstGeom>
          <a:noFill/>
        </p:spPr>
        <p:txBody>
          <a:bodyPr wrap="square" rtlCol="0">
            <a:spAutoFit/>
          </a:bodyPr>
          <a:lstStyle/>
          <a:p>
            <a:r>
              <a:rPr lang="en-CA" sz="1200" dirty="0" smtClean="0"/>
              <a:t>Priced between $250,000 and $500,000</a:t>
            </a:r>
            <a:endParaRPr lang="en-CA" sz="1200" dirty="0"/>
          </a:p>
        </p:txBody>
      </p:sp>
      <p:pic>
        <p:nvPicPr>
          <p:cNvPr id="120837" name="Picture 5"/>
          <p:cNvPicPr>
            <a:picLocks noChangeAspect="1" noChangeArrowheads="1"/>
          </p:cNvPicPr>
          <p:nvPr/>
        </p:nvPicPr>
        <p:blipFill>
          <a:blip r:embed="rId14" cstate="print"/>
          <a:srcRect/>
          <a:stretch>
            <a:fillRect/>
          </a:stretch>
        </p:blipFill>
        <p:spPr bwMode="auto">
          <a:xfrm>
            <a:off x="822325" y="2784468"/>
            <a:ext cx="2743200" cy="12866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2322"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4502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smtClean="0">
                  <a:solidFill>
                    <a:schemeClr val="accent1"/>
                  </a:solidFill>
                </a:rPr>
                <a:t>Organizations looking to go deeper with their security event data may well find </a:t>
              </a:r>
              <a:r>
                <a:rPr lang="en-US" sz="1400" dirty="0" err="1" smtClean="0">
                  <a:solidFill>
                    <a:schemeClr val="accent1"/>
                  </a:solidFill>
                </a:rPr>
                <a:t>SenSage</a:t>
              </a:r>
              <a:r>
                <a:rPr lang="en-US" sz="1400" dirty="0" smtClean="0">
                  <a:solidFill>
                    <a:schemeClr val="accent1"/>
                  </a:solidFill>
                </a:rPr>
                <a:t> ideal, but must be prepared to take the risk of dealing with one of the smallest vendors in the space.</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smtClean="0">
                  <a:solidFill>
                    <a:schemeClr val="accent1"/>
                  </a:solidFill>
                  <a:latin typeface="Arial" pitchFamily="34" charset="0"/>
                  <a:cs typeface="Arial" pitchFamily="34" charset="0"/>
                </a:rPr>
                <a:t>Event Data Warehouse</a:t>
              </a:r>
            </a:p>
            <a:p>
              <a:pPr algn="l">
                <a:defRPr/>
              </a:pPr>
              <a:r>
                <a:rPr lang="en-US" sz="1200" dirty="0" smtClean="0">
                  <a:solidFill>
                    <a:schemeClr val="accent1"/>
                  </a:solidFill>
                  <a:latin typeface="Arial" pitchFamily="34" charset="0"/>
                  <a:cs typeface="Arial" pitchFamily="34" charset="0"/>
                </a:rPr>
                <a:t>50-100</a:t>
              </a:r>
            </a:p>
            <a:p>
              <a:pPr algn="l">
                <a:defRPr/>
              </a:pPr>
              <a:r>
                <a:rPr lang="en-US" sz="1200" dirty="0" smtClean="0">
                  <a:solidFill>
                    <a:schemeClr val="accent1"/>
                  </a:solidFill>
                  <a:latin typeface="Arial" pitchFamily="34" charset="0"/>
                  <a:cs typeface="Arial" pitchFamily="34" charset="0"/>
                </a:rPr>
                <a:t>Redwood City, CA</a:t>
              </a:r>
            </a:p>
            <a:p>
              <a:pPr algn="l">
                <a:defRPr/>
              </a:pPr>
              <a:r>
                <a:rPr lang="en-US" sz="1200" dirty="0" smtClean="0">
                  <a:solidFill>
                    <a:schemeClr val="accent1"/>
                  </a:solidFill>
                  <a:latin typeface="Arial" pitchFamily="34" charset="0"/>
                  <a:cs typeface="Arial" pitchFamily="34" charset="0"/>
                </a:rPr>
                <a:t>SenSage.com</a:t>
              </a:r>
            </a:p>
            <a:p>
              <a:pPr marL="0" indent="0" algn="l">
                <a:buFont typeface="Arial" pitchFamily="34" charset="0"/>
                <a:buNone/>
              </a:pPr>
              <a:r>
                <a:rPr lang="en-US" sz="1200" dirty="0" smtClean="0">
                  <a:solidFill>
                    <a:schemeClr val="accent1"/>
                  </a:solidFill>
                  <a:latin typeface="Arial" pitchFamily="34" charset="0"/>
                  <a:cs typeface="Arial" pitchFamily="34" charset="0"/>
                </a:rPr>
                <a:t>2000</a:t>
              </a:r>
            </a:p>
            <a:p>
              <a:pPr marL="0" indent="0" algn="l">
                <a:buFont typeface="Arial" pitchFamily="34" charset="0"/>
                <a:buNone/>
              </a:pPr>
              <a:r>
                <a:rPr lang="en-US" sz="1200" dirty="0" smtClean="0">
                  <a:solidFill>
                    <a:schemeClr val="accent1"/>
                  </a:solidFill>
                  <a:latin typeface="Arial" pitchFamily="34" charset="0"/>
                  <a:cs typeface="Arial" pitchFamily="34" charset="0"/>
                </a:rPr>
                <a:t>Privately Held</a:t>
              </a:r>
            </a:p>
          </p:txBody>
        </p:sp>
      </p:grpSp>
      <p:sp>
        <p:nvSpPr>
          <p:cNvPr id="8" name="Title 7"/>
          <p:cNvSpPr>
            <a:spLocks noGrp="1"/>
          </p:cNvSpPr>
          <p:nvPr>
            <p:ph type="title"/>
            <p:custDataLst>
              <p:tags r:id="rId5"/>
            </p:custDataLst>
          </p:nvPr>
        </p:nvSpPr>
        <p:spPr/>
        <p:txBody>
          <a:bodyPr/>
          <a:lstStyle/>
          <a:p>
            <a:r>
              <a:rPr lang="en-US" dirty="0" err="1" smtClean="0">
                <a:ea typeface="ＭＳ Ｐゴシック" charset="-128"/>
              </a:rPr>
              <a:t>SenSage</a:t>
            </a:r>
            <a:r>
              <a:rPr lang="en-US" dirty="0" smtClean="0">
                <a:ea typeface="ＭＳ Ｐゴシック" charset="-128"/>
              </a:rPr>
              <a:t> turns security data into business intelligence</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Champion</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SenSage</a:t>
              </a:r>
              <a:r>
                <a:rPr lang="en-US" sz="1200" dirty="0" smtClean="0">
                  <a:solidFill>
                    <a:schemeClr val="accent1"/>
                  </a:solidFill>
                </a:rPr>
                <a:t> grew out of traditional log management and is staking its future on Open Security Intelligence, the extension of SIEM into a business-focused decision support system.</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Extremely broad correlation capabilities, coupled with Alert Player that allows </a:t>
              </a:r>
              <a:r>
                <a:rPr lang="en-US" sz="1200" dirty="0" err="1" smtClean="0">
                  <a:solidFill>
                    <a:schemeClr val="accent1"/>
                  </a:solidFill>
                </a:rPr>
                <a:t>admins</a:t>
              </a:r>
              <a:r>
                <a:rPr lang="en-US" sz="1200" dirty="0" smtClean="0">
                  <a:solidFill>
                    <a:schemeClr val="accent1"/>
                  </a:solidFill>
                </a:rPr>
                <a:t> to replay scenario-based events, means </a:t>
              </a:r>
              <a:r>
                <a:rPr lang="en-US" sz="1200" dirty="0" err="1" smtClean="0">
                  <a:solidFill>
                    <a:schemeClr val="accent1"/>
                  </a:solidFill>
                </a:rPr>
                <a:t>SenSage</a:t>
              </a:r>
              <a:r>
                <a:rPr lang="en-US" sz="1200" dirty="0" smtClean="0">
                  <a:solidFill>
                    <a:schemeClr val="accent1"/>
                  </a:solidFill>
                </a:rPr>
                <a:t> offers BI-like capability for security data.</a:t>
              </a:r>
            </a:p>
            <a:p>
              <a:pPr marL="342900" indent="-171450" algn="l">
                <a:buFont typeface="Arial" pitchFamily="34" charset="0"/>
                <a:buChar char="•"/>
                <a:defRPr/>
              </a:pPr>
              <a:r>
                <a:rPr lang="en-US" sz="1200" dirty="0" err="1" smtClean="0">
                  <a:solidFill>
                    <a:schemeClr val="accent1"/>
                  </a:solidFill>
                </a:rPr>
                <a:t>SenSage</a:t>
              </a:r>
              <a:r>
                <a:rPr lang="en-US" sz="1200" dirty="0" smtClean="0">
                  <a:solidFill>
                    <a:schemeClr val="accent1"/>
                  </a:solidFill>
                </a:rPr>
                <a:t>, despite its size, has built a strong network of high-profile channel partners and backs them with a solid support organization.</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With a client base in the mid-hundreds, </a:t>
              </a:r>
              <a:r>
                <a:rPr lang="en-US" sz="1200" dirty="0" err="1" smtClean="0">
                  <a:solidFill>
                    <a:schemeClr val="accent1"/>
                  </a:solidFill>
                </a:rPr>
                <a:t>SenSage</a:t>
              </a:r>
              <a:r>
                <a:rPr lang="en-US" sz="1200" dirty="0" smtClean="0">
                  <a:solidFill>
                    <a:schemeClr val="accent1"/>
                  </a:solidFill>
                </a:rPr>
                <a:t> is one of the smaller players in this evaluation in terms of overall market share; increasing its client count is imperative.</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nvSpPr>
        <p:spPr>
          <a:xfrm>
            <a:off x="288034" y="4970236"/>
            <a:ext cx="3491804" cy="276999"/>
          </a:xfrm>
          <a:prstGeom prst="rect">
            <a:avLst/>
          </a:prstGeom>
          <a:noFill/>
        </p:spPr>
        <p:txBody>
          <a:bodyPr wrap="square" rtlCol="0">
            <a:spAutoFit/>
          </a:bodyPr>
          <a:lstStyle/>
          <a:p>
            <a:r>
              <a:rPr lang="en-CA" sz="1200" dirty="0" smtClean="0"/>
              <a:t>Priced between $250,000 and $500,000</a:t>
            </a:r>
            <a:endParaRPr lang="en-CA" sz="1200" dirty="0"/>
          </a:p>
        </p:txBody>
      </p:sp>
      <p:pic>
        <p:nvPicPr>
          <p:cNvPr id="42" name="Picture 41" descr="sensage_logo_cmyk.jpg"/>
          <p:cNvPicPr>
            <a:picLocks noChangeAspect="1"/>
          </p:cNvPicPr>
          <p:nvPr/>
        </p:nvPicPr>
        <p:blipFill>
          <a:blip r:embed="rId14" cstate="print"/>
          <a:stretch>
            <a:fillRect/>
          </a:stretch>
        </p:blipFill>
        <p:spPr>
          <a:xfrm>
            <a:off x="609600" y="2971800"/>
            <a:ext cx="2426208" cy="841286"/>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7442"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4502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smtClean="0">
                  <a:solidFill>
                    <a:schemeClr val="accent1"/>
                  </a:solidFill>
                </a:rPr>
                <a:t>With its correlation and forensic analysis capabilities, </a:t>
              </a:r>
              <a:r>
                <a:rPr lang="en-US" sz="1400" dirty="0" err="1" smtClean="0">
                  <a:solidFill>
                    <a:schemeClr val="accent1"/>
                  </a:solidFill>
                </a:rPr>
                <a:t>NitroView</a:t>
              </a:r>
              <a:r>
                <a:rPr lang="en-US" sz="1400" dirty="0" smtClean="0">
                  <a:solidFill>
                    <a:schemeClr val="accent1"/>
                  </a:solidFill>
                </a:rPr>
                <a:t> ESM can be invaluable to a security manager though internal auditors may find its lack of external reporting integration a little limiting.</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err="1" smtClean="0">
                  <a:solidFill>
                    <a:schemeClr val="accent1"/>
                  </a:solidFill>
                  <a:latin typeface="Arial" pitchFamily="34" charset="0"/>
                  <a:cs typeface="Arial" pitchFamily="34" charset="0"/>
                </a:rPr>
                <a:t>NitroView</a:t>
              </a:r>
              <a:r>
                <a:rPr lang="en-US" sz="1200" dirty="0" smtClean="0">
                  <a:solidFill>
                    <a:schemeClr val="accent1"/>
                  </a:solidFill>
                  <a:latin typeface="Arial" pitchFamily="34" charset="0"/>
                  <a:cs typeface="Arial" pitchFamily="34" charset="0"/>
                </a:rPr>
                <a:t> ESM</a:t>
              </a:r>
            </a:p>
            <a:p>
              <a:pPr algn="l">
                <a:defRPr/>
              </a:pPr>
              <a:r>
                <a:rPr lang="en-US" sz="1200" dirty="0" smtClean="0">
                  <a:solidFill>
                    <a:schemeClr val="accent1"/>
                  </a:solidFill>
                  <a:latin typeface="Arial" pitchFamily="34" charset="0"/>
                  <a:cs typeface="Arial" pitchFamily="34" charset="0"/>
                </a:rPr>
                <a:t>Over 100</a:t>
              </a:r>
            </a:p>
            <a:p>
              <a:pPr algn="l">
                <a:defRPr/>
              </a:pPr>
              <a:r>
                <a:rPr lang="en-US" sz="1200" dirty="0" smtClean="0">
                  <a:solidFill>
                    <a:schemeClr val="accent1"/>
                  </a:solidFill>
                  <a:latin typeface="Arial" pitchFamily="34" charset="0"/>
                  <a:cs typeface="Arial" pitchFamily="34" charset="0"/>
                </a:rPr>
                <a:t>Portsmouth, NH</a:t>
              </a:r>
            </a:p>
            <a:p>
              <a:pPr algn="l">
                <a:defRPr/>
              </a:pPr>
              <a:r>
                <a:rPr lang="en-US" sz="1200" dirty="0" smtClean="0">
                  <a:solidFill>
                    <a:schemeClr val="accent1"/>
                  </a:solidFill>
                  <a:latin typeface="Arial" pitchFamily="34" charset="0"/>
                  <a:cs typeface="Arial" pitchFamily="34" charset="0"/>
                </a:rPr>
                <a:t>NitroSecurity.com</a:t>
              </a:r>
            </a:p>
            <a:p>
              <a:pPr marL="0" indent="0" algn="l">
                <a:buFont typeface="Arial" pitchFamily="34" charset="0"/>
                <a:buNone/>
              </a:pPr>
              <a:r>
                <a:rPr lang="en-US" sz="1200" dirty="0" smtClean="0">
                  <a:solidFill>
                    <a:schemeClr val="accent1"/>
                  </a:solidFill>
                  <a:latin typeface="Arial" pitchFamily="34" charset="0"/>
                  <a:cs typeface="Arial" pitchFamily="34" charset="0"/>
                </a:rPr>
                <a:t>1999</a:t>
              </a:r>
            </a:p>
            <a:p>
              <a:pPr marL="0" indent="0" algn="l">
                <a:buFont typeface="Arial" pitchFamily="34" charset="0"/>
                <a:buNone/>
              </a:pPr>
              <a:r>
                <a:rPr lang="en-US" sz="1200" dirty="0" smtClean="0">
                  <a:solidFill>
                    <a:schemeClr val="accent1"/>
                  </a:solidFill>
                  <a:latin typeface="Arial" pitchFamily="34" charset="0"/>
                  <a:cs typeface="Arial" pitchFamily="34" charset="0"/>
                </a:rPr>
                <a:t>Privately Held</a:t>
              </a:r>
            </a:p>
          </p:txBody>
        </p:sp>
      </p:grpSp>
      <p:sp>
        <p:nvSpPr>
          <p:cNvPr id="8" name="Title 7"/>
          <p:cNvSpPr>
            <a:spLocks noGrp="1"/>
          </p:cNvSpPr>
          <p:nvPr>
            <p:ph type="title"/>
            <p:custDataLst>
              <p:tags r:id="rId5"/>
            </p:custDataLst>
          </p:nvPr>
        </p:nvSpPr>
        <p:spPr/>
        <p:txBody>
          <a:bodyPr/>
          <a:lstStyle/>
          <a:p>
            <a:r>
              <a:rPr lang="en-US" dirty="0" err="1" smtClean="0">
                <a:ea typeface="ＭＳ Ｐゴシック" charset="-128"/>
              </a:rPr>
              <a:t>NitroSecurity</a:t>
            </a:r>
            <a:r>
              <a:rPr lang="en-US" dirty="0" smtClean="0">
                <a:ea typeface="ＭＳ Ｐゴシック" charset="-128"/>
              </a:rPr>
              <a:t> ESM: top performance, second-lowest price</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Innovator</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NitroSecurity</a:t>
              </a:r>
              <a:r>
                <a:rPr lang="en-US" sz="1200" dirty="0" smtClean="0">
                  <a:solidFill>
                    <a:schemeClr val="accent1"/>
                  </a:solidFill>
                </a:rPr>
                <a:t> bases all of its security technology solutions on its background in massive-scale data management, meaning its solutions correlate broadly, operate quickly, and report efficiently.</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One of the most feature-rich solutions in this roundup, and one of only two solutions to offer truly comprehensive and forward-looking correlation capabilities.</a:t>
              </a:r>
            </a:p>
            <a:p>
              <a:pPr marL="342900" indent="-171450" algn="l">
                <a:buFont typeface="Arial" pitchFamily="34" charset="0"/>
                <a:buChar char="•"/>
                <a:defRPr/>
              </a:pPr>
              <a:r>
                <a:rPr lang="en-US" sz="1200" dirty="0" smtClean="0">
                  <a:solidFill>
                    <a:schemeClr val="accent1"/>
                  </a:solidFill>
                </a:rPr>
                <a:t>Nitro falls between the pure-play SIEM providers and the broader security vendors, meaning it has good focus on the space, but isn’t solely reliant on SIEM sales for its revenue.</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Nitro has expanded its product portfolio to include virtual appliances, but these are currently scaled only at smaller enterprises and remote sites; increasing performance will improve applicability.</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nvSpPr>
        <p:spPr>
          <a:xfrm>
            <a:off x="288034" y="4970236"/>
            <a:ext cx="3491804" cy="276999"/>
          </a:xfrm>
          <a:prstGeom prst="rect">
            <a:avLst/>
          </a:prstGeom>
          <a:noFill/>
        </p:spPr>
        <p:txBody>
          <a:bodyPr wrap="square" rtlCol="0">
            <a:spAutoFit/>
          </a:bodyPr>
          <a:lstStyle/>
          <a:p>
            <a:r>
              <a:rPr lang="en-CA" sz="1200" dirty="0" smtClean="0"/>
              <a:t>Priced between $100,000 and $250,000</a:t>
            </a:r>
            <a:endParaRPr lang="en-CA" sz="1200" dirty="0"/>
          </a:p>
        </p:txBody>
      </p:sp>
      <p:pic>
        <p:nvPicPr>
          <p:cNvPr id="317445" name="Picture 5"/>
          <p:cNvPicPr>
            <a:picLocks noChangeAspect="1" noChangeArrowheads="1"/>
          </p:cNvPicPr>
          <p:nvPr/>
        </p:nvPicPr>
        <p:blipFill>
          <a:blip r:embed="rId14" cstate="print"/>
          <a:srcRect/>
          <a:stretch>
            <a:fillRect/>
          </a:stretch>
        </p:blipFill>
        <p:spPr bwMode="auto">
          <a:xfrm>
            <a:off x="676264" y="3098483"/>
            <a:ext cx="2882900" cy="83457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6418"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9078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smtClean="0">
                  <a:solidFill>
                    <a:schemeClr val="accent1"/>
                  </a:solidFill>
                </a:rPr>
                <a:t>A well integrated line of capable products, but </a:t>
              </a:r>
              <a:r>
                <a:rPr lang="en-US" sz="1400" dirty="0" err="1" smtClean="0">
                  <a:solidFill>
                    <a:schemeClr val="accent1"/>
                  </a:solidFill>
                </a:rPr>
                <a:t>LogLogic’s</a:t>
              </a:r>
              <a:r>
                <a:rPr lang="en-US" sz="1400" dirty="0" smtClean="0">
                  <a:solidFill>
                    <a:schemeClr val="accent1"/>
                  </a:solidFill>
                </a:rPr>
                <a:t> clear focus on the enterprise market may limits its appeal to smaller businesses, and the appeal of those businesses to </a:t>
              </a:r>
              <a:r>
                <a:rPr lang="en-US" sz="1400" dirty="0" err="1" smtClean="0">
                  <a:solidFill>
                    <a:schemeClr val="accent1"/>
                  </a:solidFill>
                </a:rPr>
                <a:t>LogLogic</a:t>
              </a:r>
              <a:r>
                <a:rPr lang="en-US" sz="1400" dirty="0" smtClean="0">
                  <a:solidFill>
                    <a:schemeClr val="accent1"/>
                  </a:solidFill>
                </a:rPr>
                <a:t>. </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smtClean="0">
                  <a:solidFill>
                    <a:schemeClr val="accent1"/>
                  </a:solidFill>
                  <a:latin typeface="Arial" pitchFamily="34" charset="0"/>
                  <a:cs typeface="Arial" pitchFamily="34" charset="0"/>
                </a:rPr>
                <a:t>LX, ST, SEM appliances</a:t>
              </a:r>
            </a:p>
            <a:p>
              <a:pPr algn="l">
                <a:defRPr/>
              </a:pPr>
              <a:r>
                <a:rPr lang="en-US" sz="1200" dirty="0" smtClean="0">
                  <a:solidFill>
                    <a:schemeClr val="accent1"/>
                  </a:solidFill>
                  <a:latin typeface="Arial" pitchFamily="34" charset="0"/>
                  <a:cs typeface="Arial" pitchFamily="34" charset="0"/>
                </a:rPr>
                <a:t>Not available</a:t>
              </a:r>
            </a:p>
            <a:p>
              <a:pPr algn="l">
                <a:defRPr/>
              </a:pPr>
              <a:r>
                <a:rPr lang="en-US" sz="1200" dirty="0" smtClean="0">
                  <a:solidFill>
                    <a:schemeClr val="accent1"/>
                  </a:solidFill>
                  <a:latin typeface="Arial" pitchFamily="34" charset="0"/>
                  <a:cs typeface="Arial" pitchFamily="34" charset="0"/>
                </a:rPr>
                <a:t>San Jose, CA</a:t>
              </a:r>
            </a:p>
            <a:p>
              <a:pPr algn="l">
                <a:defRPr/>
              </a:pPr>
              <a:r>
                <a:rPr lang="en-US" sz="1200" dirty="0" smtClean="0">
                  <a:solidFill>
                    <a:schemeClr val="accent1"/>
                  </a:solidFill>
                  <a:latin typeface="Arial" pitchFamily="34" charset="0"/>
                  <a:cs typeface="Arial" pitchFamily="34" charset="0"/>
                </a:rPr>
                <a:t>LogLogic.com</a:t>
              </a:r>
            </a:p>
            <a:p>
              <a:pPr marL="0" indent="0" algn="l">
                <a:buFont typeface="Arial" pitchFamily="34" charset="0"/>
                <a:buNone/>
              </a:pPr>
              <a:r>
                <a:rPr lang="en-US" sz="1200" dirty="0" smtClean="0">
                  <a:solidFill>
                    <a:schemeClr val="accent1"/>
                  </a:solidFill>
                  <a:latin typeface="Arial" pitchFamily="34" charset="0"/>
                  <a:cs typeface="Arial" pitchFamily="34" charset="0"/>
                </a:rPr>
                <a:t>2002</a:t>
              </a:r>
            </a:p>
            <a:p>
              <a:pPr marL="0" indent="0" algn="l">
                <a:buFont typeface="Arial" pitchFamily="34" charset="0"/>
                <a:buNone/>
              </a:pPr>
              <a:r>
                <a:rPr lang="en-US" sz="1200" dirty="0" smtClean="0">
                  <a:solidFill>
                    <a:schemeClr val="accent1"/>
                  </a:solidFill>
                  <a:latin typeface="Arial" pitchFamily="34" charset="0"/>
                  <a:cs typeface="Arial" pitchFamily="34" charset="0"/>
                </a:rPr>
                <a:t>Privately Held</a:t>
              </a:r>
            </a:p>
          </p:txBody>
        </p:sp>
      </p:grpSp>
      <p:sp>
        <p:nvSpPr>
          <p:cNvPr id="8" name="Title 7"/>
          <p:cNvSpPr>
            <a:spLocks noGrp="1"/>
          </p:cNvSpPr>
          <p:nvPr>
            <p:ph type="title"/>
            <p:custDataLst>
              <p:tags r:id="rId5"/>
            </p:custDataLst>
          </p:nvPr>
        </p:nvSpPr>
        <p:spPr/>
        <p:txBody>
          <a:bodyPr/>
          <a:lstStyle/>
          <a:p>
            <a:r>
              <a:rPr lang="en-US" dirty="0" err="1" smtClean="0">
                <a:ea typeface="ＭＳ Ｐゴシック" charset="-128"/>
              </a:rPr>
              <a:t>LogLogic</a:t>
            </a:r>
            <a:r>
              <a:rPr lang="en-US" dirty="0" smtClean="0">
                <a:ea typeface="ＭＳ Ｐゴシック" charset="-128"/>
              </a:rPr>
              <a:t>: modular platform is powerful, but complex</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Innovator</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LogLogic</a:t>
              </a:r>
              <a:r>
                <a:rPr lang="en-US" sz="1200" dirty="0" smtClean="0">
                  <a:solidFill>
                    <a:schemeClr val="accent1"/>
                  </a:solidFill>
                </a:rPr>
                <a:t> approaches the SIEM space with a clear focus on compliance first and foremost using its “Get-See-Use” philosophy to improve not just compliance, but also security and even operational performance.</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348063"/>
            <a:ext cx="4753098" cy="1400978"/>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The most feature-rich solution in the round-up and the only one to fully address system configuration data as an input source. Coupled with the cleanest interface, this is the solution that delivers the most SIEM capability.</a:t>
              </a: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797027"/>
            <a:ext cx="4753098" cy="1735093"/>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LogLogic</a:t>
              </a:r>
              <a:r>
                <a:rPr lang="en-US" sz="1200" dirty="0" smtClean="0">
                  <a:solidFill>
                    <a:schemeClr val="accent1"/>
                  </a:solidFill>
                </a:rPr>
                <a:t> is one of the smaller vendors in this review and is focused on the enterprise space with 70% of its business coming from enterprises with more than $1B in revenues; continued growth may be a challenge without more mid-market focus as the large enterprise market niche saturates.</a:t>
              </a:r>
            </a:p>
            <a:p>
              <a:pPr marL="342900" indent="-171450" algn="l">
                <a:buFont typeface="Arial" pitchFamily="34" charset="0"/>
                <a:buChar char="•"/>
                <a:defRPr/>
              </a:pPr>
              <a:r>
                <a:rPr lang="en-US" sz="1200" dirty="0" smtClean="0">
                  <a:solidFill>
                    <a:schemeClr val="accent1"/>
                  </a:solidFill>
                </a:rPr>
                <a:t>Architecturally complex, leading to a higher than average price.</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nvSpPr>
        <p:spPr>
          <a:xfrm>
            <a:off x="288034" y="4970236"/>
            <a:ext cx="3491804" cy="276999"/>
          </a:xfrm>
          <a:prstGeom prst="rect">
            <a:avLst/>
          </a:prstGeom>
          <a:noFill/>
        </p:spPr>
        <p:txBody>
          <a:bodyPr wrap="square" rtlCol="0">
            <a:spAutoFit/>
          </a:bodyPr>
          <a:lstStyle/>
          <a:p>
            <a:r>
              <a:rPr lang="en-CA" sz="1200" dirty="0" smtClean="0"/>
              <a:t>Priced between $250,000 and $500,000</a:t>
            </a:r>
            <a:endParaRPr lang="en-CA" sz="1200" dirty="0"/>
          </a:p>
        </p:txBody>
      </p:sp>
      <p:pic>
        <p:nvPicPr>
          <p:cNvPr id="122886" name="Picture 6" descr="LogLogic, Inc."/>
          <p:cNvPicPr>
            <a:picLocks noChangeAspect="1" noChangeArrowheads="1"/>
          </p:cNvPicPr>
          <p:nvPr/>
        </p:nvPicPr>
        <p:blipFill>
          <a:blip r:embed="rId14" cstate="print"/>
          <a:srcRect/>
          <a:stretch>
            <a:fillRect/>
          </a:stretch>
        </p:blipFill>
        <p:spPr bwMode="auto">
          <a:xfrm>
            <a:off x="815964" y="2922582"/>
            <a:ext cx="2743200" cy="979713"/>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3346" name="think-cell Slide" r:id="rId17" imgW="360" imgH="360" progId="">
              <p:embed/>
            </p:oleObj>
          </a:graphicData>
        </a:graphic>
      </p:graphicFrame>
      <p:pic>
        <p:nvPicPr>
          <p:cNvPr id="125956" name="Picture 4" descr="ArcSight - Protect Your Business"/>
          <p:cNvPicPr>
            <a:picLocks noChangeAspect="1" noChangeArrowheads="1"/>
          </p:cNvPicPr>
          <p:nvPr>
            <p:custDataLst>
              <p:tags r:id="rId2"/>
            </p:custDataLst>
          </p:nvPr>
        </p:nvPicPr>
        <p:blipFill>
          <a:blip r:embed="rId18" cstate="print"/>
          <a:srcRect/>
          <a:stretch>
            <a:fillRect/>
          </a:stretch>
        </p:blipFill>
        <p:spPr bwMode="auto">
          <a:xfrm>
            <a:off x="815964" y="2862721"/>
            <a:ext cx="2743200" cy="1118735"/>
          </a:xfrm>
          <a:prstGeom prst="rect">
            <a:avLst/>
          </a:prstGeom>
          <a:noFill/>
        </p:spPr>
      </p:pic>
      <p:sp>
        <p:nvSpPr>
          <p:cNvPr id="29" name="Rounded Rectangle 28"/>
          <p:cNvSpPr/>
          <p:nvPr>
            <p:custDataLst>
              <p:tags r:id="rId3"/>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4"/>
            </p:custDataLst>
          </p:nvPr>
        </p:nvGrpSpPr>
        <p:grpSpPr>
          <a:xfrm>
            <a:off x="251519" y="5545020"/>
            <a:ext cx="8635304" cy="764300"/>
            <a:chOff x="251519" y="5506752"/>
            <a:chExt cx="8635304" cy="764300"/>
          </a:xfrm>
        </p:grpSpPr>
        <p:sp>
          <p:nvSpPr>
            <p:cNvPr id="26" name="Round Same Side Corner Rectangle 25"/>
            <p:cNvSpPr/>
            <p:nvPr>
              <p:custDataLst>
                <p:tags r:id="rId14"/>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smtClean="0">
                  <a:solidFill>
                    <a:schemeClr val="accent1"/>
                  </a:solidFill>
                </a:rPr>
                <a:t>Express represents a well-rounded solution but one that is less exceptional than its flagship ESM; feature reduction combined with one of the highest prices limits overall appeal.</a:t>
              </a:r>
            </a:p>
          </p:txBody>
        </p:sp>
      </p:grpSp>
      <p:grpSp>
        <p:nvGrpSpPr>
          <p:cNvPr id="3" name="Group 31"/>
          <p:cNvGrpSpPr>
            <a:grpSpLocks/>
          </p:cNvGrpSpPr>
          <p:nvPr>
            <p:custDataLst>
              <p:tags r:id="rId5"/>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smtClean="0">
                  <a:solidFill>
                    <a:schemeClr val="accent1"/>
                  </a:solidFill>
                  <a:latin typeface="Arial" pitchFamily="34" charset="0"/>
                  <a:cs typeface="Arial" pitchFamily="34" charset="0"/>
                </a:rPr>
                <a:t>Express</a:t>
              </a:r>
            </a:p>
            <a:p>
              <a:pPr algn="l">
                <a:defRPr/>
              </a:pPr>
              <a:r>
                <a:rPr lang="en-US" sz="1200" dirty="0" smtClean="0">
                  <a:solidFill>
                    <a:schemeClr val="accent1"/>
                  </a:solidFill>
                  <a:latin typeface="Arial" pitchFamily="34" charset="0"/>
                  <a:cs typeface="Arial" pitchFamily="34" charset="0"/>
                </a:rPr>
                <a:t>324,600 (HP as a whole)</a:t>
              </a:r>
            </a:p>
            <a:p>
              <a:pPr algn="l">
                <a:defRPr/>
              </a:pPr>
              <a:r>
                <a:rPr lang="en-US" sz="1200" dirty="0" smtClean="0">
                  <a:solidFill>
                    <a:schemeClr val="accent1"/>
                  </a:solidFill>
                  <a:latin typeface="Arial" pitchFamily="34" charset="0"/>
                  <a:cs typeface="Arial" pitchFamily="34" charset="0"/>
                </a:rPr>
                <a:t>Palo Alto, CA</a:t>
              </a:r>
            </a:p>
            <a:p>
              <a:pPr algn="l">
                <a:defRPr/>
              </a:pPr>
              <a:r>
                <a:rPr lang="en-US" sz="1200" dirty="0" smtClean="0">
                  <a:solidFill>
                    <a:schemeClr val="accent1"/>
                  </a:solidFill>
                  <a:latin typeface="Arial" pitchFamily="34" charset="0"/>
                  <a:cs typeface="Arial" pitchFamily="34" charset="0"/>
                </a:rPr>
                <a:t>ArcSight.com</a:t>
              </a:r>
            </a:p>
            <a:p>
              <a:pPr marL="0" indent="0" algn="l">
                <a:buFont typeface="Arial" pitchFamily="34" charset="0"/>
                <a:buNone/>
              </a:pPr>
              <a:r>
                <a:rPr lang="en-US" sz="1200" dirty="0" smtClean="0">
                  <a:solidFill>
                    <a:schemeClr val="accent1"/>
                  </a:solidFill>
                  <a:latin typeface="Arial" pitchFamily="34" charset="0"/>
                  <a:cs typeface="Arial" pitchFamily="34" charset="0"/>
                </a:rPr>
                <a:t>2000</a:t>
              </a:r>
            </a:p>
            <a:p>
              <a:pPr marL="0" indent="0" algn="l">
                <a:buFont typeface="Arial" pitchFamily="34" charset="0"/>
                <a:buNone/>
              </a:pPr>
              <a:r>
                <a:rPr lang="en-US" sz="1200" dirty="0" smtClean="0">
                  <a:solidFill>
                    <a:schemeClr val="accent1"/>
                  </a:solidFill>
                  <a:latin typeface="Arial" pitchFamily="34" charset="0"/>
                  <a:cs typeface="Arial" pitchFamily="34" charset="0"/>
                </a:rPr>
                <a:t>NASDAQ: HPQ</a:t>
              </a:r>
            </a:p>
            <a:p>
              <a:pPr marL="0" indent="0" algn="l">
                <a:buFont typeface="Arial" pitchFamily="34" charset="0"/>
                <a:buNone/>
              </a:pPr>
              <a:r>
                <a:rPr lang="en-US" sz="1200" dirty="0" smtClean="0">
                  <a:solidFill>
                    <a:schemeClr val="accent1"/>
                  </a:solidFill>
                  <a:latin typeface="Arial" pitchFamily="34" charset="0"/>
                  <a:cs typeface="Arial" pitchFamily="34" charset="0"/>
                </a:rPr>
                <a:t>FY09 Revenue: $126B</a:t>
              </a:r>
            </a:p>
          </p:txBody>
        </p:sp>
      </p:grpSp>
      <p:sp>
        <p:nvSpPr>
          <p:cNvPr id="8" name="Title 7"/>
          <p:cNvSpPr>
            <a:spLocks noGrp="1"/>
          </p:cNvSpPr>
          <p:nvPr>
            <p:ph type="title"/>
            <p:custDataLst>
              <p:tags r:id="rId6"/>
            </p:custDataLst>
          </p:nvPr>
        </p:nvSpPr>
        <p:spPr/>
        <p:txBody>
          <a:bodyPr/>
          <a:lstStyle/>
          <a:p>
            <a:r>
              <a:rPr lang="en-US" dirty="0" err="1" smtClean="0">
                <a:ea typeface="ＭＳ Ｐゴシック" charset="-128"/>
              </a:rPr>
              <a:t>ArcSight</a:t>
            </a:r>
            <a:r>
              <a:rPr lang="en-US" dirty="0" smtClean="0">
                <a:ea typeface="ＭＳ Ｐゴシック" charset="-128"/>
              </a:rPr>
              <a:t> Express brings the power of ESM to the SMB</a:t>
            </a:r>
            <a:endParaRPr lang="en-CA" dirty="0"/>
          </a:p>
        </p:txBody>
      </p:sp>
      <p:sp>
        <p:nvSpPr>
          <p:cNvPr id="25" name="Rounded Rectangle 24"/>
          <p:cNvSpPr/>
          <p:nvPr>
            <p:custDataLst>
              <p:tags r:id="rId7"/>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Market Pillar</a:t>
            </a:r>
            <a:endParaRPr lang="en-CA" b="1" i="1" dirty="0">
              <a:solidFill>
                <a:schemeClr val="accent1"/>
              </a:solidFill>
            </a:endParaRPr>
          </a:p>
        </p:txBody>
      </p:sp>
      <p:sp>
        <p:nvSpPr>
          <p:cNvPr id="30" name="Chevron 29"/>
          <p:cNvSpPr/>
          <p:nvPr>
            <p:custDataLst>
              <p:tags r:id="rId8"/>
            </p:custDataLst>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9"/>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Recently acquired by HP to become the most valuable asset in that company’s focused security strategy, </a:t>
              </a:r>
              <a:r>
                <a:rPr lang="en-US" sz="1200" dirty="0" err="1" smtClean="0">
                  <a:solidFill>
                    <a:schemeClr val="accent1"/>
                  </a:solidFill>
                </a:rPr>
                <a:t>ArcSight</a:t>
              </a:r>
              <a:r>
                <a:rPr lang="en-US" sz="1200" dirty="0" smtClean="0">
                  <a:solidFill>
                    <a:schemeClr val="accent1"/>
                  </a:solidFill>
                </a:rPr>
                <a:t> is the largest player in the SIEM space and has recently expanded its portfolio to be more applicable to the mid-market.</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10"/>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An architecturally sound solution allowing for widely varying deployment models; the ability to mix and match Collectors and Loggers with a core Express device offers great flexibility.</a:t>
              </a:r>
            </a:p>
            <a:p>
              <a:pPr marL="342900" indent="-171450" algn="l">
                <a:buFont typeface="Arial" pitchFamily="34" charset="0"/>
                <a:buChar char="•"/>
                <a:defRPr/>
              </a:pPr>
              <a:r>
                <a:rPr lang="en-US" sz="1200" dirty="0" smtClean="0">
                  <a:solidFill>
                    <a:schemeClr val="accent1"/>
                  </a:solidFill>
                </a:rPr>
                <a:t>Offers the ability to tightly correlate security events to users via IdentityView, an add-on capability that  monitors user activity across all accounts, applications, and systems.</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11"/>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ArcSight</a:t>
              </a:r>
              <a:r>
                <a:rPr lang="en-US" sz="1200" dirty="0" smtClean="0">
                  <a:solidFill>
                    <a:schemeClr val="accent1"/>
                  </a:solidFill>
                </a:rPr>
                <a:t> has trimmed its impressive enterprise-focused ESM solution to build Express but may have left out some differentiating capabilities.</a:t>
              </a:r>
            </a:p>
            <a:p>
              <a:pPr marL="342900" indent="-171450" algn="l">
                <a:buFont typeface="Arial" pitchFamily="34" charset="0"/>
                <a:buChar char="•"/>
                <a:defRPr/>
              </a:pPr>
              <a:r>
                <a:rPr lang="en-US" sz="1200" dirty="0" smtClean="0">
                  <a:solidFill>
                    <a:schemeClr val="accent1"/>
                  </a:solidFill>
                </a:rPr>
                <a:t>HP and </a:t>
              </a:r>
              <a:r>
                <a:rPr lang="en-US" sz="1200" dirty="0" err="1" smtClean="0">
                  <a:solidFill>
                    <a:schemeClr val="accent1"/>
                  </a:solidFill>
                </a:rPr>
                <a:t>ArcSight</a:t>
              </a:r>
              <a:r>
                <a:rPr lang="en-US" sz="1200" dirty="0" smtClean="0">
                  <a:solidFill>
                    <a:schemeClr val="accent1"/>
                  </a:solidFill>
                </a:rPr>
                <a:t> representatives are all saying the right things in regards to the recent acquisition, but only time will tell if the union will represent a win for existing and future clients.</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custDataLst>
              <p:tags r:id="rId12"/>
            </p:custDataLst>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custDataLst>
              <p:tags r:id="rId13"/>
            </p:custDataLst>
          </p:nvPr>
        </p:nvSpPr>
        <p:spPr>
          <a:xfrm>
            <a:off x="288034" y="4970236"/>
            <a:ext cx="3491804" cy="276999"/>
          </a:xfrm>
          <a:prstGeom prst="rect">
            <a:avLst/>
          </a:prstGeom>
          <a:noFill/>
        </p:spPr>
        <p:txBody>
          <a:bodyPr wrap="square" rtlCol="0">
            <a:spAutoFit/>
          </a:bodyPr>
          <a:lstStyle/>
          <a:p>
            <a:r>
              <a:rPr lang="en-CA" sz="1200" dirty="0" smtClean="0"/>
              <a:t>Priced between $250,000 and $500,000</a:t>
            </a:r>
            <a:endParaRPr lang="en-CA" sz="1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4370" name="think-cell Slide" r:id="rId17" imgW="360" imgH="360" progId="">
              <p:embed/>
            </p:oleObj>
          </a:graphicData>
        </a:graphic>
      </p:graphicFrame>
      <p:pic>
        <p:nvPicPr>
          <p:cNvPr id="36" name="Picture 4" descr="http://aplena.com/partners/images/logos/rsa-logo.gif"/>
          <p:cNvPicPr>
            <a:picLocks noChangeAspect="1" noChangeArrowheads="1"/>
          </p:cNvPicPr>
          <p:nvPr>
            <p:custDataLst>
              <p:tags r:id="rId2"/>
            </p:custDataLst>
          </p:nvPr>
        </p:nvPicPr>
        <p:blipFill>
          <a:blip r:embed="rId18" cstate="print"/>
          <a:srcRect/>
          <a:stretch>
            <a:fillRect/>
          </a:stretch>
        </p:blipFill>
        <p:spPr bwMode="auto">
          <a:xfrm>
            <a:off x="1269984" y="2856204"/>
            <a:ext cx="1828800" cy="1309404"/>
          </a:xfrm>
          <a:prstGeom prst="rect">
            <a:avLst/>
          </a:prstGeom>
          <a:noFill/>
        </p:spPr>
      </p:pic>
      <p:sp>
        <p:nvSpPr>
          <p:cNvPr id="29" name="Rounded Rectangle 28"/>
          <p:cNvSpPr/>
          <p:nvPr>
            <p:custDataLst>
              <p:tags r:id="rId3"/>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4"/>
            </p:custDataLst>
          </p:nvPr>
        </p:nvGrpSpPr>
        <p:grpSpPr>
          <a:xfrm>
            <a:off x="251519" y="5545020"/>
            <a:ext cx="8635304" cy="764300"/>
            <a:chOff x="251519" y="5506752"/>
            <a:chExt cx="8635304" cy="764300"/>
          </a:xfrm>
        </p:grpSpPr>
        <p:sp>
          <p:nvSpPr>
            <p:cNvPr id="26" name="Round Same Side Corner Rectangle 25"/>
            <p:cNvSpPr/>
            <p:nvPr>
              <p:custDataLst>
                <p:tags r:id="rId14"/>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smtClean="0">
                  <a:solidFill>
                    <a:schemeClr val="accent1"/>
                  </a:solidFill>
                </a:rPr>
                <a:t>The integration of </a:t>
              </a:r>
              <a:r>
                <a:rPr lang="en-US" sz="1400" dirty="0" err="1" smtClean="0">
                  <a:solidFill>
                    <a:schemeClr val="accent1"/>
                  </a:solidFill>
                </a:rPr>
                <a:t>enVision</a:t>
              </a:r>
              <a:r>
                <a:rPr lang="en-US" sz="1400" dirty="0" smtClean="0">
                  <a:solidFill>
                    <a:schemeClr val="accent1"/>
                  </a:solidFill>
                </a:rPr>
                <a:t> with RSA’s DLP and </a:t>
              </a:r>
              <a:r>
                <a:rPr lang="en-US" sz="1400" dirty="0" err="1" smtClean="0">
                  <a:solidFill>
                    <a:schemeClr val="accent1"/>
                  </a:solidFill>
                </a:rPr>
                <a:t>eGRC</a:t>
              </a:r>
              <a:r>
                <a:rPr lang="en-US" sz="1400" dirty="0" smtClean="0">
                  <a:solidFill>
                    <a:schemeClr val="accent1"/>
                  </a:solidFill>
                </a:rPr>
                <a:t> solutions underlines the company’s efforts to become </a:t>
              </a:r>
              <a:r>
                <a:rPr lang="en-US" sz="1400" i="1" dirty="0" smtClean="0">
                  <a:solidFill>
                    <a:schemeClr val="accent1"/>
                  </a:solidFill>
                </a:rPr>
                <a:t>the</a:t>
              </a:r>
              <a:r>
                <a:rPr lang="en-US" sz="1400" dirty="0" smtClean="0">
                  <a:solidFill>
                    <a:schemeClr val="accent1"/>
                  </a:solidFill>
                </a:rPr>
                <a:t> security management provider; current RSA clients will benefit from those synergies.</a:t>
              </a:r>
            </a:p>
          </p:txBody>
        </p:sp>
      </p:grpSp>
      <p:grpSp>
        <p:nvGrpSpPr>
          <p:cNvPr id="3" name="Group 31"/>
          <p:cNvGrpSpPr>
            <a:grpSpLocks/>
          </p:cNvGrpSpPr>
          <p:nvPr>
            <p:custDataLst>
              <p:tags r:id="rId5"/>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err="1" smtClean="0">
                  <a:solidFill>
                    <a:schemeClr val="accent1"/>
                  </a:solidFill>
                  <a:latin typeface="Arial" pitchFamily="34" charset="0"/>
                  <a:cs typeface="Arial" pitchFamily="34" charset="0"/>
                </a:rPr>
                <a:t>enVision</a:t>
              </a:r>
              <a:endParaRPr lang="en-US" sz="1200" dirty="0" smtClean="0">
                <a:solidFill>
                  <a:schemeClr val="accent1"/>
                </a:solidFill>
                <a:latin typeface="Arial" pitchFamily="34" charset="0"/>
                <a:cs typeface="Arial" pitchFamily="34" charset="0"/>
              </a:endParaRPr>
            </a:p>
            <a:p>
              <a:pPr algn="l">
                <a:defRPr/>
              </a:pPr>
              <a:r>
                <a:rPr lang="en-US" sz="1200" dirty="0" smtClean="0">
                  <a:solidFill>
                    <a:schemeClr val="accent1"/>
                  </a:solidFill>
                  <a:latin typeface="Arial" pitchFamily="34" charset="0"/>
                  <a:cs typeface="Arial" pitchFamily="34" charset="0"/>
                </a:rPr>
                <a:t>40,000+ (EMC as a whole)</a:t>
              </a:r>
            </a:p>
            <a:p>
              <a:pPr algn="l">
                <a:defRPr/>
              </a:pPr>
              <a:r>
                <a:rPr lang="en-US" sz="1200" dirty="0" smtClean="0">
                  <a:solidFill>
                    <a:schemeClr val="accent1"/>
                  </a:solidFill>
                  <a:latin typeface="Arial" pitchFamily="34" charset="0"/>
                  <a:cs typeface="Arial" pitchFamily="34" charset="0"/>
                </a:rPr>
                <a:t>Bedford, MA</a:t>
              </a:r>
            </a:p>
            <a:p>
              <a:pPr algn="l">
                <a:defRPr/>
              </a:pPr>
              <a:r>
                <a:rPr lang="en-US" sz="1200" dirty="0" smtClean="0">
                  <a:solidFill>
                    <a:schemeClr val="accent1"/>
                  </a:solidFill>
                  <a:latin typeface="Arial" pitchFamily="34" charset="0"/>
                  <a:cs typeface="Arial" pitchFamily="34" charset="0"/>
                </a:rPr>
                <a:t>RSA.com</a:t>
              </a:r>
            </a:p>
            <a:p>
              <a:pPr marL="0" indent="0" algn="l">
                <a:buFont typeface="Arial" pitchFamily="34" charset="0"/>
                <a:buNone/>
              </a:pPr>
              <a:r>
                <a:rPr lang="en-US" sz="1200" dirty="0" smtClean="0">
                  <a:solidFill>
                    <a:schemeClr val="accent1"/>
                  </a:solidFill>
                  <a:latin typeface="Arial" pitchFamily="34" charset="0"/>
                  <a:cs typeface="Arial" pitchFamily="34" charset="0"/>
                </a:rPr>
                <a:t>1982</a:t>
              </a:r>
            </a:p>
            <a:p>
              <a:pPr marL="0" indent="0" algn="l">
                <a:buFont typeface="Arial" pitchFamily="34" charset="0"/>
                <a:buNone/>
              </a:pPr>
              <a:r>
                <a:rPr lang="en-US" sz="1200" dirty="0" smtClean="0">
                  <a:solidFill>
                    <a:schemeClr val="accent1"/>
                  </a:solidFill>
                  <a:latin typeface="Arial" pitchFamily="34" charset="0"/>
                  <a:cs typeface="Arial" pitchFamily="34" charset="0"/>
                </a:rPr>
                <a:t>NYSE: EMC</a:t>
              </a:r>
            </a:p>
            <a:p>
              <a:pPr marL="0" indent="0" algn="l">
                <a:buFont typeface="Arial" pitchFamily="34" charset="0"/>
                <a:buNone/>
              </a:pPr>
              <a:r>
                <a:rPr lang="en-US" sz="1200" dirty="0" smtClean="0">
                  <a:solidFill>
                    <a:schemeClr val="accent1"/>
                  </a:solidFill>
                  <a:latin typeface="Arial" pitchFamily="34" charset="0"/>
                  <a:cs typeface="Arial" pitchFamily="34" charset="0"/>
                </a:rPr>
                <a:t>FY10 Revenue: $17B</a:t>
              </a:r>
            </a:p>
          </p:txBody>
        </p:sp>
      </p:grpSp>
      <p:sp>
        <p:nvSpPr>
          <p:cNvPr id="8" name="Title 7"/>
          <p:cNvSpPr>
            <a:spLocks noGrp="1"/>
          </p:cNvSpPr>
          <p:nvPr>
            <p:ph type="title"/>
            <p:custDataLst>
              <p:tags r:id="rId6"/>
            </p:custDataLst>
          </p:nvPr>
        </p:nvSpPr>
        <p:spPr/>
        <p:txBody>
          <a:bodyPr/>
          <a:lstStyle/>
          <a:p>
            <a:r>
              <a:rPr lang="en-US" dirty="0" err="1" smtClean="0">
                <a:ea typeface="ＭＳ Ｐゴシック" charset="-128"/>
              </a:rPr>
              <a:t>enVision</a:t>
            </a:r>
            <a:r>
              <a:rPr lang="en-US" dirty="0" smtClean="0">
                <a:ea typeface="ＭＳ Ｐゴシック" charset="-128"/>
              </a:rPr>
              <a:t> integration with DLP and GRC a boon to RSA shops</a:t>
            </a:r>
            <a:endParaRPr lang="en-CA" dirty="0"/>
          </a:p>
        </p:txBody>
      </p:sp>
      <p:sp>
        <p:nvSpPr>
          <p:cNvPr id="25" name="Rounded Rectangle 24"/>
          <p:cNvSpPr/>
          <p:nvPr>
            <p:custDataLst>
              <p:tags r:id="rId7"/>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Market Pillar</a:t>
            </a:r>
            <a:endParaRPr lang="en-CA" b="1" i="1" dirty="0">
              <a:solidFill>
                <a:schemeClr val="accent1"/>
              </a:solidFill>
            </a:endParaRPr>
          </a:p>
        </p:txBody>
      </p:sp>
      <p:sp>
        <p:nvSpPr>
          <p:cNvPr id="30" name="Chevron 29"/>
          <p:cNvSpPr/>
          <p:nvPr>
            <p:custDataLst>
              <p:tags r:id="rId8"/>
            </p:custDataLst>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9"/>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RSA, the security division of EMC, plots a careful course with its SIEM solution </a:t>
              </a:r>
              <a:r>
                <a:rPr lang="en-US" sz="1200" dirty="0" err="1" smtClean="0">
                  <a:solidFill>
                    <a:schemeClr val="accent1"/>
                  </a:solidFill>
                </a:rPr>
                <a:t>enVision</a:t>
              </a:r>
              <a:r>
                <a:rPr lang="en-US" sz="1200" dirty="0" smtClean="0">
                  <a:solidFill>
                    <a:schemeClr val="accent1"/>
                  </a:solidFill>
                </a:rPr>
                <a:t>, delivering just enough capability to meet market needs without pushing the envelope to drive the future of the space.</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10"/>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Very broad-based collection/aggregation/normalization capabilities, coupled with strong reporting, gives good coverage for both the security and compliance conscious.</a:t>
              </a:r>
            </a:p>
            <a:p>
              <a:pPr marL="342900" indent="-171450" algn="l">
                <a:buFont typeface="Arial" pitchFamily="34" charset="0"/>
                <a:buChar char="•"/>
                <a:defRPr/>
              </a:pPr>
              <a:r>
                <a:rPr lang="en-US" sz="1200" dirty="0" smtClean="0">
                  <a:solidFill>
                    <a:schemeClr val="accent1"/>
                  </a:solidFill>
                </a:rPr>
                <a:t>RSA has taken a holistic view of security management and the integration of three security management platforms (SIEM, DLP, </a:t>
              </a:r>
              <a:r>
                <a:rPr lang="en-US" sz="1200" dirty="0" err="1" smtClean="0">
                  <a:solidFill>
                    <a:schemeClr val="accent1"/>
                  </a:solidFill>
                </a:rPr>
                <a:t>eGRC</a:t>
              </a:r>
              <a:r>
                <a:rPr lang="en-US" sz="1200" dirty="0" smtClean="0">
                  <a:solidFill>
                    <a:schemeClr val="accent1"/>
                  </a:solidFill>
                </a:rPr>
                <a:t>) is visionary.</a:t>
              </a: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11"/>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enVision</a:t>
              </a:r>
              <a:r>
                <a:rPr lang="en-US" sz="1200" dirty="0" smtClean="0">
                  <a:solidFill>
                    <a:schemeClr val="accent1"/>
                  </a:solidFill>
                </a:rPr>
                <a:t> is solid but unspectacular in the areas of correlation and alerting when compared with its peers; in a fast-moving market, these shortcomings need to be addressed.</a:t>
              </a:r>
            </a:p>
            <a:p>
              <a:pPr marL="342900" indent="-171450" algn="l">
                <a:buFont typeface="Arial" pitchFamily="34" charset="0"/>
                <a:buChar char="•"/>
                <a:defRPr/>
              </a:pPr>
              <a:r>
                <a:rPr lang="en-US" sz="1200" dirty="0" smtClean="0">
                  <a:solidFill>
                    <a:schemeClr val="accent1"/>
                  </a:solidFill>
                </a:rPr>
                <a:t>While the ES line can be cost effective, the LS line (evaluated here) is the most expensive solution in the roundup.</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custDataLst>
              <p:tags r:id="rId12"/>
            </p:custDataLst>
          </p:nvPr>
        </p:nvGrpSpPr>
        <p:grpSpPr>
          <a:xfrm>
            <a:off x="908050" y="4209648"/>
            <a:ext cx="2286000" cy="731520"/>
            <a:chOff x="1188141" y="2060576"/>
            <a:chExt cx="2087993" cy="1081088"/>
          </a:xfrm>
          <a:solidFill>
            <a:srgbClr val="C77709"/>
          </a:solidFill>
        </p:grpSpPr>
        <p:sp>
          <p:nvSpPr>
            <p:cNvPr id="35" name="Rectangle 34"/>
            <p:cNvSpPr/>
            <p:nvPr/>
          </p:nvSpPr>
          <p:spPr>
            <a:xfrm rot="5400000">
              <a:off x="2664193" y="2529030"/>
              <a:ext cx="1080395" cy="14348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custDataLst>
              <p:tags r:id="rId13"/>
            </p:custDataLst>
          </p:nvPr>
        </p:nvSpPr>
        <p:spPr>
          <a:xfrm>
            <a:off x="288034" y="4970236"/>
            <a:ext cx="3491804" cy="276999"/>
          </a:xfrm>
          <a:prstGeom prst="rect">
            <a:avLst/>
          </a:prstGeom>
          <a:noFill/>
        </p:spPr>
        <p:txBody>
          <a:bodyPr wrap="square" rtlCol="0">
            <a:spAutoFit/>
          </a:bodyPr>
          <a:lstStyle/>
          <a:p>
            <a:r>
              <a:rPr lang="en-CA" sz="1200" dirty="0" smtClean="0"/>
              <a:t>Priced between $250,000 and $500,000</a:t>
            </a:r>
            <a:endParaRPr lang="en-CA"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CA" dirty="0" smtClean="0"/>
              <a:t>Executive Summary</a:t>
            </a:r>
            <a:endParaRPr lang="en-CA" dirty="0"/>
          </a:p>
        </p:txBody>
      </p:sp>
      <p:sp>
        <p:nvSpPr>
          <p:cNvPr id="3" name="Text Placeholder 2"/>
          <p:cNvSpPr>
            <a:spLocks noGrp="1"/>
          </p:cNvSpPr>
          <p:nvPr>
            <p:ph type="body" sz="quarter" idx="16"/>
          </p:nvPr>
        </p:nvSpPr>
        <p:spPr>
          <a:xfrm>
            <a:off x="257176" y="1522507"/>
            <a:ext cx="8627997" cy="1997933"/>
          </a:xfrm>
        </p:spPr>
        <p:txBody>
          <a:bodyPr/>
          <a:lstStyle/>
          <a:p>
            <a:r>
              <a:rPr lang="en-CA" dirty="0" smtClean="0"/>
              <a:t>Security Information &amp; Event Management (alternatively known as Security Incident &amp; Event Management) technologies have evolved from point solutions into comprehensive systems that allow organizations to optimize any or all of the following important security-related functions:</a:t>
            </a:r>
          </a:p>
          <a:p>
            <a:pPr lvl="1"/>
            <a:r>
              <a:rPr lang="en-CA" dirty="0" smtClean="0"/>
              <a:t>Collection and management of critical system and network log data.</a:t>
            </a:r>
          </a:p>
          <a:p>
            <a:pPr lvl="1"/>
            <a:r>
              <a:rPr lang="en-CA" dirty="0" smtClean="0"/>
              <a:t>Execution of processes in support of regulatory and policy compliance obligations.</a:t>
            </a:r>
          </a:p>
          <a:p>
            <a:pPr lvl="1"/>
            <a:r>
              <a:rPr lang="en-CA" dirty="0" smtClean="0"/>
              <a:t>Identification of information security threats and response to them. </a:t>
            </a:r>
          </a:p>
          <a:p>
            <a:pPr lvl="1"/>
            <a:r>
              <a:rPr lang="en-CA" dirty="0" smtClean="0"/>
              <a:t>Continuous information security risk management processes.</a:t>
            </a:r>
          </a:p>
          <a:p>
            <a:r>
              <a:rPr lang="en-CA" dirty="0" smtClean="0"/>
              <a:t>Understand your organization’s needs, potential costs, and readiness to undertake a SIEM deployment before taking the leap.</a:t>
            </a:r>
          </a:p>
        </p:txBody>
      </p:sp>
      <p:sp>
        <p:nvSpPr>
          <p:cNvPr id="5" name="Rounded Rectangle 4"/>
          <p:cNvSpPr/>
          <p:nvPr/>
        </p:nvSpPr>
        <p:spPr>
          <a:xfrm>
            <a:off x="257176" y="1196752"/>
            <a:ext cx="8620124" cy="371475"/>
          </a:xfrm>
          <a:prstGeom prst="roundRect">
            <a:avLst>
              <a:gd name="adj" fmla="val 15072"/>
            </a:avLst>
          </a:prstGeom>
          <a:gradFill>
            <a:gsLst>
              <a:gs pos="0">
                <a:schemeClr val="accent4">
                  <a:lumMod val="20000"/>
                  <a:lumOff val="80000"/>
                </a:schemeClr>
              </a:gs>
              <a:gs pos="100000">
                <a:schemeClr val="bg1"/>
              </a:gs>
            </a:gsLst>
            <a:lin ang="54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Understand SIEM Trends and Considerations</a:t>
            </a:r>
            <a:endParaRPr lang="en-CA" sz="1400" b="1" dirty="0">
              <a:solidFill>
                <a:schemeClr val="tx1"/>
              </a:solidFill>
            </a:endParaRPr>
          </a:p>
        </p:txBody>
      </p:sp>
      <p:sp>
        <p:nvSpPr>
          <p:cNvPr id="6" name="Rounded Rectangle 5"/>
          <p:cNvSpPr/>
          <p:nvPr/>
        </p:nvSpPr>
        <p:spPr>
          <a:xfrm>
            <a:off x="265049" y="3560445"/>
            <a:ext cx="8620124" cy="371475"/>
          </a:xfrm>
          <a:prstGeom prst="roundRect">
            <a:avLst>
              <a:gd name="adj" fmla="val 15072"/>
            </a:avLst>
          </a:prstGeom>
          <a:gradFill>
            <a:gsLst>
              <a:gs pos="0">
                <a:schemeClr val="accent4">
                  <a:lumMod val="20000"/>
                  <a:lumOff val="80000"/>
                </a:schemeClr>
              </a:gs>
              <a:gs pos="100000">
                <a:schemeClr val="bg1"/>
              </a:gs>
            </a:gsLst>
            <a:lin ang="54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Evaluate SIEM Vendors</a:t>
            </a:r>
            <a:endParaRPr lang="en-CA" sz="1400" b="1" dirty="0">
              <a:solidFill>
                <a:schemeClr val="tx1"/>
              </a:solidFill>
            </a:endParaRPr>
          </a:p>
        </p:txBody>
      </p:sp>
      <p:sp>
        <p:nvSpPr>
          <p:cNvPr id="9" name="Rounded Rectangle 8"/>
          <p:cNvSpPr/>
          <p:nvPr/>
        </p:nvSpPr>
        <p:spPr>
          <a:xfrm>
            <a:off x="249302" y="4886325"/>
            <a:ext cx="8620124" cy="371475"/>
          </a:xfrm>
          <a:prstGeom prst="roundRect">
            <a:avLst>
              <a:gd name="adj" fmla="val 15072"/>
            </a:avLst>
          </a:prstGeom>
          <a:gradFill>
            <a:gsLst>
              <a:gs pos="0">
                <a:schemeClr val="accent4">
                  <a:lumMod val="20000"/>
                  <a:lumOff val="80000"/>
                </a:schemeClr>
              </a:gs>
              <a:gs pos="100000">
                <a:schemeClr val="bg1"/>
              </a:gs>
            </a:gsLst>
            <a:lin ang="54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Develop a SIEM Implementation Strategy</a:t>
            </a:r>
            <a:endParaRPr lang="en-CA" sz="1400" b="1" dirty="0">
              <a:solidFill>
                <a:schemeClr val="tx1"/>
              </a:solidFill>
            </a:endParaRPr>
          </a:p>
        </p:txBody>
      </p:sp>
      <p:sp>
        <p:nvSpPr>
          <p:cNvPr id="10" name="TextBox 9"/>
          <p:cNvSpPr txBox="1"/>
          <p:nvPr/>
        </p:nvSpPr>
        <p:spPr>
          <a:xfrm>
            <a:off x="249302" y="3927919"/>
            <a:ext cx="8612250" cy="9184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4625" indent="-174625" algn="l" eaLnBrk="0" hangingPunct="0">
              <a:spcBef>
                <a:spcPts val="500"/>
              </a:spcBef>
              <a:buClr>
                <a:schemeClr val="tx1"/>
              </a:buClr>
              <a:buSzPct val="120000"/>
              <a:buFont typeface="Arial" pitchFamily="34" charset="0"/>
              <a:buChar char="•"/>
            </a:pPr>
            <a:r>
              <a:rPr lang="en-CA" sz="1200" dirty="0" smtClean="0">
                <a:latin typeface="+mn-lt"/>
              </a:rPr>
              <a:t>Vendor offerings target these security functions in substantially different ways, based on their SIEM product origins, integration with their broader security solutions, architectural deployment options, and specific market focus.</a:t>
            </a:r>
          </a:p>
          <a:p>
            <a:pPr marL="174625" indent="-174625" algn="l" eaLnBrk="0" hangingPunct="0">
              <a:spcBef>
                <a:spcPts val="500"/>
              </a:spcBef>
              <a:buClr>
                <a:schemeClr val="tx1"/>
              </a:buClr>
              <a:buSzPct val="120000"/>
              <a:buFont typeface="Arial" pitchFamily="34" charset="0"/>
              <a:buChar char="•"/>
            </a:pPr>
            <a:r>
              <a:rPr lang="en-CA" sz="1200" dirty="0" smtClean="0">
                <a:latin typeface="+mn-lt"/>
              </a:rPr>
              <a:t>Map your organization’s immediate and future requirements for SIEM against vendor and product capabilities, and leverage the tools and templates included in this solution set to accelerate selection of a SIEM technology.</a:t>
            </a:r>
            <a:endParaRPr lang="en-US" sz="1200" dirty="0">
              <a:latin typeface="+mn-lt"/>
            </a:endParaRPr>
          </a:p>
        </p:txBody>
      </p:sp>
      <p:sp>
        <p:nvSpPr>
          <p:cNvPr id="11" name="TextBox 10"/>
          <p:cNvSpPr txBox="1"/>
          <p:nvPr/>
        </p:nvSpPr>
        <p:spPr>
          <a:xfrm>
            <a:off x="249302" y="5260067"/>
            <a:ext cx="8612250" cy="118645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4625" indent="-174625" algn="l" eaLnBrk="0" hangingPunct="0">
              <a:spcBef>
                <a:spcPts val="500"/>
              </a:spcBef>
              <a:buClr>
                <a:schemeClr val="tx1"/>
              </a:buClr>
              <a:buSzPct val="120000"/>
              <a:buFont typeface="Arial" pitchFamily="34" charset="0"/>
              <a:buChar char="•"/>
            </a:pPr>
            <a:r>
              <a:rPr lang="en-CA" sz="1200" dirty="0" smtClean="0"/>
              <a:t>Understand options for managed versus self-staffed SIEM implementations and their pros and cons.</a:t>
            </a:r>
            <a:endParaRPr lang="en-US" sz="1200" dirty="0" smtClean="0"/>
          </a:p>
          <a:p>
            <a:pPr marL="174625" indent="-174625" algn="l" eaLnBrk="0" hangingPunct="0">
              <a:spcBef>
                <a:spcPts val="500"/>
              </a:spcBef>
              <a:buClr>
                <a:schemeClr val="tx1"/>
              </a:buClr>
              <a:buSzPct val="120000"/>
              <a:buFont typeface="Arial" pitchFamily="34" charset="0"/>
              <a:buChar char="•"/>
            </a:pPr>
            <a:r>
              <a:rPr lang="en-CA" sz="1200" dirty="0" smtClean="0">
                <a:latin typeface="+mn-lt"/>
              </a:rPr>
              <a:t>Design a deployment architecture and capture additional implementation and operational costs and benefits, based on addressing your organization’s specific security and compliance requirements.</a:t>
            </a:r>
          </a:p>
          <a:p>
            <a:pPr marL="174625" indent="-174625" algn="l" eaLnBrk="0" hangingPunct="0">
              <a:spcBef>
                <a:spcPts val="500"/>
              </a:spcBef>
              <a:buClr>
                <a:schemeClr val="tx1"/>
              </a:buClr>
              <a:buSzPct val="120000"/>
              <a:buFont typeface="Arial" pitchFamily="34" charset="0"/>
              <a:buChar char="•"/>
            </a:pPr>
            <a:r>
              <a:rPr lang="en-CA" sz="1200" dirty="0" smtClean="0">
                <a:latin typeface="+mn-lt"/>
              </a:rPr>
              <a:t>Develop a plan for a phased implementation of the selected SIEM product and architecture, ensuring that you realize both short and long-term objectives and benefits.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5394"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4502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smtClean="0">
                  <a:solidFill>
                    <a:schemeClr val="accent1"/>
                  </a:solidFill>
                </a:rPr>
                <a:t>Lack of feature-functionality and limited architectural deployment models make it difficult to recommend Tivoli SIEM; TSOM may meet broader needs, but was not reviewed by Info-Tech.</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smtClean="0">
                  <a:solidFill>
                    <a:schemeClr val="accent1"/>
                  </a:solidFill>
                  <a:latin typeface="Arial" pitchFamily="34" charset="0"/>
                  <a:cs typeface="Arial" pitchFamily="34" charset="0"/>
                </a:rPr>
                <a:t>Tivoli SIEM</a:t>
              </a:r>
            </a:p>
            <a:p>
              <a:pPr algn="l">
                <a:defRPr/>
              </a:pPr>
              <a:r>
                <a:rPr lang="en-US" sz="1200" dirty="0" smtClean="0">
                  <a:solidFill>
                    <a:schemeClr val="accent1"/>
                  </a:solidFill>
                  <a:latin typeface="Arial" pitchFamily="34" charset="0"/>
                  <a:cs typeface="Arial" pitchFamily="34" charset="0"/>
                </a:rPr>
                <a:t>400,000</a:t>
              </a:r>
            </a:p>
            <a:p>
              <a:pPr algn="l">
                <a:defRPr/>
              </a:pPr>
              <a:r>
                <a:rPr lang="en-US" sz="1200" dirty="0" smtClean="0">
                  <a:solidFill>
                    <a:schemeClr val="accent1"/>
                  </a:solidFill>
                  <a:latin typeface="Arial" pitchFamily="34" charset="0"/>
                  <a:cs typeface="Arial" pitchFamily="34" charset="0"/>
                </a:rPr>
                <a:t>Armonk, NY</a:t>
              </a:r>
            </a:p>
            <a:p>
              <a:pPr algn="l">
                <a:defRPr/>
              </a:pPr>
              <a:r>
                <a:rPr lang="en-US" sz="1200" dirty="0" smtClean="0">
                  <a:solidFill>
                    <a:schemeClr val="accent1"/>
                  </a:solidFill>
                </a:rPr>
                <a:t>IBM.com</a:t>
              </a:r>
            </a:p>
            <a:p>
              <a:pPr algn="l">
                <a:defRPr/>
              </a:pPr>
              <a:r>
                <a:rPr lang="en-US" sz="1200" dirty="0" smtClean="0">
                  <a:solidFill>
                    <a:schemeClr val="accent1"/>
                  </a:solidFill>
                  <a:latin typeface="Arial" pitchFamily="34" charset="0"/>
                  <a:cs typeface="Arial" pitchFamily="34" charset="0"/>
                </a:rPr>
                <a:t>1911</a:t>
              </a:r>
            </a:p>
            <a:p>
              <a:pPr marL="0" indent="0" algn="l">
                <a:buFont typeface="Arial" pitchFamily="34" charset="0"/>
                <a:buNone/>
              </a:pPr>
              <a:r>
                <a:rPr lang="en-US" sz="1200" dirty="0" smtClean="0">
                  <a:solidFill>
                    <a:schemeClr val="accent1"/>
                  </a:solidFill>
                  <a:latin typeface="Arial" pitchFamily="34" charset="0"/>
                  <a:cs typeface="Arial" pitchFamily="34" charset="0"/>
                </a:rPr>
                <a:t>NYSE: IBM</a:t>
              </a:r>
            </a:p>
            <a:p>
              <a:pPr marL="0" indent="0" algn="l">
                <a:buFont typeface="Arial" pitchFamily="34" charset="0"/>
                <a:buNone/>
              </a:pPr>
              <a:r>
                <a:rPr lang="en-US" sz="1200" dirty="0" smtClean="0">
                  <a:solidFill>
                    <a:schemeClr val="accent1"/>
                  </a:solidFill>
                  <a:latin typeface="Arial" pitchFamily="34" charset="0"/>
                  <a:cs typeface="Arial" pitchFamily="34" charset="0"/>
                </a:rPr>
                <a:t>FY10 Revenue: $95.8B</a:t>
              </a:r>
            </a:p>
          </p:txBody>
        </p:sp>
      </p:grpSp>
      <p:sp>
        <p:nvSpPr>
          <p:cNvPr id="8" name="Title 7"/>
          <p:cNvSpPr>
            <a:spLocks noGrp="1"/>
          </p:cNvSpPr>
          <p:nvPr>
            <p:ph type="title"/>
            <p:custDataLst>
              <p:tags r:id="rId5"/>
            </p:custDataLst>
          </p:nvPr>
        </p:nvSpPr>
        <p:spPr/>
        <p:txBody>
          <a:bodyPr/>
          <a:lstStyle/>
          <a:p>
            <a:r>
              <a:rPr lang="en-US" dirty="0" smtClean="0">
                <a:ea typeface="ＭＳ Ｐゴシック" charset="-128"/>
              </a:rPr>
              <a:t>Weak correlation capabilities limit the value of Tivoli SIEM</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Market Pillar</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IBM is a truly global player in almost every aspect of Information Technology. Its security management solutions sit under its Tivoli systems management umbrella.</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Management of Tivoli SIEM through the common Tivoli admin interface – those familiar with the Tivoli suite will find the learning curve remarkably flat.</a:t>
              </a:r>
            </a:p>
            <a:p>
              <a:pPr marL="342900" indent="-171450" algn="l">
                <a:buFont typeface="Arial" pitchFamily="34" charset="0"/>
                <a:buChar char="•"/>
                <a:defRPr/>
              </a:pPr>
              <a:r>
                <a:rPr lang="en-US" sz="1200" dirty="0" smtClean="0">
                  <a:solidFill>
                    <a:schemeClr val="accent1"/>
                  </a:solidFill>
                </a:rPr>
                <a:t>Tivoli SIEM is IBM’s integrated solution for basic SIM, SEM, and log management; advanced SEM/SOC functionality is available in Tivoli Security Operations Manager (TSOM).</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Correlation capabilities in Tivoli SIEM so minimal that it is almost a stretch to label them as such – events from differential sources cannot be linked to create analysis patterns.</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C7770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57" name="TextBox 56"/>
          <p:cNvSpPr txBox="1"/>
          <p:nvPr/>
        </p:nvSpPr>
        <p:spPr>
          <a:xfrm>
            <a:off x="288034" y="4970236"/>
            <a:ext cx="3491804" cy="276999"/>
          </a:xfrm>
          <a:prstGeom prst="rect">
            <a:avLst/>
          </a:prstGeom>
          <a:noFill/>
        </p:spPr>
        <p:txBody>
          <a:bodyPr wrap="square" rtlCol="0">
            <a:spAutoFit/>
          </a:bodyPr>
          <a:lstStyle/>
          <a:p>
            <a:r>
              <a:rPr lang="en-CA" sz="1200" dirty="0" smtClean="0"/>
              <a:t>Priced between $250,000 and $500,000</a:t>
            </a:r>
            <a:endParaRPr lang="en-CA" sz="1200" dirty="0"/>
          </a:p>
        </p:txBody>
      </p:sp>
      <p:pic>
        <p:nvPicPr>
          <p:cNvPr id="36" name="Picture 4" descr="http://www.enterprise.mtu.edu/highschool/partners/logos/ibm-logo.jpg"/>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997572" y="2232012"/>
            <a:ext cx="2377440" cy="2377441"/>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9490"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4502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err="1" smtClean="0">
                  <a:solidFill>
                    <a:schemeClr val="accent1"/>
                  </a:solidFill>
                </a:rPr>
                <a:t>netForensics</a:t>
              </a:r>
              <a:r>
                <a:rPr lang="en-US" sz="1400" dirty="0" smtClean="0">
                  <a:solidFill>
                    <a:schemeClr val="accent1"/>
                  </a:solidFill>
                </a:rPr>
                <a:t> declined to brief for this review and available product details are limited, so a detailed recommendation cannot be made at this time.</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err="1" smtClean="0">
                  <a:solidFill>
                    <a:schemeClr val="accent1"/>
                  </a:solidFill>
                  <a:latin typeface="Arial" pitchFamily="34" charset="0"/>
                  <a:cs typeface="Arial" pitchFamily="34" charset="0"/>
                </a:rPr>
                <a:t>nFX</a:t>
              </a:r>
              <a:r>
                <a:rPr lang="en-US" sz="1200" dirty="0" smtClean="0">
                  <a:solidFill>
                    <a:schemeClr val="accent1"/>
                  </a:solidFill>
                  <a:latin typeface="Arial" pitchFamily="34" charset="0"/>
                  <a:cs typeface="Arial" pitchFamily="34" charset="0"/>
                </a:rPr>
                <a:t> </a:t>
              </a:r>
              <a:r>
                <a:rPr lang="en-US" sz="1200" dirty="0" err="1" smtClean="0">
                  <a:solidFill>
                    <a:schemeClr val="accent1"/>
                  </a:solidFill>
                  <a:latin typeface="Arial" pitchFamily="34" charset="0"/>
                  <a:cs typeface="Arial" pitchFamily="34" charset="0"/>
                </a:rPr>
                <a:t>Cinxi</a:t>
              </a:r>
              <a:r>
                <a:rPr lang="en-US" sz="1200" dirty="0" smtClean="0">
                  <a:solidFill>
                    <a:schemeClr val="accent1"/>
                  </a:solidFill>
                  <a:latin typeface="Arial" pitchFamily="34" charset="0"/>
                  <a:cs typeface="Arial" pitchFamily="34" charset="0"/>
                </a:rPr>
                <a:t> One</a:t>
              </a:r>
            </a:p>
            <a:p>
              <a:pPr algn="l">
                <a:defRPr/>
              </a:pPr>
              <a:r>
                <a:rPr lang="en-US" sz="1200" dirty="0" smtClean="0">
                  <a:solidFill>
                    <a:schemeClr val="accent1"/>
                  </a:solidFill>
                  <a:latin typeface="Arial" pitchFamily="34" charset="0"/>
                  <a:cs typeface="Arial" pitchFamily="34" charset="0"/>
                </a:rPr>
                <a:t>Not available</a:t>
              </a:r>
            </a:p>
            <a:p>
              <a:pPr algn="l">
                <a:defRPr/>
              </a:pPr>
              <a:r>
                <a:rPr lang="en-US" sz="1200" dirty="0" smtClean="0">
                  <a:solidFill>
                    <a:schemeClr val="accent1"/>
                  </a:solidFill>
                  <a:latin typeface="Arial" pitchFamily="34" charset="0"/>
                  <a:cs typeface="Arial" pitchFamily="34" charset="0"/>
                </a:rPr>
                <a:t>Edison, NJ</a:t>
              </a:r>
            </a:p>
            <a:p>
              <a:pPr algn="l">
                <a:defRPr/>
              </a:pPr>
              <a:r>
                <a:rPr lang="en-US" sz="1200" dirty="0" smtClean="0">
                  <a:solidFill>
                    <a:schemeClr val="accent1"/>
                  </a:solidFill>
                  <a:latin typeface="Arial" pitchFamily="34" charset="0"/>
                  <a:cs typeface="Arial" pitchFamily="34" charset="0"/>
                </a:rPr>
                <a:t>netForensics.com</a:t>
              </a:r>
            </a:p>
            <a:p>
              <a:pPr marL="0" indent="0" algn="l">
                <a:buFont typeface="Arial" pitchFamily="34" charset="0"/>
                <a:buNone/>
              </a:pPr>
              <a:r>
                <a:rPr lang="en-US" sz="1200" dirty="0" smtClean="0">
                  <a:solidFill>
                    <a:schemeClr val="accent1"/>
                  </a:solidFill>
                  <a:latin typeface="Arial" pitchFamily="34" charset="0"/>
                  <a:cs typeface="Arial" pitchFamily="34" charset="0"/>
                </a:rPr>
                <a:t>1999</a:t>
              </a:r>
            </a:p>
            <a:p>
              <a:pPr marL="0" indent="0" algn="l">
                <a:buFont typeface="Arial" pitchFamily="34" charset="0"/>
                <a:buNone/>
              </a:pPr>
              <a:r>
                <a:rPr lang="en-US" sz="1200" dirty="0" smtClean="0">
                  <a:solidFill>
                    <a:schemeClr val="accent1"/>
                  </a:solidFill>
                  <a:latin typeface="Arial" pitchFamily="34" charset="0"/>
                  <a:cs typeface="Arial" pitchFamily="34" charset="0"/>
                </a:rPr>
                <a:t>Privately Held</a:t>
              </a:r>
            </a:p>
          </p:txBody>
        </p:sp>
      </p:grpSp>
      <p:sp>
        <p:nvSpPr>
          <p:cNvPr id="8" name="Title 7"/>
          <p:cNvSpPr>
            <a:spLocks noGrp="1"/>
          </p:cNvSpPr>
          <p:nvPr>
            <p:ph type="title"/>
            <p:custDataLst>
              <p:tags r:id="rId5"/>
            </p:custDataLst>
          </p:nvPr>
        </p:nvSpPr>
        <p:spPr/>
        <p:txBody>
          <a:bodyPr/>
          <a:lstStyle/>
          <a:p>
            <a:r>
              <a:rPr lang="en-US" dirty="0" err="1" smtClean="0">
                <a:ea typeface="ＭＳ Ｐゴシック" charset="-128"/>
              </a:rPr>
              <a:t>netForensics</a:t>
            </a:r>
            <a:r>
              <a:rPr lang="en-US" dirty="0" smtClean="0">
                <a:ea typeface="ＭＳ Ｐゴシック" charset="-128"/>
              </a:rPr>
              <a:t> offers dual solutions which may split focus</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Emerging Player</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238036"/>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netForensics</a:t>
              </a:r>
              <a:r>
                <a:rPr lang="en-US" sz="1200" dirty="0" smtClean="0">
                  <a:solidFill>
                    <a:schemeClr val="accent1"/>
                  </a:solidFill>
                </a:rPr>
                <a:t> is one of the pioneers of the SIEM space, having first come on the scene in 1999. Since then a significant number of players have entered the market, and many have surpassed </a:t>
              </a:r>
              <a:r>
                <a:rPr lang="en-US" sz="1200" dirty="0" err="1" smtClean="0">
                  <a:solidFill>
                    <a:schemeClr val="accent1"/>
                  </a:solidFill>
                </a:rPr>
                <a:t>netForensics</a:t>
              </a:r>
              <a:r>
                <a:rPr lang="en-US" sz="1200" dirty="0" smtClean="0">
                  <a:solidFill>
                    <a:schemeClr val="accent1"/>
                  </a:solidFill>
                </a:rPr>
                <a:t> in capability and market share.</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475932"/>
            <a:ext cx="4753098" cy="1364548"/>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netForensics</a:t>
              </a:r>
              <a:r>
                <a:rPr lang="en-US" sz="1200" dirty="0" smtClean="0">
                  <a:solidFill>
                    <a:schemeClr val="accent1"/>
                  </a:solidFill>
                </a:rPr>
                <a:t> is exclusively focused on the SIEM space, a position it reinforced by acquiring High Tower Software and with it the </a:t>
              </a:r>
              <a:r>
                <a:rPr lang="en-US" sz="1200" dirty="0" err="1" smtClean="0">
                  <a:solidFill>
                    <a:schemeClr val="accent1"/>
                  </a:solidFill>
                </a:rPr>
                <a:t>Cinxi</a:t>
              </a:r>
              <a:r>
                <a:rPr lang="en-US" sz="1200" dirty="0" smtClean="0">
                  <a:solidFill>
                    <a:schemeClr val="accent1"/>
                  </a:solidFill>
                </a:rPr>
                <a:t> (later </a:t>
              </a:r>
              <a:r>
                <a:rPr lang="en-US" sz="1200" dirty="0" err="1" smtClean="0">
                  <a:solidFill>
                    <a:schemeClr val="accent1"/>
                  </a:solidFill>
                </a:rPr>
                <a:t>Cinxi</a:t>
              </a:r>
              <a:r>
                <a:rPr lang="en-US" sz="1200" dirty="0" smtClean="0">
                  <a:solidFill>
                    <a:schemeClr val="accent1"/>
                  </a:solidFill>
                </a:rPr>
                <a:t> One) product line. </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The primary target of its solutions is the Managed Service Provider via the </a:t>
              </a:r>
              <a:r>
                <a:rPr lang="en-US" sz="1200" dirty="0" err="1" smtClean="0">
                  <a:solidFill>
                    <a:schemeClr val="accent1"/>
                  </a:solidFill>
                </a:rPr>
                <a:t>nFX</a:t>
              </a:r>
              <a:r>
                <a:rPr lang="en-US" sz="1200" dirty="0" smtClean="0">
                  <a:solidFill>
                    <a:schemeClr val="accent1"/>
                  </a:solidFill>
                </a:rPr>
                <a:t> SIM One solution. Though it offers a mid-market solution (</a:t>
              </a:r>
              <a:r>
                <a:rPr lang="en-US" sz="1200" dirty="0" err="1" smtClean="0">
                  <a:solidFill>
                    <a:schemeClr val="accent1"/>
                  </a:solidFill>
                </a:rPr>
                <a:t>Cinxi</a:t>
              </a:r>
              <a:r>
                <a:rPr lang="en-US" sz="1200" dirty="0" smtClean="0">
                  <a:solidFill>
                    <a:schemeClr val="accent1"/>
                  </a:solidFill>
                </a:rPr>
                <a:t> One), its clear focus on the highest end of the market likely limits its applicability to mid-sized businesses.</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rgbClr val="D17D0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solidFill>
              <a:srgbClr val="D17D0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solidFill>
              <a:srgbClr val="D17D0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solidFill>
              <a:srgbClr val="D17D0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solidFill>
              <a:srgbClr val="D17D0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solidFill>
              <a:srgbClr val="D17D0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solidFill>
              <a:srgbClr val="D17D0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129028" name="Picture 4" descr="http://www.netforensics.com/images/netForensics_SeeSecureSolve.jpg"/>
          <p:cNvPicPr>
            <a:picLocks noChangeAspect="1" noChangeArrowheads="1"/>
          </p:cNvPicPr>
          <p:nvPr/>
        </p:nvPicPr>
        <p:blipFill>
          <a:blip r:embed="rId14" cstate="print"/>
          <a:srcRect/>
          <a:stretch>
            <a:fillRect/>
          </a:stretch>
        </p:blipFill>
        <p:spPr bwMode="auto">
          <a:xfrm>
            <a:off x="815964" y="3152772"/>
            <a:ext cx="2743200" cy="559838"/>
          </a:xfrm>
          <a:prstGeom prst="rect">
            <a:avLst/>
          </a:prstGeom>
          <a:noFill/>
        </p:spPr>
      </p:pic>
      <p:sp>
        <p:nvSpPr>
          <p:cNvPr id="36" name="TextBox 35"/>
          <p:cNvSpPr txBox="1"/>
          <p:nvPr/>
        </p:nvSpPr>
        <p:spPr>
          <a:xfrm>
            <a:off x="298637" y="4969774"/>
            <a:ext cx="3491804" cy="276999"/>
          </a:xfrm>
          <a:prstGeom prst="rect">
            <a:avLst/>
          </a:prstGeom>
          <a:noFill/>
        </p:spPr>
        <p:txBody>
          <a:bodyPr wrap="square" rtlCol="0">
            <a:spAutoFit/>
          </a:bodyPr>
          <a:lstStyle/>
          <a:p>
            <a:r>
              <a:rPr lang="en-CA" sz="1200" dirty="0" smtClean="0"/>
              <a:t>Priced between $100,000 and $250,000</a:t>
            </a:r>
            <a:endParaRPr lang="en-CA" sz="1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 name="Object 40" hidden="1"/>
          <p:cNvGraphicFramePr>
            <a:graphicFrameLocks noChangeAspect="1"/>
          </p:cNvGraphicFramePr>
          <p:nvPr/>
        </p:nvGraphicFramePr>
        <p:xfrm>
          <a:off x="0" y="0"/>
          <a:ext cx="158750" cy="158750"/>
        </p:xfrm>
        <a:graphic>
          <a:graphicData uri="http://schemas.openxmlformats.org/presentationml/2006/ole">
            <p:oleObj spid="_x0000_s318466" name="think-cell Slide" r:id="rId13" imgW="360" imgH="360" progId="">
              <p:embed/>
            </p:oleObj>
          </a:graphicData>
        </a:graphic>
      </p:graphicFrame>
      <p:sp>
        <p:nvSpPr>
          <p:cNvPr id="29" name="Rounded Rectangle 28"/>
          <p:cNvSpPr/>
          <p:nvPr>
            <p:custDataLst>
              <p:tags r:id="rId2"/>
            </p:custDataLst>
          </p:nvPr>
        </p:nvSpPr>
        <p:spPr>
          <a:xfrm rot="10800000">
            <a:off x="287524" y="5109753"/>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endParaRPr lang="en-CA" b="1" i="1" dirty="0">
              <a:solidFill>
                <a:schemeClr val="tx1"/>
              </a:solidFill>
            </a:endParaRPr>
          </a:p>
        </p:txBody>
      </p:sp>
      <p:grpSp>
        <p:nvGrpSpPr>
          <p:cNvPr id="2" name="Group 28"/>
          <p:cNvGrpSpPr/>
          <p:nvPr>
            <p:custDataLst>
              <p:tags r:id="rId3"/>
            </p:custDataLst>
          </p:nvPr>
        </p:nvGrpSpPr>
        <p:grpSpPr>
          <a:xfrm>
            <a:off x="251519" y="5545020"/>
            <a:ext cx="8635304" cy="764300"/>
            <a:chOff x="251519" y="5506752"/>
            <a:chExt cx="8635304" cy="764300"/>
          </a:xfrm>
        </p:grpSpPr>
        <p:sp>
          <p:nvSpPr>
            <p:cNvPr id="26" name="Round Same Side Corner Rectangle 25"/>
            <p:cNvSpPr/>
            <p:nvPr>
              <p:custDataLst>
                <p:tags r:id="rId10"/>
              </p:custDataLst>
            </p:nvPr>
          </p:nvSpPr>
          <p:spPr>
            <a:xfrm>
              <a:off x="261045" y="5506752"/>
              <a:ext cx="8625778" cy="288001"/>
            </a:xfrm>
            <a:prstGeom prst="round2SameRect">
              <a:avLst>
                <a:gd name="adj1" fmla="val 10667"/>
                <a:gd name="adj2" fmla="val 0"/>
              </a:avLst>
            </a:prstGeom>
            <a:solidFill>
              <a:srgbClr val="D17D08"/>
            </a:solidFill>
            <a:ln w="12700">
              <a:solidFill>
                <a:srgbClr val="D17D08"/>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200" b="1" dirty="0" smtClean="0">
                  <a:solidFill>
                    <a:schemeClr val="bg1"/>
                  </a:solidFill>
                </a:rPr>
                <a:t>Info-Tech Recommends:</a:t>
              </a:r>
              <a:endParaRPr lang="en-CA" sz="1200" b="1" dirty="0">
                <a:solidFill>
                  <a:schemeClr val="bg1"/>
                </a:solidFill>
              </a:endParaRPr>
            </a:p>
          </p:txBody>
        </p:sp>
        <p:sp>
          <p:nvSpPr>
            <p:cNvPr id="28" name="Rectangle 27"/>
            <p:cNvSpPr/>
            <p:nvPr/>
          </p:nvSpPr>
          <p:spPr>
            <a:xfrm>
              <a:off x="251519" y="5749844"/>
              <a:ext cx="8625781" cy="521208"/>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457200" algn="l">
                <a:defRPr/>
              </a:pPr>
              <a:r>
                <a:rPr lang="en-US" sz="1400" dirty="0" err="1" smtClean="0">
                  <a:solidFill>
                    <a:schemeClr val="accent1"/>
                  </a:solidFill>
                </a:rPr>
                <a:t>TriGeo</a:t>
              </a:r>
              <a:r>
                <a:rPr lang="en-US" sz="1400" dirty="0" smtClean="0">
                  <a:solidFill>
                    <a:schemeClr val="accent1"/>
                  </a:solidFill>
                </a:rPr>
                <a:t> declined to brief for this review and available product details are limited so a detailed recommendation cannot be made at this time.</a:t>
              </a:r>
            </a:p>
          </p:txBody>
        </p:sp>
      </p:grpSp>
      <p:grpSp>
        <p:nvGrpSpPr>
          <p:cNvPr id="3" name="Group 31"/>
          <p:cNvGrpSpPr>
            <a:grpSpLocks/>
          </p:cNvGrpSpPr>
          <p:nvPr>
            <p:custDataLst>
              <p:tags r:id="rId4"/>
            </p:custDataLst>
          </p:nvPr>
        </p:nvGrpSpPr>
        <p:grpSpPr bwMode="auto">
          <a:xfrm>
            <a:off x="385551" y="1573808"/>
            <a:ext cx="3405399" cy="1152128"/>
            <a:chOff x="276002" y="487956"/>
            <a:chExt cx="3567149" cy="1152135"/>
          </a:xfrm>
          <a:solidFill>
            <a:schemeClr val="bg1"/>
          </a:solidFill>
        </p:grpSpPr>
        <p:sp>
          <p:nvSpPr>
            <p:cNvPr id="39" name="Rectangle 38"/>
            <p:cNvSpPr/>
            <p:nvPr/>
          </p:nvSpPr>
          <p:spPr>
            <a:xfrm>
              <a:off x="276002" y="487957"/>
              <a:ext cx="1217960"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r">
                <a:defRPr/>
              </a:pPr>
              <a:r>
                <a:rPr lang="en-US" sz="1200" dirty="0" smtClean="0">
                  <a:solidFill>
                    <a:schemeClr val="bg1">
                      <a:lumMod val="10000"/>
                    </a:schemeClr>
                  </a:solidFill>
                  <a:latin typeface="Arial" pitchFamily="34" charset="0"/>
                  <a:cs typeface="Arial" pitchFamily="34" charset="0"/>
                </a:rPr>
                <a:t>Product:</a:t>
              </a:r>
            </a:p>
            <a:p>
              <a:pPr algn="r">
                <a:defRPr/>
              </a:pPr>
              <a:r>
                <a:rPr lang="en-US" sz="1200" dirty="0" smtClean="0">
                  <a:solidFill>
                    <a:schemeClr val="bg1">
                      <a:lumMod val="10000"/>
                    </a:schemeClr>
                  </a:solidFill>
                  <a:latin typeface="Arial" pitchFamily="34" charset="0"/>
                  <a:cs typeface="Arial" pitchFamily="34" charset="0"/>
                </a:rPr>
                <a:t>Employees</a:t>
              </a:r>
              <a:r>
                <a:rPr lang="en-US" sz="1200" dirty="0">
                  <a:solidFill>
                    <a:schemeClr val="bg1">
                      <a:lumMod val="10000"/>
                    </a:schemeClr>
                  </a:solidFill>
                  <a:latin typeface="Arial" pitchFamily="34" charset="0"/>
                  <a:cs typeface="Arial" pitchFamily="34" charset="0"/>
                </a:rPr>
                <a:t>:</a:t>
              </a:r>
            </a:p>
            <a:p>
              <a:pPr algn="r">
                <a:defRPr/>
              </a:pPr>
              <a:r>
                <a:rPr lang="en-US" sz="1200" dirty="0">
                  <a:solidFill>
                    <a:schemeClr val="bg1">
                      <a:lumMod val="10000"/>
                    </a:schemeClr>
                  </a:solidFill>
                  <a:latin typeface="Arial" pitchFamily="34" charset="0"/>
                  <a:cs typeface="Arial" pitchFamily="34" charset="0"/>
                </a:rPr>
                <a:t>Headquarters:</a:t>
              </a:r>
            </a:p>
            <a:p>
              <a:pPr algn="r">
                <a:defRPr/>
              </a:pPr>
              <a:r>
                <a:rPr lang="en-US" sz="1200" dirty="0">
                  <a:solidFill>
                    <a:schemeClr val="bg1">
                      <a:lumMod val="10000"/>
                    </a:schemeClr>
                  </a:solidFill>
                  <a:latin typeface="Arial" pitchFamily="34" charset="0"/>
                  <a:cs typeface="Arial" pitchFamily="34" charset="0"/>
                </a:rPr>
                <a:t>Website</a:t>
              </a:r>
              <a:r>
                <a:rPr lang="en-US" sz="1200" dirty="0" smtClean="0">
                  <a:solidFill>
                    <a:schemeClr val="bg1">
                      <a:lumMod val="10000"/>
                    </a:schemeClr>
                  </a:solidFill>
                  <a:latin typeface="Arial" pitchFamily="34" charset="0"/>
                  <a:cs typeface="Arial" pitchFamily="34" charset="0"/>
                </a:rPr>
                <a:t>:</a:t>
              </a:r>
            </a:p>
            <a:p>
              <a:pPr algn="r">
                <a:defRPr/>
              </a:pPr>
              <a:r>
                <a:rPr lang="en-US" sz="1200" dirty="0" smtClean="0">
                  <a:solidFill>
                    <a:schemeClr val="bg1">
                      <a:lumMod val="10000"/>
                    </a:schemeClr>
                  </a:solidFill>
                  <a:latin typeface="Arial" pitchFamily="34" charset="0"/>
                  <a:cs typeface="Arial" pitchFamily="34" charset="0"/>
                </a:rPr>
                <a:t>Founded:</a:t>
              </a:r>
            </a:p>
            <a:p>
              <a:pPr algn="r">
                <a:defRPr/>
              </a:pPr>
              <a:r>
                <a:rPr lang="en-US" sz="1200" dirty="0" smtClean="0">
                  <a:solidFill>
                    <a:schemeClr val="bg1">
                      <a:lumMod val="10000"/>
                    </a:schemeClr>
                  </a:solidFill>
                  <a:latin typeface="Arial" pitchFamily="34" charset="0"/>
                  <a:cs typeface="Arial" pitchFamily="34" charset="0"/>
                </a:rPr>
                <a:t>Presence:</a:t>
              </a:r>
              <a:endParaRPr lang="en-US" sz="1200" dirty="0">
                <a:solidFill>
                  <a:schemeClr val="bg1">
                    <a:lumMod val="10000"/>
                  </a:schemeClr>
                </a:solidFill>
                <a:latin typeface="Arial" pitchFamily="34" charset="0"/>
                <a:cs typeface="Arial" pitchFamily="34" charset="0"/>
              </a:endParaRPr>
            </a:p>
          </p:txBody>
        </p:sp>
        <p:sp>
          <p:nvSpPr>
            <p:cNvPr id="40" name="Rectangle 39"/>
            <p:cNvSpPr/>
            <p:nvPr/>
          </p:nvSpPr>
          <p:spPr>
            <a:xfrm>
              <a:off x="1489145" y="487956"/>
              <a:ext cx="2354006" cy="115213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l">
                <a:defRPr/>
              </a:pPr>
              <a:r>
                <a:rPr lang="en-US" sz="1200" dirty="0" smtClean="0">
                  <a:solidFill>
                    <a:schemeClr val="accent1"/>
                  </a:solidFill>
                  <a:latin typeface="Arial" pitchFamily="34" charset="0"/>
                  <a:cs typeface="Arial" pitchFamily="34" charset="0"/>
                </a:rPr>
                <a:t>Security Information Manager</a:t>
              </a:r>
            </a:p>
            <a:p>
              <a:pPr algn="l">
                <a:defRPr/>
              </a:pPr>
              <a:r>
                <a:rPr lang="en-US" sz="1200" dirty="0" smtClean="0">
                  <a:solidFill>
                    <a:schemeClr val="accent1"/>
                  </a:solidFill>
                  <a:latin typeface="Arial" pitchFamily="34" charset="0"/>
                  <a:cs typeface="Arial" pitchFamily="34" charset="0"/>
                </a:rPr>
                <a:t>Not available</a:t>
              </a:r>
            </a:p>
            <a:p>
              <a:pPr algn="l">
                <a:defRPr/>
              </a:pPr>
              <a:r>
                <a:rPr lang="en-US" sz="1200" dirty="0" smtClean="0">
                  <a:solidFill>
                    <a:schemeClr val="accent1"/>
                  </a:solidFill>
                  <a:latin typeface="Arial" pitchFamily="34" charset="0"/>
                  <a:cs typeface="Arial" pitchFamily="34" charset="0"/>
                </a:rPr>
                <a:t>Post Falls, ID</a:t>
              </a:r>
            </a:p>
            <a:p>
              <a:pPr algn="l">
                <a:defRPr/>
              </a:pPr>
              <a:r>
                <a:rPr lang="en-US" sz="1200" dirty="0" smtClean="0">
                  <a:solidFill>
                    <a:schemeClr val="accent1"/>
                  </a:solidFill>
                  <a:latin typeface="Arial" pitchFamily="34" charset="0"/>
                  <a:cs typeface="Arial" pitchFamily="34" charset="0"/>
                </a:rPr>
                <a:t>TriGeo.com</a:t>
              </a:r>
            </a:p>
            <a:p>
              <a:pPr marL="0" indent="0" algn="l">
                <a:buFont typeface="Arial" pitchFamily="34" charset="0"/>
                <a:buNone/>
              </a:pPr>
              <a:r>
                <a:rPr lang="en-US" sz="1200" dirty="0" smtClean="0">
                  <a:solidFill>
                    <a:schemeClr val="accent1"/>
                  </a:solidFill>
                  <a:latin typeface="Arial" pitchFamily="34" charset="0"/>
                  <a:cs typeface="Arial" pitchFamily="34" charset="0"/>
                </a:rPr>
                <a:t>2001</a:t>
              </a:r>
            </a:p>
            <a:p>
              <a:pPr marL="0" indent="0" algn="l">
                <a:buFont typeface="Arial" pitchFamily="34" charset="0"/>
                <a:buNone/>
              </a:pPr>
              <a:r>
                <a:rPr lang="en-US" sz="1200" dirty="0" smtClean="0">
                  <a:solidFill>
                    <a:schemeClr val="accent1"/>
                  </a:solidFill>
                  <a:latin typeface="Arial" pitchFamily="34" charset="0"/>
                  <a:cs typeface="Arial" pitchFamily="34" charset="0"/>
                </a:rPr>
                <a:t>Privately Held</a:t>
              </a:r>
            </a:p>
          </p:txBody>
        </p:sp>
      </p:grpSp>
      <p:sp>
        <p:nvSpPr>
          <p:cNvPr id="8" name="Title 7"/>
          <p:cNvSpPr>
            <a:spLocks noGrp="1"/>
          </p:cNvSpPr>
          <p:nvPr>
            <p:ph type="title"/>
            <p:custDataLst>
              <p:tags r:id="rId5"/>
            </p:custDataLst>
          </p:nvPr>
        </p:nvSpPr>
        <p:spPr/>
        <p:txBody>
          <a:bodyPr/>
          <a:lstStyle/>
          <a:p>
            <a:r>
              <a:rPr lang="en-US" dirty="0" err="1" smtClean="0">
                <a:ea typeface="ＭＳ Ｐゴシック" charset="-128"/>
              </a:rPr>
              <a:t>TriGeo</a:t>
            </a:r>
            <a:r>
              <a:rPr lang="en-US" dirty="0" smtClean="0">
                <a:ea typeface="ＭＳ Ｐゴシック" charset="-128"/>
              </a:rPr>
              <a:t> is the only provider solely focused on SMB clients</a:t>
            </a:r>
            <a:endParaRPr lang="en-CA" dirty="0"/>
          </a:p>
        </p:txBody>
      </p:sp>
      <p:sp>
        <p:nvSpPr>
          <p:cNvPr id="25" name="Rounded Rectangle 24"/>
          <p:cNvSpPr/>
          <p:nvPr>
            <p:custDataLst>
              <p:tags r:id="rId6"/>
            </p:custDataLst>
          </p:nvPr>
        </p:nvSpPr>
        <p:spPr>
          <a:xfrm>
            <a:off x="288034" y="1196752"/>
            <a:ext cx="3502916" cy="371475"/>
          </a:xfrm>
          <a:prstGeom prst="roundRect">
            <a:avLst>
              <a:gd name="adj" fmla="val 15072"/>
            </a:avLst>
          </a:prstGeom>
          <a:gradFill>
            <a:gsLst>
              <a:gs pos="0">
                <a:schemeClr val="accent4">
                  <a:lumMod val="20000"/>
                  <a:lumOff val="80000"/>
                </a:schemeClr>
              </a:gs>
              <a:gs pos="100000">
                <a:schemeClr val="bg1"/>
              </a:gs>
            </a:gsLst>
            <a:lin ang="5400000" scaled="0"/>
          </a:gradFill>
          <a:ln w="12700">
            <a:gradFill>
              <a:gsLst>
                <a:gs pos="0">
                  <a:schemeClr val="accent4">
                    <a:lumMod val="20000"/>
                    <a:lumOff val="80000"/>
                  </a:schemeClr>
                </a:gs>
                <a:gs pos="50000">
                  <a:schemeClr val="bg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algn="l"/>
            <a:r>
              <a:rPr lang="en-CA" b="1" i="1" dirty="0" smtClean="0">
                <a:solidFill>
                  <a:schemeClr val="accent1"/>
                </a:solidFill>
              </a:rPr>
              <a:t>Emerging Player</a:t>
            </a:r>
            <a:endParaRPr lang="en-CA" b="1" i="1" dirty="0">
              <a:solidFill>
                <a:schemeClr val="accent1"/>
              </a:solidFill>
            </a:endParaRPr>
          </a:p>
        </p:txBody>
      </p:sp>
      <p:sp>
        <p:nvSpPr>
          <p:cNvPr id="30" name="Chevron 29"/>
          <p:cNvSpPr/>
          <p:nvPr/>
        </p:nvSpPr>
        <p:spPr>
          <a:xfrm>
            <a:off x="395536" y="1196752"/>
            <a:ext cx="264872" cy="37705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grpSp>
        <p:nvGrpSpPr>
          <p:cNvPr id="4" name="Group 33"/>
          <p:cNvGrpSpPr/>
          <p:nvPr>
            <p:custDataLst>
              <p:tags r:id="rId7"/>
            </p:custDataLst>
          </p:nvPr>
        </p:nvGrpSpPr>
        <p:grpSpPr>
          <a:xfrm>
            <a:off x="3995937" y="1192176"/>
            <a:ext cx="4753098" cy="1089649"/>
            <a:chOff x="5543549" y="2724370"/>
            <a:chExt cx="3295651" cy="978285"/>
          </a:xfrm>
        </p:grpSpPr>
        <p:sp>
          <p:nvSpPr>
            <p:cNvPr id="33" name="Rectangle 32"/>
            <p:cNvSpPr/>
            <p:nvPr/>
          </p:nvSpPr>
          <p:spPr>
            <a:xfrm>
              <a:off x="5543549" y="2988431"/>
              <a:ext cx="3295651" cy="71422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TriGeo</a:t>
              </a:r>
              <a:r>
                <a:rPr lang="en-US" sz="1200" dirty="0" smtClean="0">
                  <a:solidFill>
                    <a:schemeClr val="accent1"/>
                  </a:solidFill>
                </a:rPr>
                <a:t> is the only SIEM solution provider targeting the mid-market specifically; its turn-key appliance-based approach has defined mid-market SIEM and led most other players to release competitive solutions.</a:t>
              </a:r>
              <a:endParaRPr lang="en-US" sz="1200" dirty="0">
                <a:solidFill>
                  <a:schemeClr val="accent1"/>
                </a:solidFill>
              </a:endParaRPr>
            </a:p>
          </p:txBody>
        </p:sp>
        <p:sp>
          <p:nvSpPr>
            <p:cNvPr id="34" name="Round Same Side Corner Rectangle 33"/>
            <p:cNvSpPr/>
            <p:nvPr/>
          </p:nvSpPr>
          <p:spPr>
            <a:xfrm>
              <a:off x="5543550" y="2724370"/>
              <a:ext cx="3295650" cy="262703"/>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Overview</a:t>
              </a:r>
              <a:endParaRPr lang="en-CA" sz="1400" dirty="0">
                <a:solidFill>
                  <a:schemeClr val="bg1"/>
                </a:solidFill>
              </a:endParaRPr>
            </a:p>
          </p:txBody>
        </p:sp>
      </p:grpSp>
      <p:grpSp>
        <p:nvGrpSpPr>
          <p:cNvPr id="5" name="Group 33"/>
          <p:cNvGrpSpPr/>
          <p:nvPr>
            <p:custDataLst>
              <p:tags r:id="rId8"/>
            </p:custDataLst>
          </p:nvPr>
        </p:nvGrpSpPr>
        <p:grpSpPr>
          <a:xfrm>
            <a:off x="3995939" y="2348062"/>
            <a:ext cx="4753098" cy="1541577"/>
            <a:chOff x="5543549" y="2783385"/>
            <a:chExt cx="3295651" cy="1627147"/>
          </a:xfrm>
        </p:grpSpPr>
        <p:sp>
          <p:nvSpPr>
            <p:cNvPr id="37" name="Rectangle 36"/>
            <p:cNvSpPr/>
            <p:nvPr/>
          </p:nvSpPr>
          <p:spPr>
            <a:xfrm>
              <a:off x="5543549" y="3088268"/>
              <a:ext cx="3295651" cy="1322264"/>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err="1" smtClean="0">
                  <a:solidFill>
                    <a:schemeClr val="accent1"/>
                  </a:solidFill>
                </a:rPr>
                <a:t>TriGeo</a:t>
              </a:r>
              <a:r>
                <a:rPr lang="en-US" sz="1200" dirty="0" smtClean="0">
                  <a:solidFill>
                    <a:schemeClr val="accent1"/>
                  </a:solidFill>
                </a:rPr>
                <a:t> SIEM is the only product truly built for the mid-market; this is not some enterprise-grade solution that has been trimmed of capability, and shoe-horned into a smaller box. It may not offer the same complexity as many competing solutions, but it offers unmatched efficiency and ease of operations.</a:t>
              </a:r>
            </a:p>
            <a:p>
              <a:pPr marL="342900" indent="-171450" algn="l">
                <a:buFont typeface="Arial" pitchFamily="34" charset="0"/>
                <a:buChar char="•"/>
                <a:defRPr/>
              </a:pPr>
              <a:endParaRPr lang="en-US" sz="1200" dirty="0" smtClean="0">
                <a:solidFill>
                  <a:schemeClr val="tx1"/>
                </a:solidFill>
              </a:endParaRPr>
            </a:p>
          </p:txBody>
        </p:sp>
        <p:sp>
          <p:nvSpPr>
            <p:cNvPr id="38" name="Round Same Side Corner Rectangle 37"/>
            <p:cNvSpPr/>
            <p:nvPr/>
          </p:nvSpPr>
          <p:spPr>
            <a:xfrm>
              <a:off x="5543550" y="2783385"/>
              <a:ext cx="3295650" cy="30885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Strengths</a:t>
              </a:r>
              <a:endParaRPr lang="en-CA" sz="1400" dirty="0">
                <a:solidFill>
                  <a:schemeClr val="bg1"/>
                </a:solidFill>
              </a:endParaRPr>
            </a:p>
          </p:txBody>
        </p:sp>
      </p:grpSp>
      <p:grpSp>
        <p:nvGrpSpPr>
          <p:cNvPr id="6" name="Group 33"/>
          <p:cNvGrpSpPr/>
          <p:nvPr>
            <p:custDataLst>
              <p:tags r:id="rId9"/>
            </p:custDataLst>
          </p:nvPr>
        </p:nvGrpSpPr>
        <p:grpSpPr>
          <a:xfrm>
            <a:off x="3995937" y="3933056"/>
            <a:ext cx="4753098" cy="1551078"/>
            <a:chOff x="5543549" y="2693067"/>
            <a:chExt cx="3295651" cy="1843294"/>
          </a:xfrm>
        </p:grpSpPr>
        <p:sp>
          <p:nvSpPr>
            <p:cNvPr id="45" name="Rectangle 44"/>
            <p:cNvSpPr/>
            <p:nvPr/>
          </p:nvSpPr>
          <p:spPr>
            <a:xfrm>
              <a:off x="5543549" y="3047625"/>
              <a:ext cx="3295651" cy="148873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171450" algn="l">
                <a:buFont typeface="Arial" pitchFamily="34" charset="0"/>
                <a:buChar char="•"/>
                <a:defRPr/>
              </a:pPr>
              <a:r>
                <a:rPr lang="en-US" sz="1200" dirty="0" smtClean="0">
                  <a:solidFill>
                    <a:schemeClr val="accent1"/>
                  </a:solidFill>
                </a:rPr>
                <a:t>SIEM, though clearly of value to the mid-market, has traditionally been an enterprise play and the lack of products for that space has limited </a:t>
              </a:r>
              <a:r>
                <a:rPr lang="en-US" sz="1200" dirty="0" err="1" smtClean="0">
                  <a:solidFill>
                    <a:schemeClr val="accent1"/>
                  </a:solidFill>
                </a:rPr>
                <a:t>TriGeo’s</a:t>
              </a:r>
              <a:r>
                <a:rPr lang="en-US" sz="1200" dirty="0" smtClean="0">
                  <a:solidFill>
                    <a:schemeClr val="accent1"/>
                  </a:solidFill>
                </a:rPr>
                <a:t> size and reach.</a:t>
              </a:r>
            </a:p>
          </p:txBody>
        </p:sp>
        <p:sp>
          <p:nvSpPr>
            <p:cNvPr id="46" name="Round Same Side Corner Rectangle 45"/>
            <p:cNvSpPr/>
            <p:nvPr/>
          </p:nvSpPr>
          <p:spPr>
            <a:xfrm>
              <a:off x="5543550" y="2693067"/>
              <a:ext cx="3295650" cy="347734"/>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en-CA" sz="1400" dirty="0" smtClean="0">
                  <a:solidFill>
                    <a:schemeClr val="bg1"/>
                  </a:solidFill>
                </a:rPr>
                <a:t>Challenges</a:t>
              </a:r>
            </a:p>
          </p:txBody>
        </p:sp>
      </p:grpSp>
      <p:grpSp>
        <p:nvGrpSpPr>
          <p:cNvPr id="7" name="Group 31"/>
          <p:cNvGrpSpPr/>
          <p:nvPr/>
        </p:nvGrpSpPr>
        <p:grpSpPr>
          <a:xfrm>
            <a:off x="908050" y="4209648"/>
            <a:ext cx="2286000" cy="731520"/>
            <a:chOff x="1188141" y="2060576"/>
            <a:chExt cx="2087993" cy="1081088"/>
          </a:xfrm>
        </p:grpSpPr>
        <p:sp>
          <p:nvSpPr>
            <p:cNvPr id="35" name="Rectangle 34"/>
            <p:cNvSpPr/>
            <p:nvPr/>
          </p:nvSpPr>
          <p:spPr>
            <a:xfrm rot="5400000">
              <a:off x="2664193" y="2529030"/>
              <a:ext cx="1080395" cy="14348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Rectangle 47"/>
            <p:cNvSpPr/>
            <p:nvPr/>
          </p:nvSpPr>
          <p:spPr>
            <a:xfrm rot="5400000">
              <a:off x="2500703" y="2583254"/>
              <a:ext cx="972356" cy="144463"/>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ectangle 48"/>
            <p:cNvSpPr/>
            <p:nvPr/>
          </p:nvSpPr>
          <p:spPr>
            <a:xfrm rot="5400000">
              <a:off x="2338823" y="2637273"/>
              <a:ext cx="864316" cy="144464"/>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p:cNvSpPr/>
            <p:nvPr/>
          </p:nvSpPr>
          <p:spPr>
            <a:xfrm rot="5400000">
              <a:off x="2177174" y="2691525"/>
              <a:ext cx="756277" cy="144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Rectangle 50"/>
            <p:cNvSpPr/>
            <p:nvPr/>
          </p:nvSpPr>
          <p:spPr>
            <a:xfrm rot="5400000">
              <a:off x="2015790" y="2744853"/>
              <a:ext cx="648237" cy="14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Rectangle 51"/>
            <p:cNvSpPr/>
            <p:nvPr/>
          </p:nvSpPr>
          <p:spPr>
            <a:xfrm rot="5400000">
              <a:off x="1853856" y="2798872"/>
              <a:ext cx="540198" cy="14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p:cNvSpPr/>
            <p:nvPr/>
          </p:nvSpPr>
          <p:spPr>
            <a:xfrm rot="5400000">
              <a:off x="1691923" y="2852892"/>
              <a:ext cx="432158" cy="14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Rectangle 53"/>
            <p:cNvSpPr/>
            <p:nvPr/>
          </p:nvSpPr>
          <p:spPr>
            <a:xfrm rot="5400000">
              <a:off x="1529990" y="2906912"/>
              <a:ext cx="324119" cy="14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Rectangle 54"/>
            <p:cNvSpPr/>
            <p:nvPr/>
          </p:nvSpPr>
          <p:spPr>
            <a:xfrm rot="5400000">
              <a:off x="1368057" y="2960932"/>
              <a:ext cx="216079" cy="14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Rectangle 55"/>
            <p:cNvSpPr/>
            <p:nvPr/>
          </p:nvSpPr>
          <p:spPr>
            <a:xfrm rot="5400000">
              <a:off x="1206121" y="3014951"/>
              <a:ext cx="108040" cy="1440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126980" name="Picture 4" descr="http://t0.gstatic.com/images?q=tbn:ANd9GcTFUNCWmpwIbRNz9l9O3QbD1Z6oRS6esyPIuJkZb85gd5ta98TGYA"/>
          <p:cNvPicPr>
            <a:picLocks noChangeAspect="1" noChangeArrowheads="1"/>
          </p:cNvPicPr>
          <p:nvPr/>
        </p:nvPicPr>
        <p:blipFill>
          <a:blip r:embed="rId14" cstate="print"/>
          <a:srcRect/>
          <a:stretch>
            <a:fillRect/>
          </a:stretch>
        </p:blipFill>
        <p:spPr bwMode="auto">
          <a:xfrm>
            <a:off x="723888" y="2980557"/>
            <a:ext cx="2743200" cy="926757"/>
          </a:xfrm>
          <a:prstGeom prst="rect">
            <a:avLst/>
          </a:prstGeom>
          <a:noFill/>
        </p:spPr>
      </p:pic>
      <p:sp>
        <p:nvSpPr>
          <p:cNvPr id="36" name="TextBox 35"/>
          <p:cNvSpPr txBox="1"/>
          <p:nvPr/>
        </p:nvSpPr>
        <p:spPr>
          <a:xfrm>
            <a:off x="298637" y="4969774"/>
            <a:ext cx="3491804" cy="400110"/>
          </a:xfrm>
          <a:prstGeom prst="rect">
            <a:avLst/>
          </a:prstGeom>
          <a:noFill/>
        </p:spPr>
        <p:txBody>
          <a:bodyPr wrap="square" rtlCol="0">
            <a:spAutoFit/>
          </a:bodyPr>
          <a:lstStyle/>
          <a:p>
            <a:r>
              <a:rPr lang="en-US" sz="1000" dirty="0" smtClean="0"/>
              <a:t>*</a:t>
            </a:r>
            <a:r>
              <a:rPr lang="en-US" sz="1000" dirty="0" err="1" smtClean="0"/>
              <a:t>TriGeo’s</a:t>
            </a:r>
            <a:r>
              <a:rPr lang="en-US" sz="1000" dirty="0" smtClean="0"/>
              <a:t> rankings were affected by its inability to provide Info-Tech with pricing for the SIEM solution.</a:t>
            </a:r>
            <a:endParaRPr lang="en-US" sz="1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US" dirty="0" smtClean="0"/>
              <a:t>Security Event Management relies on strong correlation and deep forensic analysis.</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Streamline monitoring, alerting, and incident response processes to minimize the cost of individual security events</a:t>
            </a:r>
            <a:endParaRPr lang="en-US" dirty="0"/>
          </a:p>
        </p:txBody>
      </p:sp>
      <p:sp>
        <p:nvSpPr>
          <p:cNvPr id="5" name="TextBox 4"/>
          <p:cNvSpPr txBox="1"/>
          <p:nvPr>
            <p:custDataLst>
              <p:tags r:id="rId1"/>
            </p:custDataLst>
          </p:nvPr>
        </p:nvSpPr>
        <p:spPr>
          <a:xfrm>
            <a:off x="0" y="2230538"/>
            <a:ext cx="3635896" cy="823912"/>
          </a:xfrm>
          <a:prstGeom prst="homePlate">
            <a:avLst/>
          </a:prstGeom>
          <a:solidFill>
            <a:srgbClr val="C77709"/>
          </a:solidFill>
        </p:spPr>
        <p:txBody>
          <a:bodyPr anchor="ctr"/>
          <a:lstStyle/>
          <a:p>
            <a:pPr marL="690563" algn="l">
              <a:defRPr/>
            </a:pPr>
            <a:r>
              <a:rPr lang="en-US" sz="1600" b="1" dirty="0" smtClean="0">
                <a:latin typeface="+mn-lt"/>
              </a:rPr>
              <a:t>Management of</a:t>
            </a:r>
          </a:p>
          <a:p>
            <a:pPr marL="690563" algn="l">
              <a:defRPr/>
            </a:pPr>
            <a:r>
              <a:rPr lang="en-US" sz="1600" b="1" dirty="0" smtClean="0">
                <a:latin typeface="+mn-lt"/>
              </a:rPr>
              <a:t>Security Events</a:t>
            </a:r>
            <a:endParaRPr lang="en-US" sz="1600" b="1" dirty="0">
              <a:latin typeface="+mn-lt"/>
            </a:endParaRPr>
          </a:p>
        </p:txBody>
      </p:sp>
      <p:sp>
        <p:nvSpPr>
          <p:cNvPr id="6" name="TextBox 5"/>
          <p:cNvSpPr txBox="1"/>
          <p:nvPr>
            <p:custDataLst>
              <p:tags r:id="rId2"/>
            </p:custDataLst>
          </p:nvPr>
        </p:nvSpPr>
        <p:spPr>
          <a:xfrm>
            <a:off x="0" y="3326631"/>
            <a:ext cx="3246438" cy="822325"/>
          </a:xfrm>
          <a:prstGeom prst="homePlate">
            <a:avLst>
              <a:gd name="adj" fmla="val 0"/>
            </a:avLst>
          </a:prstGeom>
          <a:solidFill>
            <a:schemeClr val="accent3"/>
          </a:solidFill>
        </p:spPr>
        <p:txBody>
          <a:bodyPr anchor="ctr"/>
          <a:lstStyle/>
          <a:p>
            <a:pPr marL="690563" algn="l">
              <a:defRPr/>
            </a:pPr>
            <a:r>
              <a:rPr lang="en-US" sz="1600" dirty="0" smtClean="0">
                <a:latin typeface="+mn-lt"/>
              </a:rPr>
              <a:t>Reduction of</a:t>
            </a:r>
          </a:p>
          <a:p>
            <a:pPr marL="690563" algn="l">
              <a:defRPr/>
            </a:pPr>
            <a:r>
              <a:rPr lang="en-US" sz="1600" dirty="0" smtClean="0">
                <a:latin typeface="+mn-lt"/>
              </a:rPr>
              <a:t>Compliance Complexity</a:t>
            </a:r>
            <a:endParaRPr lang="en-US" sz="1600" dirty="0">
              <a:latin typeface="+mn-lt"/>
            </a:endParaRPr>
          </a:p>
        </p:txBody>
      </p:sp>
      <p:sp>
        <p:nvSpPr>
          <p:cNvPr id="7" name="TextBox 6"/>
          <p:cNvSpPr txBox="1"/>
          <p:nvPr>
            <p:custDataLst>
              <p:tags r:id="rId3"/>
            </p:custDataLst>
          </p:nvPr>
        </p:nvSpPr>
        <p:spPr>
          <a:xfrm>
            <a:off x="0" y="4421137"/>
            <a:ext cx="3246438" cy="823913"/>
          </a:xfrm>
          <a:prstGeom prst="homePlate">
            <a:avLst>
              <a:gd name="adj" fmla="val 0"/>
            </a:avLst>
          </a:prstGeom>
          <a:solidFill>
            <a:schemeClr val="accent3"/>
          </a:solidFill>
        </p:spPr>
        <p:txBody>
          <a:bodyPr anchor="ctr"/>
          <a:lstStyle/>
          <a:p>
            <a:pPr marL="690563" algn="l">
              <a:defRPr/>
            </a:pPr>
            <a:r>
              <a:rPr lang="en-US" sz="1600" dirty="0" smtClean="0">
                <a:latin typeface="+mn-lt"/>
              </a:rPr>
              <a:t>Enhancement of</a:t>
            </a:r>
          </a:p>
          <a:p>
            <a:pPr marL="690563" algn="l">
              <a:defRPr/>
            </a:pPr>
            <a:r>
              <a:rPr lang="en-US" sz="1600" dirty="0" smtClean="0">
                <a:latin typeface="+mn-lt"/>
              </a:rPr>
              <a:t>Overall Risk Management</a:t>
            </a:r>
            <a:endParaRPr lang="en-US" sz="1600" dirty="0">
              <a:latin typeface="+mn-lt"/>
            </a:endParaRPr>
          </a:p>
        </p:txBody>
      </p:sp>
      <p:sp>
        <p:nvSpPr>
          <p:cNvPr id="8" name="TextBox 7"/>
          <p:cNvSpPr txBox="1"/>
          <p:nvPr>
            <p:custDataLst>
              <p:tags r:id="rId4"/>
            </p:custDataLst>
          </p:nvPr>
        </p:nvSpPr>
        <p:spPr>
          <a:xfrm>
            <a:off x="264174" y="2060848"/>
            <a:ext cx="514885" cy="1015663"/>
          </a:xfrm>
          <a:prstGeom prst="rect">
            <a:avLst/>
          </a:prstGeom>
          <a:noFill/>
        </p:spPr>
        <p:txBody>
          <a:bodyPr wrap="none">
            <a:spAutoFit/>
          </a:bodyPr>
          <a:lstStyle/>
          <a:p>
            <a:pPr>
              <a:defRPr/>
            </a:pPr>
            <a:r>
              <a:rPr lang="en-US" sz="6000" i="1" dirty="0">
                <a:solidFill>
                  <a:schemeClr val="bg1"/>
                </a:solidFill>
                <a:latin typeface="+mj-lt"/>
              </a:rPr>
              <a:t>1</a:t>
            </a:r>
          </a:p>
        </p:txBody>
      </p:sp>
      <p:sp>
        <p:nvSpPr>
          <p:cNvPr id="9" name="TextBox 8"/>
          <p:cNvSpPr txBox="1"/>
          <p:nvPr>
            <p:custDataLst>
              <p:tags r:id="rId5"/>
            </p:custDataLst>
          </p:nvPr>
        </p:nvSpPr>
        <p:spPr>
          <a:xfrm>
            <a:off x="251520" y="3184722"/>
            <a:ext cx="614271" cy="1015663"/>
          </a:xfrm>
          <a:prstGeom prst="rect">
            <a:avLst/>
          </a:prstGeom>
          <a:noFill/>
        </p:spPr>
        <p:txBody>
          <a:bodyPr wrap="none">
            <a:spAutoFit/>
          </a:bodyPr>
          <a:lstStyle/>
          <a:p>
            <a:pPr>
              <a:defRPr/>
            </a:pPr>
            <a:r>
              <a:rPr lang="en-US" sz="6000" i="1" dirty="0">
                <a:solidFill>
                  <a:schemeClr val="bg1"/>
                </a:solidFill>
                <a:latin typeface="+mj-lt"/>
              </a:rPr>
              <a:t>2</a:t>
            </a:r>
          </a:p>
        </p:txBody>
      </p:sp>
      <p:sp>
        <p:nvSpPr>
          <p:cNvPr id="10" name="TextBox 9"/>
          <p:cNvSpPr txBox="1"/>
          <p:nvPr>
            <p:custDataLst>
              <p:tags r:id="rId6"/>
            </p:custDataLst>
          </p:nvPr>
        </p:nvSpPr>
        <p:spPr>
          <a:xfrm>
            <a:off x="253925" y="4228838"/>
            <a:ext cx="609462" cy="1015663"/>
          </a:xfrm>
          <a:prstGeom prst="rect">
            <a:avLst/>
          </a:prstGeom>
          <a:noFill/>
        </p:spPr>
        <p:txBody>
          <a:bodyPr wrap="none">
            <a:spAutoFit/>
          </a:bodyPr>
          <a:lstStyle/>
          <a:p>
            <a:pPr>
              <a:defRPr/>
            </a:pPr>
            <a:r>
              <a:rPr lang="en-US" sz="6000" i="1" dirty="0">
                <a:solidFill>
                  <a:schemeClr val="bg1"/>
                </a:solidFill>
                <a:latin typeface="+mj-lt"/>
              </a:rPr>
              <a:t>3</a:t>
            </a:r>
          </a:p>
        </p:txBody>
      </p:sp>
      <p:cxnSp>
        <p:nvCxnSpPr>
          <p:cNvPr id="12" name="Straight Connector 11"/>
          <p:cNvCxnSpPr/>
          <p:nvPr/>
        </p:nvCxnSpPr>
        <p:spPr>
          <a:xfrm rot="10800000">
            <a:off x="3881431" y="3611564"/>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3881431" y="4939410"/>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3881431" y="2239963"/>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938656" y="1908718"/>
            <a:ext cx="2480166" cy="369332"/>
          </a:xfrm>
          <a:prstGeom prst="rect">
            <a:avLst/>
          </a:prstGeom>
          <a:noFill/>
        </p:spPr>
        <p:txBody>
          <a:bodyPr wrap="none" rtlCol="0">
            <a:spAutoFit/>
          </a:bodyPr>
          <a:lstStyle/>
          <a:p>
            <a:pPr algn="l"/>
            <a:r>
              <a:rPr lang="en-US" i="1" dirty="0" smtClean="0"/>
              <a:t>Exemplary Performers</a:t>
            </a:r>
            <a:endParaRPr lang="en-US" i="1" dirty="0"/>
          </a:p>
        </p:txBody>
      </p:sp>
      <p:sp>
        <p:nvSpPr>
          <p:cNvPr id="17" name="TextBox 16"/>
          <p:cNvSpPr txBox="1"/>
          <p:nvPr/>
        </p:nvSpPr>
        <p:spPr>
          <a:xfrm>
            <a:off x="3938659" y="3289858"/>
            <a:ext cx="2027158" cy="369332"/>
          </a:xfrm>
          <a:prstGeom prst="rect">
            <a:avLst/>
          </a:prstGeom>
          <a:noFill/>
        </p:spPr>
        <p:txBody>
          <a:bodyPr wrap="none" rtlCol="0">
            <a:spAutoFit/>
          </a:bodyPr>
          <a:lstStyle/>
          <a:p>
            <a:pPr algn="l"/>
            <a:r>
              <a:rPr lang="en-US" i="1" dirty="0" smtClean="0"/>
              <a:t>Viable Performers</a:t>
            </a:r>
            <a:endParaRPr lang="en-US" i="1" dirty="0"/>
          </a:p>
        </p:txBody>
      </p:sp>
      <p:sp>
        <p:nvSpPr>
          <p:cNvPr id="18" name="TextBox 17"/>
          <p:cNvSpPr txBox="1"/>
          <p:nvPr/>
        </p:nvSpPr>
        <p:spPr>
          <a:xfrm>
            <a:off x="3938654" y="4625988"/>
            <a:ext cx="2377574" cy="369332"/>
          </a:xfrm>
          <a:prstGeom prst="rect">
            <a:avLst/>
          </a:prstGeom>
          <a:noFill/>
        </p:spPr>
        <p:txBody>
          <a:bodyPr wrap="none" rtlCol="0">
            <a:spAutoFit/>
          </a:bodyPr>
          <a:lstStyle/>
          <a:p>
            <a:pPr algn="l"/>
            <a:r>
              <a:rPr lang="en-US" i="1" dirty="0" smtClean="0"/>
              <a:t>Adequate Performers</a:t>
            </a:r>
            <a:endParaRPr lang="en-US" i="1" dirty="0"/>
          </a:p>
        </p:txBody>
      </p:sp>
      <p:sp>
        <p:nvSpPr>
          <p:cNvPr id="39" name="TextBox 38"/>
          <p:cNvSpPr txBox="1"/>
          <p:nvPr>
            <p:custDataLst>
              <p:tags r:id="rId7"/>
            </p:custDataLst>
          </p:nvPr>
        </p:nvSpPr>
        <p:spPr>
          <a:xfrm>
            <a:off x="246711" y="5293657"/>
            <a:ext cx="619080" cy="1015663"/>
          </a:xfrm>
          <a:prstGeom prst="rect">
            <a:avLst/>
          </a:prstGeom>
          <a:noFill/>
        </p:spPr>
        <p:txBody>
          <a:bodyPr wrap="none">
            <a:spAutoFit/>
          </a:bodyPr>
          <a:lstStyle/>
          <a:p>
            <a:pPr>
              <a:defRPr/>
            </a:pPr>
            <a:r>
              <a:rPr lang="en-US" sz="6000" i="1" dirty="0" smtClean="0">
                <a:solidFill>
                  <a:schemeClr val="bg1"/>
                </a:solidFill>
                <a:latin typeface="+mj-lt"/>
              </a:rPr>
              <a:t>4</a:t>
            </a:r>
            <a:endParaRPr lang="en-US" sz="6000" i="1" dirty="0">
              <a:solidFill>
                <a:schemeClr val="bg1"/>
              </a:solidFill>
              <a:latin typeface="+mj-lt"/>
            </a:endParaRPr>
          </a:p>
        </p:txBody>
      </p:sp>
      <p:pic>
        <p:nvPicPr>
          <p:cNvPr id="60" name="Picture 5"/>
          <p:cNvPicPr>
            <a:picLocks noChangeAspect="1" noChangeArrowheads="1"/>
          </p:cNvPicPr>
          <p:nvPr/>
        </p:nvPicPr>
        <p:blipFill>
          <a:blip r:embed="rId12" cstate="print"/>
          <a:srcRect/>
          <a:stretch>
            <a:fillRect/>
          </a:stretch>
        </p:blipFill>
        <p:spPr bwMode="auto">
          <a:xfrm>
            <a:off x="3938659" y="3705228"/>
            <a:ext cx="914400" cy="428878"/>
          </a:xfrm>
          <a:prstGeom prst="rect">
            <a:avLst/>
          </a:prstGeom>
          <a:noFill/>
          <a:ln w="9525">
            <a:noFill/>
            <a:miter lim="800000"/>
            <a:headEnd/>
            <a:tailEnd/>
          </a:ln>
          <a:effectLst/>
        </p:spPr>
      </p:pic>
      <p:pic>
        <p:nvPicPr>
          <p:cNvPr id="67" name="Picture 4" descr="http://www.enterprise.mtu.edu/highschool/partners/logos/ibm-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3933828" y="4856178"/>
            <a:ext cx="731520" cy="731520"/>
          </a:xfrm>
          <a:prstGeom prst="rect">
            <a:avLst/>
          </a:prstGeom>
          <a:noFill/>
        </p:spPr>
      </p:pic>
      <p:pic>
        <p:nvPicPr>
          <p:cNvPr id="68" name="Picture 6" descr="LogLogic, Inc."/>
          <p:cNvPicPr>
            <a:picLocks noChangeAspect="1" noChangeArrowheads="1"/>
          </p:cNvPicPr>
          <p:nvPr/>
        </p:nvPicPr>
        <p:blipFill>
          <a:blip r:embed="rId14" cstate="print"/>
          <a:srcRect/>
          <a:stretch>
            <a:fillRect/>
          </a:stretch>
        </p:blipFill>
        <p:spPr bwMode="auto">
          <a:xfrm>
            <a:off x="3933828" y="2324088"/>
            <a:ext cx="914400" cy="326571"/>
          </a:xfrm>
          <a:prstGeom prst="rect">
            <a:avLst/>
          </a:prstGeom>
          <a:noFill/>
        </p:spPr>
      </p:pic>
      <p:pic>
        <p:nvPicPr>
          <p:cNvPr id="69" name="Picture 6" descr="http://images.wikia.com/logopedia/images/1/15/Symantec_logo_horizontal_2010.png"/>
          <p:cNvPicPr>
            <a:picLocks noChangeAspect="1" noChangeArrowheads="1"/>
          </p:cNvPicPr>
          <p:nvPr/>
        </p:nvPicPr>
        <p:blipFill>
          <a:blip r:embed="rId15" cstate="print"/>
          <a:srcRect/>
          <a:stretch>
            <a:fillRect/>
          </a:stretch>
        </p:blipFill>
        <p:spPr bwMode="auto">
          <a:xfrm>
            <a:off x="5176854" y="4211646"/>
            <a:ext cx="914400" cy="241060"/>
          </a:xfrm>
          <a:prstGeom prst="rect">
            <a:avLst/>
          </a:prstGeom>
          <a:noFill/>
        </p:spPr>
      </p:pic>
      <p:pic>
        <p:nvPicPr>
          <p:cNvPr id="70" name="Picture 4" descr="http://aplena.com/partners/images/logos/rsa-logo.gif"/>
          <p:cNvPicPr>
            <a:picLocks noChangeAspect="1" noChangeArrowheads="1"/>
          </p:cNvPicPr>
          <p:nvPr>
            <p:custDataLst>
              <p:tags r:id="rId8"/>
            </p:custDataLst>
          </p:nvPr>
        </p:nvPicPr>
        <p:blipFill>
          <a:blip r:embed="rId16" cstate="print"/>
          <a:srcRect/>
          <a:stretch>
            <a:fillRect/>
          </a:stretch>
        </p:blipFill>
        <p:spPr bwMode="auto">
          <a:xfrm>
            <a:off x="7615596" y="3705228"/>
            <a:ext cx="731520" cy="523762"/>
          </a:xfrm>
          <a:prstGeom prst="rect">
            <a:avLst/>
          </a:prstGeom>
          <a:noFill/>
        </p:spPr>
      </p:pic>
      <p:pic>
        <p:nvPicPr>
          <p:cNvPr id="71" name="Picture 4" descr="ArcSight - Protect Your Business"/>
          <p:cNvPicPr>
            <a:picLocks noChangeAspect="1" noChangeArrowheads="1"/>
          </p:cNvPicPr>
          <p:nvPr>
            <p:custDataLst>
              <p:tags r:id="rId9"/>
            </p:custDataLst>
          </p:nvPr>
        </p:nvPicPr>
        <p:blipFill>
          <a:blip r:embed="rId17" cstate="print"/>
          <a:srcRect/>
          <a:stretch>
            <a:fillRect/>
          </a:stretch>
        </p:blipFill>
        <p:spPr bwMode="auto">
          <a:xfrm>
            <a:off x="3938659" y="4211646"/>
            <a:ext cx="914400" cy="372912"/>
          </a:xfrm>
          <a:prstGeom prst="rect">
            <a:avLst/>
          </a:prstGeom>
          <a:noFill/>
        </p:spPr>
      </p:pic>
      <p:pic>
        <p:nvPicPr>
          <p:cNvPr id="72" name="Picture 4" descr="http://www.netforensics.com/images/netForensics_SeeSecureSolve.jpg"/>
          <p:cNvPicPr>
            <a:picLocks noChangeAspect="1" noChangeArrowheads="1"/>
          </p:cNvPicPr>
          <p:nvPr/>
        </p:nvPicPr>
        <p:blipFill>
          <a:blip r:embed="rId18" cstate="print"/>
          <a:srcRect/>
          <a:stretch>
            <a:fillRect/>
          </a:stretch>
        </p:blipFill>
        <p:spPr bwMode="auto">
          <a:xfrm>
            <a:off x="5170494" y="5086368"/>
            <a:ext cx="914400" cy="186613"/>
          </a:xfrm>
          <a:prstGeom prst="rect">
            <a:avLst/>
          </a:prstGeom>
          <a:noFill/>
        </p:spPr>
      </p:pic>
      <p:pic>
        <p:nvPicPr>
          <p:cNvPr id="74" name="Picture 4" descr="http://t0.gstatic.com/images?q=tbn:ANd9GcTFUNCWmpwIbRNz9l9O3QbD1Z6oRS6esyPIuJkZb85gd5ta98TGYA"/>
          <p:cNvPicPr>
            <a:picLocks noChangeAspect="1" noChangeArrowheads="1"/>
          </p:cNvPicPr>
          <p:nvPr/>
        </p:nvPicPr>
        <p:blipFill>
          <a:blip r:embed="rId19" cstate="print"/>
          <a:srcRect/>
          <a:stretch>
            <a:fillRect/>
          </a:stretch>
        </p:blipFill>
        <p:spPr bwMode="auto">
          <a:xfrm>
            <a:off x="6419880" y="3718575"/>
            <a:ext cx="914400" cy="308919"/>
          </a:xfrm>
          <a:prstGeom prst="rect">
            <a:avLst/>
          </a:prstGeom>
          <a:noFill/>
        </p:spPr>
      </p:pic>
      <p:pic>
        <p:nvPicPr>
          <p:cNvPr id="27" name="Picture 5"/>
          <p:cNvPicPr>
            <a:picLocks noChangeAspect="1" noChangeArrowheads="1"/>
          </p:cNvPicPr>
          <p:nvPr/>
        </p:nvPicPr>
        <p:blipFill>
          <a:blip r:embed="rId20" cstate="print"/>
          <a:srcRect/>
          <a:stretch>
            <a:fillRect/>
          </a:stretch>
        </p:blipFill>
        <p:spPr bwMode="auto">
          <a:xfrm>
            <a:off x="5003836" y="2278050"/>
            <a:ext cx="1087418" cy="314797"/>
          </a:xfrm>
          <a:prstGeom prst="rect">
            <a:avLst/>
          </a:prstGeom>
          <a:noFill/>
          <a:ln w="9525">
            <a:noFill/>
            <a:miter lim="800000"/>
            <a:headEnd/>
            <a:tailEnd/>
          </a:ln>
          <a:effectLst/>
        </p:spPr>
      </p:pic>
      <p:pic>
        <p:nvPicPr>
          <p:cNvPr id="28" name="Picture 27" descr="sensage_logo_cmyk.jpg"/>
          <p:cNvPicPr>
            <a:picLocks noChangeAspect="1"/>
          </p:cNvPicPr>
          <p:nvPr/>
        </p:nvPicPr>
        <p:blipFill>
          <a:blip r:embed="rId21" cstate="print"/>
          <a:stretch>
            <a:fillRect/>
          </a:stretch>
        </p:blipFill>
        <p:spPr>
          <a:xfrm>
            <a:off x="4977994" y="3670074"/>
            <a:ext cx="1338234" cy="46403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US" dirty="0" smtClean="0"/>
              <a:t>Compliance capabilities are defined </a:t>
            </a:r>
            <a:r>
              <a:rPr lang="en-US" dirty="0" smtClean="0"/>
              <a:t>by </a:t>
            </a:r>
            <a:r>
              <a:rPr lang="en-US" dirty="0" smtClean="0"/>
              <a:t>broad </a:t>
            </a:r>
            <a:r>
              <a:rPr lang="en-US" u="sng" dirty="0" smtClean="0"/>
              <a:t>and</a:t>
            </a:r>
            <a:r>
              <a:rPr lang="en-US" dirty="0" smtClean="0"/>
              <a:t> deep reporting.</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Reduce the cost of demonstrating regulatory and policy compliance by simplifying reporting and log review functions</a:t>
            </a:r>
            <a:endParaRPr lang="en-US" dirty="0"/>
          </a:p>
        </p:txBody>
      </p:sp>
      <p:sp>
        <p:nvSpPr>
          <p:cNvPr id="5" name="TextBox 4"/>
          <p:cNvSpPr txBox="1"/>
          <p:nvPr>
            <p:custDataLst>
              <p:tags r:id="rId1"/>
            </p:custDataLst>
          </p:nvPr>
        </p:nvSpPr>
        <p:spPr>
          <a:xfrm>
            <a:off x="0" y="2230538"/>
            <a:ext cx="3246438" cy="823912"/>
          </a:xfrm>
          <a:prstGeom prst="homePlate">
            <a:avLst>
              <a:gd name="adj" fmla="val 0"/>
            </a:avLst>
          </a:prstGeom>
          <a:solidFill>
            <a:srgbClr val="CECECE"/>
          </a:solidFill>
        </p:spPr>
        <p:txBody>
          <a:bodyPr anchor="ctr"/>
          <a:lstStyle/>
          <a:p>
            <a:pPr marL="690563" algn="l">
              <a:defRPr/>
            </a:pPr>
            <a:r>
              <a:rPr lang="en-US" sz="1600" dirty="0" smtClean="0">
                <a:latin typeface="+mn-lt"/>
              </a:rPr>
              <a:t>Management of</a:t>
            </a:r>
          </a:p>
          <a:p>
            <a:pPr marL="690563" algn="l">
              <a:defRPr/>
            </a:pPr>
            <a:r>
              <a:rPr lang="en-US" sz="1600" dirty="0" smtClean="0">
                <a:latin typeface="+mn-lt"/>
              </a:rPr>
              <a:t>Security Events</a:t>
            </a:r>
            <a:endParaRPr lang="en-US" sz="1600" dirty="0">
              <a:latin typeface="+mn-lt"/>
            </a:endParaRPr>
          </a:p>
        </p:txBody>
      </p:sp>
      <p:sp>
        <p:nvSpPr>
          <p:cNvPr id="6" name="TextBox 5"/>
          <p:cNvSpPr txBox="1"/>
          <p:nvPr>
            <p:custDataLst>
              <p:tags r:id="rId2"/>
            </p:custDataLst>
          </p:nvPr>
        </p:nvSpPr>
        <p:spPr>
          <a:xfrm>
            <a:off x="0" y="3326631"/>
            <a:ext cx="3635896" cy="822325"/>
          </a:xfrm>
          <a:prstGeom prst="homePlate">
            <a:avLst/>
          </a:prstGeom>
          <a:solidFill>
            <a:srgbClr val="C77709"/>
          </a:solidFill>
        </p:spPr>
        <p:txBody>
          <a:bodyPr anchor="ctr"/>
          <a:lstStyle/>
          <a:p>
            <a:pPr marL="690563" algn="l">
              <a:defRPr/>
            </a:pPr>
            <a:r>
              <a:rPr lang="en-US" sz="1600" b="1" dirty="0" smtClean="0">
                <a:latin typeface="+mn-lt"/>
              </a:rPr>
              <a:t>Reduction of</a:t>
            </a:r>
          </a:p>
          <a:p>
            <a:pPr marL="690563" algn="l">
              <a:defRPr/>
            </a:pPr>
            <a:r>
              <a:rPr lang="en-US" sz="1600" b="1" dirty="0" smtClean="0">
                <a:latin typeface="+mn-lt"/>
              </a:rPr>
              <a:t>Compliance Complexity</a:t>
            </a:r>
            <a:endParaRPr lang="en-US" sz="1600" b="1" dirty="0">
              <a:latin typeface="+mn-lt"/>
            </a:endParaRPr>
          </a:p>
        </p:txBody>
      </p:sp>
      <p:sp>
        <p:nvSpPr>
          <p:cNvPr id="7" name="TextBox 6"/>
          <p:cNvSpPr txBox="1"/>
          <p:nvPr>
            <p:custDataLst>
              <p:tags r:id="rId3"/>
            </p:custDataLst>
          </p:nvPr>
        </p:nvSpPr>
        <p:spPr>
          <a:xfrm>
            <a:off x="0" y="4421137"/>
            <a:ext cx="3246438" cy="823913"/>
          </a:xfrm>
          <a:prstGeom prst="homePlate">
            <a:avLst>
              <a:gd name="adj" fmla="val 0"/>
            </a:avLst>
          </a:prstGeom>
          <a:solidFill>
            <a:schemeClr val="accent3"/>
          </a:solidFill>
        </p:spPr>
        <p:txBody>
          <a:bodyPr anchor="ctr"/>
          <a:lstStyle/>
          <a:p>
            <a:pPr marL="690563" algn="l">
              <a:defRPr/>
            </a:pPr>
            <a:r>
              <a:rPr lang="en-US" sz="1600" dirty="0" smtClean="0">
                <a:latin typeface="+mn-lt"/>
              </a:rPr>
              <a:t>Enhancement of</a:t>
            </a:r>
          </a:p>
          <a:p>
            <a:pPr marL="690563" algn="l">
              <a:defRPr/>
            </a:pPr>
            <a:r>
              <a:rPr lang="en-US" sz="1600" dirty="0" smtClean="0">
                <a:latin typeface="+mn-lt"/>
              </a:rPr>
              <a:t>Overall Risk Management</a:t>
            </a:r>
            <a:endParaRPr lang="en-US" sz="1600" dirty="0">
              <a:latin typeface="+mn-lt"/>
            </a:endParaRPr>
          </a:p>
        </p:txBody>
      </p:sp>
      <p:sp>
        <p:nvSpPr>
          <p:cNvPr id="8" name="TextBox 7"/>
          <p:cNvSpPr txBox="1"/>
          <p:nvPr>
            <p:custDataLst>
              <p:tags r:id="rId4"/>
            </p:custDataLst>
          </p:nvPr>
        </p:nvSpPr>
        <p:spPr>
          <a:xfrm>
            <a:off x="264174" y="2060848"/>
            <a:ext cx="514885" cy="1015663"/>
          </a:xfrm>
          <a:prstGeom prst="rect">
            <a:avLst/>
          </a:prstGeom>
          <a:noFill/>
        </p:spPr>
        <p:txBody>
          <a:bodyPr wrap="none">
            <a:spAutoFit/>
          </a:bodyPr>
          <a:lstStyle/>
          <a:p>
            <a:pPr>
              <a:defRPr/>
            </a:pPr>
            <a:r>
              <a:rPr lang="en-US" sz="6000" i="1" dirty="0">
                <a:solidFill>
                  <a:schemeClr val="bg1"/>
                </a:solidFill>
                <a:latin typeface="+mj-lt"/>
              </a:rPr>
              <a:t>1</a:t>
            </a:r>
          </a:p>
        </p:txBody>
      </p:sp>
      <p:sp>
        <p:nvSpPr>
          <p:cNvPr id="9" name="TextBox 8"/>
          <p:cNvSpPr txBox="1"/>
          <p:nvPr>
            <p:custDataLst>
              <p:tags r:id="rId5"/>
            </p:custDataLst>
          </p:nvPr>
        </p:nvSpPr>
        <p:spPr>
          <a:xfrm>
            <a:off x="251520" y="3184722"/>
            <a:ext cx="614271" cy="1015663"/>
          </a:xfrm>
          <a:prstGeom prst="rect">
            <a:avLst/>
          </a:prstGeom>
          <a:noFill/>
        </p:spPr>
        <p:txBody>
          <a:bodyPr wrap="none">
            <a:spAutoFit/>
          </a:bodyPr>
          <a:lstStyle/>
          <a:p>
            <a:pPr>
              <a:defRPr/>
            </a:pPr>
            <a:r>
              <a:rPr lang="en-US" sz="6000" i="1" dirty="0">
                <a:solidFill>
                  <a:schemeClr val="bg1"/>
                </a:solidFill>
                <a:latin typeface="+mj-lt"/>
              </a:rPr>
              <a:t>2</a:t>
            </a:r>
          </a:p>
        </p:txBody>
      </p:sp>
      <p:sp>
        <p:nvSpPr>
          <p:cNvPr id="10" name="TextBox 9"/>
          <p:cNvSpPr txBox="1"/>
          <p:nvPr>
            <p:custDataLst>
              <p:tags r:id="rId6"/>
            </p:custDataLst>
          </p:nvPr>
        </p:nvSpPr>
        <p:spPr>
          <a:xfrm>
            <a:off x="253925" y="4228838"/>
            <a:ext cx="609462" cy="1015663"/>
          </a:xfrm>
          <a:prstGeom prst="rect">
            <a:avLst/>
          </a:prstGeom>
          <a:noFill/>
        </p:spPr>
        <p:txBody>
          <a:bodyPr wrap="none">
            <a:spAutoFit/>
          </a:bodyPr>
          <a:lstStyle/>
          <a:p>
            <a:pPr>
              <a:defRPr/>
            </a:pPr>
            <a:r>
              <a:rPr lang="en-US" sz="6000" i="1" dirty="0">
                <a:solidFill>
                  <a:schemeClr val="bg1"/>
                </a:solidFill>
                <a:latin typeface="+mj-lt"/>
              </a:rPr>
              <a:t>3</a:t>
            </a:r>
          </a:p>
        </p:txBody>
      </p:sp>
      <p:cxnSp>
        <p:nvCxnSpPr>
          <p:cNvPr id="12" name="Straight Connector 11"/>
          <p:cNvCxnSpPr/>
          <p:nvPr/>
        </p:nvCxnSpPr>
        <p:spPr>
          <a:xfrm rot="10800000">
            <a:off x="3881431" y="3611564"/>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3881431" y="4939410"/>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3881431" y="2239963"/>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938656" y="1908718"/>
            <a:ext cx="2480166" cy="369332"/>
          </a:xfrm>
          <a:prstGeom prst="rect">
            <a:avLst/>
          </a:prstGeom>
          <a:noFill/>
        </p:spPr>
        <p:txBody>
          <a:bodyPr wrap="none" rtlCol="0">
            <a:spAutoFit/>
          </a:bodyPr>
          <a:lstStyle/>
          <a:p>
            <a:pPr algn="l"/>
            <a:r>
              <a:rPr lang="en-US" i="1" dirty="0" smtClean="0"/>
              <a:t>Exemplary Performers</a:t>
            </a:r>
            <a:endParaRPr lang="en-US" i="1" dirty="0"/>
          </a:p>
        </p:txBody>
      </p:sp>
      <p:sp>
        <p:nvSpPr>
          <p:cNvPr id="17" name="TextBox 16"/>
          <p:cNvSpPr txBox="1"/>
          <p:nvPr/>
        </p:nvSpPr>
        <p:spPr>
          <a:xfrm>
            <a:off x="3938659" y="3289858"/>
            <a:ext cx="2027158" cy="369332"/>
          </a:xfrm>
          <a:prstGeom prst="rect">
            <a:avLst/>
          </a:prstGeom>
          <a:noFill/>
        </p:spPr>
        <p:txBody>
          <a:bodyPr wrap="none" rtlCol="0">
            <a:spAutoFit/>
          </a:bodyPr>
          <a:lstStyle/>
          <a:p>
            <a:pPr algn="l"/>
            <a:r>
              <a:rPr lang="en-US" i="1" dirty="0" smtClean="0"/>
              <a:t>Viable Performers</a:t>
            </a:r>
            <a:endParaRPr lang="en-US" i="1" dirty="0"/>
          </a:p>
        </p:txBody>
      </p:sp>
      <p:sp>
        <p:nvSpPr>
          <p:cNvPr id="18" name="TextBox 17"/>
          <p:cNvSpPr txBox="1"/>
          <p:nvPr/>
        </p:nvSpPr>
        <p:spPr>
          <a:xfrm>
            <a:off x="3938654" y="4625988"/>
            <a:ext cx="2377574" cy="369332"/>
          </a:xfrm>
          <a:prstGeom prst="rect">
            <a:avLst/>
          </a:prstGeom>
          <a:noFill/>
        </p:spPr>
        <p:txBody>
          <a:bodyPr wrap="none" rtlCol="0">
            <a:spAutoFit/>
          </a:bodyPr>
          <a:lstStyle/>
          <a:p>
            <a:pPr algn="l"/>
            <a:r>
              <a:rPr lang="en-US" i="1" dirty="0" smtClean="0"/>
              <a:t>Adequate Performers</a:t>
            </a:r>
            <a:endParaRPr lang="en-US" i="1" dirty="0"/>
          </a:p>
        </p:txBody>
      </p:sp>
      <p:sp>
        <p:nvSpPr>
          <p:cNvPr id="39" name="TextBox 38"/>
          <p:cNvSpPr txBox="1"/>
          <p:nvPr>
            <p:custDataLst>
              <p:tags r:id="rId7"/>
            </p:custDataLst>
          </p:nvPr>
        </p:nvSpPr>
        <p:spPr>
          <a:xfrm>
            <a:off x="246711" y="5293657"/>
            <a:ext cx="619080" cy="1015663"/>
          </a:xfrm>
          <a:prstGeom prst="rect">
            <a:avLst/>
          </a:prstGeom>
          <a:noFill/>
        </p:spPr>
        <p:txBody>
          <a:bodyPr wrap="none">
            <a:spAutoFit/>
          </a:bodyPr>
          <a:lstStyle/>
          <a:p>
            <a:pPr>
              <a:defRPr/>
            </a:pPr>
            <a:r>
              <a:rPr lang="en-US" sz="6000" i="1" dirty="0" smtClean="0">
                <a:solidFill>
                  <a:schemeClr val="bg1"/>
                </a:solidFill>
                <a:latin typeface="+mj-lt"/>
              </a:rPr>
              <a:t>4</a:t>
            </a:r>
            <a:endParaRPr lang="en-US" sz="6000" i="1" dirty="0">
              <a:solidFill>
                <a:schemeClr val="bg1"/>
              </a:solidFill>
              <a:latin typeface="+mj-lt"/>
            </a:endParaRPr>
          </a:p>
        </p:txBody>
      </p:sp>
      <p:pic>
        <p:nvPicPr>
          <p:cNvPr id="20" name="Picture 5"/>
          <p:cNvPicPr>
            <a:picLocks noChangeAspect="1" noChangeArrowheads="1"/>
          </p:cNvPicPr>
          <p:nvPr/>
        </p:nvPicPr>
        <p:blipFill>
          <a:blip r:embed="rId12" cstate="print"/>
          <a:srcRect/>
          <a:stretch>
            <a:fillRect/>
          </a:stretch>
        </p:blipFill>
        <p:spPr bwMode="auto">
          <a:xfrm>
            <a:off x="3938659" y="3705228"/>
            <a:ext cx="914400" cy="428878"/>
          </a:xfrm>
          <a:prstGeom prst="rect">
            <a:avLst/>
          </a:prstGeom>
          <a:noFill/>
          <a:ln w="9525">
            <a:noFill/>
            <a:miter lim="800000"/>
            <a:headEnd/>
            <a:tailEnd/>
          </a:ln>
          <a:effectLst/>
        </p:spPr>
      </p:pic>
      <p:pic>
        <p:nvPicPr>
          <p:cNvPr id="21" name="Picture 4" descr="http://www.enterprise.mtu.edu/highschool/partners/logos/ibm-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6400800" y="4856178"/>
            <a:ext cx="731520" cy="731520"/>
          </a:xfrm>
          <a:prstGeom prst="rect">
            <a:avLst/>
          </a:prstGeom>
          <a:noFill/>
        </p:spPr>
      </p:pic>
      <p:pic>
        <p:nvPicPr>
          <p:cNvPr id="22" name="Picture 6" descr="LogLogic, Inc."/>
          <p:cNvPicPr>
            <a:picLocks noChangeAspect="1" noChangeArrowheads="1"/>
          </p:cNvPicPr>
          <p:nvPr/>
        </p:nvPicPr>
        <p:blipFill>
          <a:blip r:embed="rId14" cstate="print"/>
          <a:srcRect/>
          <a:stretch>
            <a:fillRect/>
          </a:stretch>
        </p:blipFill>
        <p:spPr bwMode="auto">
          <a:xfrm>
            <a:off x="3927468" y="2324088"/>
            <a:ext cx="914400" cy="326571"/>
          </a:xfrm>
          <a:prstGeom prst="rect">
            <a:avLst/>
          </a:prstGeom>
          <a:noFill/>
        </p:spPr>
      </p:pic>
      <p:pic>
        <p:nvPicPr>
          <p:cNvPr id="23" name="Picture 6" descr="http://images.wikia.com/logopedia/images/1/15/Symantec_logo_horizontal_2010.png"/>
          <p:cNvPicPr>
            <a:picLocks noChangeAspect="1" noChangeArrowheads="1"/>
          </p:cNvPicPr>
          <p:nvPr/>
        </p:nvPicPr>
        <p:blipFill>
          <a:blip r:embed="rId15" cstate="print"/>
          <a:srcRect/>
          <a:stretch>
            <a:fillRect/>
          </a:stretch>
        </p:blipFill>
        <p:spPr bwMode="auto">
          <a:xfrm>
            <a:off x="5175582" y="5075238"/>
            <a:ext cx="914400" cy="241060"/>
          </a:xfrm>
          <a:prstGeom prst="rect">
            <a:avLst/>
          </a:prstGeom>
          <a:noFill/>
        </p:spPr>
      </p:pic>
      <p:pic>
        <p:nvPicPr>
          <p:cNvPr id="24" name="Picture 4" descr="http://aplena.com/partners/images/logos/rsa-logo.gif"/>
          <p:cNvPicPr>
            <a:picLocks noChangeAspect="1" noChangeArrowheads="1"/>
          </p:cNvPicPr>
          <p:nvPr>
            <p:custDataLst>
              <p:tags r:id="rId8"/>
            </p:custDataLst>
          </p:nvPr>
        </p:nvPicPr>
        <p:blipFill>
          <a:blip r:embed="rId16" cstate="print"/>
          <a:srcRect/>
          <a:stretch>
            <a:fillRect/>
          </a:stretch>
        </p:blipFill>
        <p:spPr bwMode="auto">
          <a:xfrm>
            <a:off x="5175582" y="3705228"/>
            <a:ext cx="731520" cy="523762"/>
          </a:xfrm>
          <a:prstGeom prst="rect">
            <a:avLst/>
          </a:prstGeom>
          <a:noFill/>
        </p:spPr>
      </p:pic>
      <p:pic>
        <p:nvPicPr>
          <p:cNvPr id="25" name="Picture 4" descr="http://www.netforensics.com/images/netForensics_SeeSecureSolve.jpg"/>
          <p:cNvPicPr>
            <a:picLocks noChangeAspect="1" noChangeArrowheads="1"/>
          </p:cNvPicPr>
          <p:nvPr/>
        </p:nvPicPr>
        <p:blipFill>
          <a:blip r:embed="rId17" cstate="print"/>
          <a:srcRect/>
          <a:stretch>
            <a:fillRect/>
          </a:stretch>
        </p:blipFill>
        <p:spPr bwMode="auto">
          <a:xfrm>
            <a:off x="3938659" y="5086368"/>
            <a:ext cx="914400" cy="186613"/>
          </a:xfrm>
          <a:prstGeom prst="rect">
            <a:avLst/>
          </a:prstGeom>
          <a:noFill/>
        </p:spPr>
      </p:pic>
      <p:pic>
        <p:nvPicPr>
          <p:cNvPr id="27" name="Picture 4" descr="ArcSight - Protect Your Business"/>
          <p:cNvPicPr>
            <a:picLocks noChangeAspect="1" noChangeArrowheads="1"/>
          </p:cNvPicPr>
          <p:nvPr>
            <p:custDataLst>
              <p:tags r:id="rId9"/>
            </p:custDataLst>
          </p:nvPr>
        </p:nvPicPr>
        <p:blipFill>
          <a:blip r:embed="rId18" cstate="print"/>
          <a:srcRect/>
          <a:stretch>
            <a:fillRect/>
          </a:stretch>
        </p:blipFill>
        <p:spPr bwMode="auto">
          <a:xfrm>
            <a:off x="6400800" y="3700620"/>
            <a:ext cx="914400" cy="372912"/>
          </a:xfrm>
          <a:prstGeom prst="rect">
            <a:avLst/>
          </a:prstGeom>
          <a:noFill/>
        </p:spPr>
      </p:pic>
      <p:pic>
        <p:nvPicPr>
          <p:cNvPr id="28" name="Picture 4" descr="http://t0.gstatic.com/images?q=tbn:ANd9GcTFUNCWmpwIbRNz9l9O3QbD1Z6oRS6esyPIuJkZb85gd5ta98TGYA"/>
          <p:cNvPicPr>
            <a:picLocks noChangeAspect="1" noChangeArrowheads="1"/>
          </p:cNvPicPr>
          <p:nvPr/>
        </p:nvPicPr>
        <p:blipFill>
          <a:blip r:embed="rId19" cstate="print"/>
          <a:srcRect/>
          <a:stretch>
            <a:fillRect/>
          </a:stretch>
        </p:blipFill>
        <p:spPr bwMode="auto">
          <a:xfrm>
            <a:off x="3938659" y="4211646"/>
            <a:ext cx="914400" cy="308919"/>
          </a:xfrm>
          <a:prstGeom prst="rect">
            <a:avLst/>
          </a:prstGeom>
          <a:noFill/>
        </p:spPr>
      </p:pic>
      <p:pic>
        <p:nvPicPr>
          <p:cNvPr id="29" name="Picture 5"/>
          <p:cNvPicPr>
            <a:picLocks noChangeAspect="1" noChangeArrowheads="1"/>
          </p:cNvPicPr>
          <p:nvPr/>
        </p:nvPicPr>
        <p:blipFill>
          <a:blip r:embed="rId20" cstate="print"/>
          <a:srcRect/>
          <a:stretch>
            <a:fillRect/>
          </a:stretch>
        </p:blipFill>
        <p:spPr bwMode="auto">
          <a:xfrm>
            <a:off x="7564470" y="3700620"/>
            <a:ext cx="1087418" cy="314797"/>
          </a:xfrm>
          <a:prstGeom prst="rect">
            <a:avLst/>
          </a:prstGeom>
          <a:noFill/>
          <a:ln w="9525">
            <a:noFill/>
            <a:miter lim="800000"/>
            <a:headEnd/>
            <a:tailEnd/>
          </a:ln>
          <a:effectLst/>
        </p:spPr>
      </p:pic>
      <p:pic>
        <p:nvPicPr>
          <p:cNvPr id="30" name="Picture 29" descr="sensage_logo_cmyk.jpg"/>
          <p:cNvPicPr>
            <a:picLocks noChangeAspect="1"/>
          </p:cNvPicPr>
          <p:nvPr/>
        </p:nvPicPr>
        <p:blipFill>
          <a:blip r:embed="rId21" cstate="print"/>
          <a:stretch>
            <a:fillRect/>
          </a:stretch>
        </p:blipFill>
        <p:spPr>
          <a:xfrm>
            <a:off x="4977994" y="2278050"/>
            <a:ext cx="1338234" cy="464032"/>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US" dirty="0" smtClean="0">
                <a:solidFill>
                  <a:schemeClr val="accent1"/>
                </a:solidFill>
              </a:rPr>
              <a:t>The broadest possible feature-functionality is required for true Risk Reduction.</a:t>
            </a:r>
          </a:p>
          <a:p>
            <a:endParaRPr lang="en-US" dirty="0">
              <a:solidFill>
                <a:srgbClr val="FF0000"/>
              </a:solidFill>
            </a:endParaRPr>
          </a:p>
        </p:txBody>
      </p:sp>
      <p:sp>
        <p:nvSpPr>
          <p:cNvPr id="3" name="Title 2"/>
          <p:cNvSpPr>
            <a:spLocks noGrp="1"/>
          </p:cNvSpPr>
          <p:nvPr>
            <p:ph type="title"/>
          </p:nvPr>
        </p:nvSpPr>
        <p:spPr/>
        <p:txBody>
          <a:bodyPr/>
          <a:lstStyle/>
          <a:p>
            <a:r>
              <a:rPr lang="en-US" dirty="0" smtClean="0"/>
              <a:t>Ensure the reduction of enterprise risk by bringing broad-based collection, aggregation, and response abilities to bear</a:t>
            </a:r>
            <a:endParaRPr lang="en-US" dirty="0"/>
          </a:p>
        </p:txBody>
      </p:sp>
      <p:sp>
        <p:nvSpPr>
          <p:cNvPr id="5" name="TextBox 4"/>
          <p:cNvSpPr txBox="1"/>
          <p:nvPr>
            <p:custDataLst>
              <p:tags r:id="rId1"/>
            </p:custDataLst>
          </p:nvPr>
        </p:nvSpPr>
        <p:spPr>
          <a:xfrm>
            <a:off x="0" y="2230538"/>
            <a:ext cx="3246438" cy="823912"/>
          </a:xfrm>
          <a:prstGeom prst="homePlate">
            <a:avLst>
              <a:gd name="adj" fmla="val 0"/>
            </a:avLst>
          </a:prstGeom>
          <a:solidFill>
            <a:srgbClr val="CECECE"/>
          </a:solidFill>
        </p:spPr>
        <p:txBody>
          <a:bodyPr anchor="ctr"/>
          <a:lstStyle/>
          <a:p>
            <a:pPr marL="690563" algn="l">
              <a:defRPr/>
            </a:pPr>
            <a:r>
              <a:rPr lang="en-US" sz="1600" dirty="0" smtClean="0">
                <a:solidFill>
                  <a:schemeClr val="accent1"/>
                </a:solidFill>
                <a:latin typeface="+mn-lt"/>
              </a:rPr>
              <a:t>Management of</a:t>
            </a:r>
          </a:p>
          <a:p>
            <a:pPr marL="690563" algn="l">
              <a:defRPr/>
            </a:pPr>
            <a:r>
              <a:rPr lang="en-US" sz="1600" dirty="0" smtClean="0">
                <a:solidFill>
                  <a:schemeClr val="accent1"/>
                </a:solidFill>
                <a:latin typeface="+mn-lt"/>
              </a:rPr>
              <a:t>Security Events</a:t>
            </a:r>
            <a:endParaRPr lang="en-US" sz="1600" dirty="0">
              <a:solidFill>
                <a:schemeClr val="accent1"/>
              </a:solidFill>
              <a:latin typeface="+mn-lt"/>
            </a:endParaRPr>
          </a:p>
        </p:txBody>
      </p:sp>
      <p:sp>
        <p:nvSpPr>
          <p:cNvPr id="6" name="TextBox 5"/>
          <p:cNvSpPr txBox="1"/>
          <p:nvPr>
            <p:custDataLst>
              <p:tags r:id="rId2"/>
            </p:custDataLst>
          </p:nvPr>
        </p:nvSpPr>
        <p:spPr>
          <a:xfrm>
            <a:off x="0" y="3326631"/>
            <a:ext cx="3246438" cy="822325"/>
          </a:xfrm>
          <a:prstGeom prst="homePlate">
            <a:avLst>
              <a:gd name="adj" fmla="val 0"/>
            </a:avLst>
          </a:prstGeom>
          <a:solidFill>
            <a:schemeClr val="accent3"/>
          </a:solidFill>
        </p:spPr>
        <p:txBody>
          <a:bodyPr anchor="ctr"/>
          <a:lstStyle/>
          <a:p>
            <a:pPr marL="690563" algn="l">
              <a:defRPr/>
            </a:pPr>
            <a:r>
              <a:rPr lang="en-US" sz="1600" dirty="0" smtClean="0">
                <a:solidFill>
                  <a:schemeClr val="accent1"/>
                </a:solidFill>
                <a:latin typeface="+mn-lt"/>
              </a:rPr>
              <a:t>Reduction of</a:t>
            </a:r>
          </a:p>
          <a:p>
            <a:pPr marL="690563" algn="l">
              <a:defRPr/>
            </a:pPr>
            <a:r>
              <a:rPr lang="en-US" sz="1600" dirty="0" smtClean="0">
                <a:solidFill>
                  <a:schemeClr val="accent1"/>
                </a:solidFill>
                <a:latin typeface="+mn-lt"/>
              </a:rPr>
              <a:t>Compliance Complexity</a:t>
            </a:r>
            <a:endParaRPr lang="en-US" sz="1600" dirty="0">
              <a:solidFill>
                <a:schemeClr val="accent1"/>
              </a:solidFill>
              <a:latin typeface="+mn-lt"/>
            </a:endParaRPr>
          </a:p>
        </p:txBody>
      </p:sp>
      <p:sp>
        <p:nvSpPr>
          <p:cNvPr id="7" name="TextBox 6"/>
          <p:cNvSpPr txBox="1"/>
          <p:nvPr>
            <p:custDataLst>
              <p:tags r:id="rId3"/>
            </p:custDataLst>
          </p:nvPr>
        </p:nvSpPr>
        <p:spPr>
          <a:xfrm>
            <a:off x="0" y="4421137"/>
            <a:ext cx="3635896" cy="823913"/>
          </a:xfrm>
          <a:prstGeom prst="homePlate">
            <a:avLst/>
          </a:prstGeom>
          <a:solidFill>
            <a:srgbClr val="C77709"/>
          </a:solidFill>
        </p:spPr>
        <p:txBody>
          <a:bodyPr anchor="ctr"/>
          <a:lstStyle/>
          <a:p>
            <a:pPr marL="690563" algn="l">
              <a:defRPr/>
            </a:pPr>
            <a:r>
              <a:rPr lang="en-US" sz="1600" b="1" dirty="0" smtClean="0">
                <a:solidFill>
                  <a:schemeClr val="accent1"/>
                </a:solidFill>
                <a:latin typeface="+mn-lt"/>
              </a:rPr>
              <a:t>Enhancement of</a:t>
            </a:r>
          </a:p>
          <a:p>
            <a:pPr marL="690563" algn="l">
              <a:defRPr/>
            </a:pPr>
            <a:r>
              <a:rPr lang="en-US" sz="1600" b="1" dirty="0" smtClean="0">
                <a:solidFill>
                  <a:schemeClr val="accent1"/>
                </a:solidFill>
                <a:latin typeface="+mn-lt"/>
              </a:rPr>
              <a:t>Overall Risk Management</a:t>
            </a:r>
            <a:endParaRPr lang="en-US" sz="1600" b="1" dirty="0">
              <a:solidFill>
                <a:schemeClr val="accent1"/>
              </a:solidFill>
              <a:latin typeface="+mn-lt"/>
            </a:endParaRPr>
          </a:p>
        </p:txBody>
      </p:sp>
      <p:sp>
        <p:nvSpPr>
          <p:cNvPr id="8" name="TextBox 7"/>
          <p:cNvSpPr txBox="1"/>
          <p:nvPr>
            <p:custDataLst>
              <p:tags r:id="rId4"/>
            </p:custDataLst>
          </p:nvPr>
        </p:nvSpPr>
        <p:spPr>
          <a:xfrm>
            <a:off x="264174" y="2060848"/>
            <a:ext cx="514885" cy="1015663"/>
          </a:xfrm>
          <a:prstGeom prst="rect">
            <a:avLst/>
          </a:prstGeom>
          <a:noFill/>
        </p:spPr>
        <p:txBody>
          <a:bodyPr wrap="none">
            <a:spAutoFit/>
          </a:bodyPr>
          <a:lstStyle/>
          <a:p>
            <a:pPr>
              <a:defRPr/>
            </a:pPr>
            <a:r>
              <a:rPr lang="en-US" sz="6000" i="1" dirty="0">
                <a:solidFill>
                  <a:schemeClr val="bg1"/>
                </a:solidFill>
                <a:latin typeface="+mj-lt"/>
              </a:rPr>
              <a:t>1</a:t>
            </a:r>
          </a:p>
        </p:txBody>
      </p:sp>
      <p:sp>
        <p:nvSpPr>
          <p:cNvPr id="9" name="TextBox 8"/>
          <p:cNvSpPr txBox="1"/>
          <p:nvPr>
            <p:custDataLst>
              <p:tags r:id="rId5"/>
            </p:custDataLst>
          </p:nvPr>
        </p:nvSpPr>
        <p:spPr>
          <a:xfrm>
            <a:off x="251520" y="3184722"/>
            <a:ext cx="614271" cy="1015663"/>
          </a:xfrm>
          <a:prstGeom prst="rect">
            <a:avLst/>
          </a:prstGeom>
          <a:noFill/>
        </p:spPr>
        <p:txBody>
          <a:bodyPr wrap="none">
            <a:spAutoFit/>
          </a:bodyPr>
          <a:lstStyle/>
          <a:p>
            <a:pPr>
              <a:defRPr/>
            </a:pPr>
            <a:r>
              <a:rPr lang="en-US" sz="6000" i="1" dirty="0">
                <a:solidFill>
                  <a:schemeClr val="bg1"/>
                </a:solidFill>
                <a:latin typeface="+mj-lt"/>
              </a:rPr>
              <a:t>2</a:t>
            </a:r>
          </a:p>
        </p:txBody>
      </p:sp>
      <p:sp>
        <p:nvSpPr>
          <p:cNvPr id="10" name="TextBox 9"/>
          <p:cNvSpPr txBox="1"/>
          <p:nvPr>
            <p:custDataLst>
              <p:tags r:id="rId6"/>
            </p:custDataLst>
          </p:nvPr>
        </p:nvSpPr>
        <p:spPr>
          <a:xfrm>
            <a:off x="253925" y="4228838"/>
            <a:ext cx="609462" cy="1015663"/>
          </a:xfrm>
          <a:prstGeom prst="rect">
            <a:avLst/>
          </a:prstGeom>
          <a:noFill/>
        </p:spPr>
        <p:txBody>
          <a:bodyPr wrap="none">
            <a:spAutoFit/>
          </a:bodyPr>
          <a:lstStyle/>
          <a:p>
            <a:pPr>
              <a:defRPr/>
            </a:pPr>
            <a:r>
              <a:rPr lang="en-US" sz="6000" i="1" dirty="0">
                <a:solidFill>
                  <a:schemeClr val="bg1"/>
                </a:solidFill>
                <a:latin typeface="+mj-lt"/>
              </a:rPr>
              <a:t>3</a:t>
            </a:r>
          </a:p>
        </p:txBody>
      </p:sp>
      <p:cxnSp>
        <p:nvCxnSpPr>
          <p:cNvPr id="12" name="Straight Connector 11"/>
          <p:cNvCxnSpPr/>
          <p:nvPr/>
        </p:nvCxnSpPr>
        <p:spPr>
          <a:xfrm rot="10800000">
            <a:off x="3881431" y="3611564"/>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0800000">
            <a:off x="3881431" y="4939410"/>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3881431" y="2239963"/>
            <a:ext cx="5205341" cy="0"/>
          </a:xfrm>
          <a:prstGeom prst="line">
            <a:avLst/>
          </a:prstGeom>
          <a:ln w="3175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938656" y="1908718"/>
            <a:ext cx="2480166" cy="369332"/>
          </a:xfrm>
          <a:prstGeom prst="rect">
            <a:avLst/>
          </a:prstGeom>
          <a:noFill/>
        </p:spPr>
        <p:txBody>
          <a:bodyPr wrap="none" rtlCol="0">
            <a:spAutoFit/>
          </a:bodyPr>
          <a:lstStyle/>
          <a:p>
            <a:pPr algn="l"/>
            <a:r>
              <a:rPr lang="en-US" i="1" dirty="0" smtClean="0"/>
              <a:t>Exemplary Performers</a:t>
            </a:r>
            <a:endParaRPr lang="en-US" i="1" dirty="0"/>
          </a:p>
        </p:txBody>
      </p:sp>
      <p:sp>
        <p:nvSpPr>
          <p:cNvPr id="17" name="TextBox 16"/>
          <p:cNvSpPr txBox="1"/>
          <p:nvPr/>
        </p:nvSpPr>
        <p:spPr>
          <a:xfrm>
            <a:off x="3938659" y="3289858"/>
            <a:ext cx="2027158" cy="369332"/>
          </a:xfrm>
          <a:prstGeom prst="rect">
            <a:avLst/>
          </a:prstGeom>
          <a:noFill/>
        </p:spPr>
        <p:txBody>
          <a:bodyPr wrap="none" rtlCol="0">
            <a:spAutoFit/>
          </a:bodyPr>
          <a:lstStyle/>
          <a:p>
            <a:pPr algn="l"/>
            <a:r>
              <a:rPr lang="en-US" i="1" dirty="0" smtClean="0"/>
              <a:t>Viable Performers</a:t>
            </a:r>
            <a:endParaRPr lang="en-US" i="1" dirty="0"/>
          </a:p>
        </p:txBody>
      </p:sp>
      <p:sp>
        <p:nvSpPr>
          <p:cNvPr id="18" name="TextBox 17"/>
          <p:cNvSpPr txBox="1"/>
          <p:nvPr/>
        </p:nvSpPr>
        <p:spPr>
          <a:xfrm>
            <a:off x="3938654" y="4625988"/>
            <a:ext cx="2377574" cy="369332"/>
          </a:xfrm>
          <a:prstGeom prst="rect">
            <a:avLst/>
          </a:prstGeom>
          <a:noFill/>
        </p:spPr>
        <p:txBody>
          <a:bodyPr wrap="none" rtlCol="0">
            <a:spAutoFit/>
          </a:bodyPr>
          <a:lstStyle/>
          <a:p>
            <a:pPr algn="l"/>
            <a:r>
              <a:rPr lang="en-US" i="1" dirty="0" smtClean="0"/>
              <a:t>Adequate Performers</a:t>
            </a:r>
            <a:endParaRPr lang="en-US" i="1" dirty="0"/>
          </a:p>
        </p:txBody>
      </p:sp>
      <p:sp>
        <p:nvSpPr>
          <p:cNvPr id="39" name="TextBox 38"/>
          <p:cNvSpPr txBox="1"/>
          <p:nvPr>
            <p:custDataLst>
              <p:tags r:id="rId7"/>
            </p:custDataLst>
          </p:nvPr>
        </p:nvSpPr>
        <p:spPr>
          <a:xfrm>
            <a:off x="246711" y="5293657"/>
            <a:ext cx="619080" cy="1015663"/>
          </a:xfrm>
          <a:prstGeom prst="rect">
            <a:avLst/>
          </a:prstGeom>
          <a:noFill/>
        </p:spPr>
        <p:txBody>
          <a:bodyPr wrap="none">
            <a:spAutoFit/>
          </a:bodyPr>
          <a:lstStyle/>
          <a:p>
            <a:pPr>
              <a:defRPr/>
            </a:pPr>
            <a:r>
              <a:rPr lang="en-US" sz="6000" i="1" dirty="0" smtClean="0">
                <a:solidFill>
                  <a:schemeClr val="bg1"/>
                </a:solidFill>
                <a:latin typeface="+mj-lt"/>
              </a:rPr>
              <a:t>4</a:t>
            </a:r>
            <a:endParaRPr lang="en-US" sz="6000" i="1" dirty="0">
              <a:solidFill>
                <a:schemeClr val="bg1"/>
              </a:solidFill>
              <a:latin typeface="+mj-lt"/>
            </a:endParaRPr>
          </a:p>
        </p:txBody>
      </p:sp>
      <p:pic>
        <p:nvPicPr>
          <p:cNvPr id="20" name="Picture 5"/>
          <p:cNvPicPr>
            <a:picLocks noChangeAspect="1" noChangeArrowheads="1"/>
          </p:cNvPicPr>
          <p:nvPr/>
        </p:nvPicPr>
        <p:blipFill>
          <a:blip r:embed="rId12" cstate="print"/>
          <a:srcRect/>
          <a:stretch>
            <a:fillRect/>
          </a:stretch>
        </p:blipFill>
        <p:spPr bwMode="auto">
          <a:xfrm>
            <a:off x="3938659" y="3777362"/>
            <a:ext cx="914400" cy="428878"/>
          </a:xfrm>
          <a:prstGeom prst="rect">
            <a:avLst/>
          </a:prstGeom>
          <a:noFill/>
          <a:ln w="9525">
            <a:noFill/>
            <a:miter lim="800000"/>
            <a:headEnd/>
            <a:tailEnd/>
          </a:ln>
          <a:effectLst/>
        </p:spPr>
      </p:pic>
      <p:pic>
        <p:nvPicPr>
          <p:cNvPr id="21" name="Picture 4" descr="http://www.enterprise.mtu.edu/highschool/partners/logos/ibm-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3938659" y="4878741"/>
            <a:ext cx="731520" cy="731520"/>
          </a:xfrm>
          <a:prstGeom prst="rect">
            <a:avLst/>
          </a:prstGeom>
          <a:noFill/>
        </p:spPr>
      </p:pic>
      <p:pic>
        <p:nvPicPr>
          <p:cNvPr id="22" name="Picture 6" descr="LogLogic, Inc."/>
          <p:cNvPicPr>
            <a:picLocks noChangeAspect="1" noChangeArrowheads="1"/>
          </p:cNvPicPr>
          <p:nvPr/>
        </p:nvPicPr>
        <p:blipFill>
          <a:blip r:embed="rId14" cstate="print"/>
          <a:srcRect/>
          <a:stretch>
            <a:fillRect/>
          </a:stretch>
        </p:blipFill>
        <p:spPr bwMode="auto">
          <a:xfrm>
            <a:off x="3938659" y="2324088"/>
            <a:ext cx="914400" cy="326571"/>
          </a:xfrm>
          <a:prstGeom prst="rect">
            <a:avLst/>
          </a:prstGeom>
          <a:noFill/>
        </p:spPr>
      </p:pic>
      <p:pic>
        <p:nvPicPr>
          <p:cNvPr id="23" name="Picture 6" descr="http://images.wikia.com/logopedia/images/1/15/Symantec_logo_horizontal_2010.png"/>
          <p:cNvPicPr>
            <a:picLocks noChangeAspect="1" noChangeArrowheads="1"/>
          </p:cNvPicPr>
          <p:nvPr/>
        </p:nvPicPr>
        <p:blipFill>
          <a:blip r:embed="rId15" cstate="print"/>
          <a:srcRect/>
          <a:stretch>
            <a:fillRect/>
          </a:stretch>
        </p:blipFill>
        <p:spPr bwMode="auto">
          <a:xfrm>
            <a:off x="6492240" y="3919460"/>
            <a:ext cx="914400" cy="241060"/>
          </a:xfrm>
          <a:prstGeom prst="rect">
            <a:avLst/>
          </a:prstGeom>
          <a:noFill/>
        </p:spPr>
      </p:pic>
      <p:pic>
        <p:nvPicPr>
          <p:cNvPr id="24" name="Picture 4" descr="http://aplena.com/partners/images/logos/rsa-logo.gif"/>
          <p:cNvPicPr>
            <a:picLocks noChangeAspect="1" noChangeArrowheads="1"/>
          </p:cNvPicPr>
          <p:nvPr>
            <p:custDataLst>
              <p:tags r:id="rId8"/>
            </p:custDataLst>
          </p:nvPr>
        </p:nvPicPr>
        <p:blipFill>
          <a:blip r:embed="rId16" cstate="print"/>
          <a:srcRect/>
          <a:stretch>
            <a:fillRect/>
          </a:stretch>
        </p:blipFill>
        <p:spPr bwMode="auto">
          <a:xfrm>
            <a:off x="7635875" y="2278050"/>
            <a:ext cx="731520" cy="523762"/>
          </a:xfrm>
          <a:prstGeom prst="rect">
            <a:avLst/>
          </a:prstGeom>
          <a:noFill/>
        </p:spPr>
      </p:pic>
      <p:pic>
        <p:nvPicPr>
          <p:cNvPr id="25" name="Picture 4" descr="http://www.netforensics.com/images/netForensics_SeeSecureSolve.jpg"/>
          <p:cNvPicPr>
            <a:picLocks noChangeAspect="1" noChangeArrowheads="1"/>
          </p:cNvPicPr>
          <p:nvPr/>
        </p:nvPicPr>
        <p:blipFill>
          <a:blip r:embed="rId17" cstate="print"/>
          <a:srcRect/>
          <a:stretch>
            <a:fillRect/>
          </a:stretch>
        </p:blipFill>
        <p:spPr bwMode="auto">
          <a:xfrm>
            <a:off x="5074920" y="5162627"/>
            <a:ext cx="914400" cy="186613"/>
          </a:xfrm>
          <a:prstGeom prst="rect">
            <a:avLst/>
          </a:prstGeom>
          <a:noFill/>
        </p:spPr>
      </p:pic>
      <p:pic>
        <p:nvPicPr>
          <p:cNvPr id="27" name="Picture 4" descr="ArcSight - Protect Your Business"/>
          <p:cNvPicPr>
            <a:picLocks noChangeAspect="1" noChangeArrowheads="1"/>
          </p:cNvPicPr>
          <p:nvPr>
            <p:custDataLst>
              <p:tags r:id="rId9"/>
            </p:custDataLst>
          </p:nvPr>
        </p:nvPicPr>
        <p:blipFill>
          <a:blip r:embed="rId18" cstate="print"/>
          <a:srcRect/>
          <a:stretch>
            <a:fillRect/>
          </a:stretch>
        </p:blipFill>
        <p:spPr bwMode="auto">
          <a:xfrm>
            <a:off x="5170494" y="3705228"/>
            <a:ext cx="914400" cy="372912"/>
          </a:xfrm>
          <a:prstGeom prst="rect">
            <a:avLst/>
          </a:prstGeom>
          <a:noFill/>
        </p:spPr>
      </p:pic>
      <p:pic>
        <p:nvPicPr>
          <p:cNvPr id="28" name="Picture 4" descr="http://t0.gstatic.com/images?q=tbn:ANd9GcTFUNCWmpwIbRNz9l9O3QbD1Z6oRS6esyPIuJkZb85gd5ta98TGYA"/>
          <p:cNvPicPr>
            <a:picLocks noChangeAspect="1" noChangeArrowheads="1"/>
          </p:cNvPicPr>
          <p:nvPr/>
        </p:nvPicPr>
        <p:blipFill>
          <a:blip r:embed="rId19" cstate="print"/>
          <a:srcRect/>
          <a:stretch>
            <a:fillRect/>
          </a:stretch>
        </p:blipFill>
        <p:spPr bwMode="auto">
          <a:xfrm>
            <a:off x="7635875" y="3897321"/>
            <a:ext cx="914400" cy="308919"/>
          </a:xfrm>
          <a:prstGeom prst="rect">
            <a:avLst/>
          </a:prstGeom>
          <a:noFill/>
        </p:spPr>
      </p:pic>
      <p:pic>
        <p:nvPicPr>
          <p:cNvPr id="29" name="Picture 5"/>
          <p:cNvPicPr>
            <a:picLocks noChangeAspect="1" noChangeArrowheads="1"/>
          </p:cNvPicPr>
          <p:nvPr/>
        </p:nvPicPr>
        <p:blipFill>
          <a:blip r:embed="rId20" cstate="print"/>
          <a:srcRect/>
          <a:stretch>
            <a:fillRect/>
          </a:stretch>
        </p:blipFill>
        <p:spPr bwMode="auto">
          <a:xfrm>
            <a:off x="5003836" y="2278050"/>
            <a:ext cx="1087418" cy="314797"/>
          </a:xfrm>
          <a:prstGeom prst="rect">
            <a:avLst/>
          </a:prstGeom>
          <a:noFill/>
          <a:ln w="9525">
            <a:noFill/>
            <a:miter lim="800000"/>
            <a:headEnd/>
            <a:tailEnd/>
          </a:ln>
          <a:effectLst/>
        </p:spPr>
      </p:pic>
      <p:pic>
        <p:nvPicPr>
          <p:cNvPr id="30" name="Picture 29" descr="sensage_logo_cmyk.jpg"/>
          <p:cNvPicPr>
            <a:picLocks noChangeAspect="1"/>
          </p:cNvPicPr>
          <p:nvPr/>
        </p:nvPicPr>
        <p:blipFill>
          <a:blip r:embed="rId21" cstate="print"/>
          <a:stretch>
            <a:fillRect/>
          </a:stretch>
        </p:blipFill>
        <p:spPr>
          <a:xfrm>
            <a:off x="6297641" y="2278050"/>
            <a:ext cx="1338234" cy="464032"/>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ct 20" hidden="1"/>
          <p:cNvGraphicFramePr>
            <a:graphicFrameLocks noChangeAspect="1"/>
          </p:cNvGraphicFramePr>
          <p:nvPr/>
        </p:nvGraphicFramePr>
        <p:xfrm>
          <a:off x="0" y="0"/>
          <a:ext cx="158750" cy="158750"/>
        </p:xfrm>
        <a:graphic>
          <a:graphicData uri="http://schemas.openxmlformats.org/presentationml/2006/ole">
            <p:oleObj spid="_x0000_s61442" name="think-cell Slide" r:id="rId11" imgW="360" imgH="360" progId="">
              <p:embed/>
            </p:oleObj>
          </a:graphicData>
        </a:graphic>
      </p:graphicFrame>
      <p:sp>
        <p:nvSpPr>
          <p:cNvPr id="8" name="Text Placeholder 5"/>
          <p:cNvSpPr txBox="1">
            <a:spLocks/>
          </p:cNvSpPr>
          <p:nvPr>
            <p:custDataLst>
              <p:tags r:id="rId2"/>
            </p:custDataLst>
          </p:nvPr>
        </p:nvSpPr>
        <p:spPr bwMode="auto">
          <a:xfrm>
            <a:off x="257176" y="1196752"/>
            <a:ext cx="8620124" cy="8606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ct val="20000"/>
              </a:spcBef>
              <a:spcAft>
                <a:spcPct val="0"/>
              </a:spcAft>
              <a:buClr>
                <a:schemeClr val="tx1"/>
              </a:buClr>
              <a:buSzPct val="120000"/>
              <a:buFont typeface="Arial" pitchFamily="34" charset="0"/>
              <a:buNone/>
              <a:tabLst/>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Info-Tech’s </a:t>
            </a:r>
            <a:r>
              <a:rPr kumimoji="0" lang="en-CA" b="1" i="1" strike="noStrike" kern="1200" cap="none" spc="0" normalizeH="0" baseline="0" noProof="0" dirty="0" smtClean="0">
                <a:ln>
                  <a:noFill/>
                </a:ln>
                <a:solidFill>
                  <a:schemeClr val="tx1"/>
                </a:solidFill>
                <a:effectLst/>
                <a:uLnTx/>
                <a:uFillTx/>
                <a:latin typeface="+mn-lt"/>
                <a:ea typeface="+mn-ea"/>
                <a:cs typeface="+mn-cs"/>
                <a:hlinkClick r:id="rId12"/>
              </a:rPr>
              <a:t>Security Information &amp; Event Management Vendor Shortlist Tool</a:t>
            </a:r>
            <a:r>
              <a:rPr kumimoji="0" lang="en-CA" b="1" i="1" strike="noStrike" kern="1200" cap="none" spc="0" normalizeH="0" baseline="0" noProof="0" dirty="0" smtClean="0">
                <a:ln>
                  <a:noFill/>
                </a:ln>
                <a:solidFill>
                  <a:schemeClr val="tx1"/>
                </a:solidFill>
                <a:effectLst/>
                <a:uLnTx/>
                <a:uFillTx/>
                <a:latin typeface="+mn-lt"/>
                <a:ea typeface="+mn-ea"/>
                <a:cs typeface="+mn-cs"/>
              </a:rPr>
              <a:t> </a:t>
            </a:r>
            <a:r>
              <a:rPr kumimoji="0" lang="en-US" b="1" i="0" u="none" strike="noStrike" kern="1200" cap="none" spc="0" normalizeH="0" noProof="0" dirty="0" smtClean="0">
                <a:ln>
                  <a:noFill/>
                </a:ln>
                <a:solidFill>
                  <a:schemeClr val="tx1"/>
                </a:solidFill>
                <a:effectLst/>
                <a:uLnTx/>
                <a:uFillTx/>
                <a:latin typeface="+mn-lt"/>
                <a:ea typeface="+mn-ea"/>
                <a:cs typeface="+mn-cs"/>
              </a:rPr>
              <a:t>is designed to generate a customized shortlist of vendors based on </a:t>
            </a:r>
            <a:r>
              <a:rPr kumimoji="0" lang="en-US" b="1" i="1" u="none" strike="noStrike" kern="1200" cap="none" spc="0" normalizeH="0" noProof="0" dirty="0" smtClean="0">
                <a:ln>
                  <a:noFill/>
                </a:ln>
                <a:solidFill>
                  <a:schemeClr val="tx1"/>
                </a:solidFill>
                <a:effectLst/>
                <a:uLnTx/>
                <a:uFillTx/>
                <a:latin typeface="+mn-lt"/>
                <a:ea typeface="+mn-ea"/>
                <a:cs typeface="+mn-cs"/>
              </a:rPr>
              <a:t>your </a:t>
            </a:r>
            <a:r>
              <a:rPr kumimoji="0" lang="en-US" b="1" i="0" u="none" strike="noStrike" kern="1200" cap="none" spc="0" normalizeH="0" noProof="0" dirty="0" smtClean="0">
                <a:ln>
                  <a:noFill/>
                </a:ln>
                <a:solidFill>
                  <a:schemeClr val="tx1"/>
                </a:solidFill>
                <a:effectLst/>
                <a:uLnTx/>
                <a:uFillTx/>
                <a:latin typeface="+mn-lt"/>
                <a:ea typeface="+mn-ea"/>
                <a:cs typeface="+mn-cs"/>
              </a:rPr>
              <a:t>key priorities.</a:t>
            </a:r>
            <a:endParaRPr kumimoji="0" lang="en-US" b="1" i="0" u="none" strike="noStrike" kern="1200" cap="none" spc="0" normalizeH="0" baseline="0" noProof="0" dirty="0">
              <a:ln>
                <a:noFill/>
              </a:ln>
              <a:solidFill>
                <a:schemeClr val="tx1"/>
              </a:solidFill>
              <a:effectLst/>
              <a:uLnTx/>
              <a:uFillTx/>
              <a:latin typeface="+mn-lt"/>
              <a:ea typeface="+mn-ea"/>
              <a:cs typeface="+mn-cs"/>
            </a:endParaRPr>
          </a:p>
        </p:txBody>
      </p:sp>
      <p:sp>
        <p:nvSpPr>
          <p:cNvPr id="15" name="Title 14"/>
          <p:cNvSpPr>
            <a:spLocks noGrp="1"/>
          </p:cNvSpPr>
          <p:nvPr>
            <p:ph type="title"/>
            <p:custDataLst>
              <p:tags r:id="rId3"/>
            </p:custDataLst>
          </p:nvPr>
        </p:nvSpPr>
        <p:spPr/>
        <p:txBody>
          <a:bodyPr/>
          <a:lstStyle/>
          <a:p>
            <a:r>
              <a:rPr lang="en-US" dirty="0" smtClean="0"/>
              <a:t>Identify leading candidates with the </a:t>
            </a:r>
            <a:r>
              <a:rPr lang="en-US" i="1" dirty="0" smtClean="0"/>
              <a:t>SIEM Vendor </a:t>
            </a:r>
            <a:br>
              <a:rPr lang="en-US" i="1" dirty="0" smtClean="0"/>
            </a:br>
            <a:r>
              <a:rPr lang="en-US" i="1" dirty="0" smtClean="0"/>
              <a:t>Shortlist Tool</a:t>
            </a:r>
            <a:endParaRPr lang="en-US" i="1" dirty="0"/>
          </a:p>
        </p:txBody>
      </p:sp>
      <p:grpSp>
        <p:nvGrpSpPr>
          <p:cNvPr id="2" name="Group 33"/>
          <p:cNvGrpSpPr/>
          <p:nvPr>
            <p:custDataLst>
              <p:tags r:id="rId4"/>
            </p:custDataLst>
          </p:nvPr>
        </p:nvGrpSpPr>
        <p:grpSpPr>
          <a:xfrm>
            <a:off x="503548" y="2182067"/>
            <a:ext cx="3410173" cy="3258613"/>
            <a:chOff x="5543549" y="2724151"/>
            <a:chExt cx="3295651" cy="2662529"/>
          </a:xfrm>
        </p:grpSpPr>
        <p:sp>
          <p:nvSpPr>
            <p:cNvPr id="10" name="Rectangle 9"/>
            <p:cNvSpPr/>
            <p:nvPr/>
          </p:nvSpPr>
          <p:spPr>
            <a:xfrm>
              <a:off x="5543549" y="2967849"/>
              <a:ext cx="3295651" cy="2418831"/>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tIns="0" rtlCol="0" anchor="t" anchorCtr="0"/>
            <a:lstStyle/>
            <a:p>
              <a:pPr marL="171450" indent="-111125" algn="l">
                <a:buFont typeface="Arial" pitchFamily="34" charset="0"/>
                <a:buChar char="•"/>
              </a:pPr>
              <a:r>
                <a:rPr lang="en-CA" sz="1200" dirty="0" smtClean="0">
                  <a:solidFill>
                    <a:schemeClr val="tx1"/>
                  </a:solidFill>
                </a:rPr>
                <a:t>Overall Vendor vs. Product Weightings</a:t>
              </a:r>
            </a:p>
            <a:p>
              <a:pPr marL="171450" indent="-111125" algn="l"/>
              <a:endParaRPr lang="en-CA" sz="1200" dirty="0" smtClean="0">
                <a:solidFill>
                  <a:schemeClr val="tx1"/>
                </a:solidFill>
              </a:endParaRPr>
            </a:p>
            <a:p>
              <a:pPr marL="171450" indent="-111125" algn="l">
                <a:buFont typeface="Arial" pitchFamily="34" charset="0"/>
                <a:buChar char="•"/>
              </a:pPr>
              <a:r>
                <a:rPr lang="en-CA" sz="1200" dirty="0" smtClean="0">
                  <a:solidFill>
                    <a:schemeClr val="tx1"/>
                  </a:solidFill>
                </a:rPr>
                <a:t>Top-level weighting of product vs. vendor criteria</a:t>
              </a:r>
            </a:p>
            <a:p>
              <a:pPr marL="171450" indent="-111125" algn="l">
                <a:buFont typeface="Arial" pitchFamily="34" charset="0"/>
                <a:buChar char="•"/>
              </a:pPr>
              <a:endParaRPr lang="en-CA" sz="1000" dirty="0" smtClean="0">
                <a:solidFill>
                  <a:schemeClr val="tx1"/>
                </a:solidFill>
              </a:endParaRPr>
            </a:p>
            <a:p>
              <a:pPr marL="171450" indent="-111125" algn="l">
                <a:buFont typeface="Arial" pitchFamily="34" charset="0"/>
                <a:buChar char="•"/>
              </a:pPr>
              <a:r>
                <a:rPr lang="en-CA" sz="1200" dirty="0" smtClean="0">
                  <a:solidFill>
                    <a:schemeClr val="tx1"/>
                  </a:solidFill>
                </a:rPr>
                <a:t>Individual product criteria weightings:</a:t>
              </a:r>
            </a:p>
            <a:p>
              <a:pPr marL="341313" indent="-169863" algn="l">
                <a:buClr>
                  <a:schemeClr val="tx1"/>
                </a:buClr>
                <a:buSzPct val="120000"/>
                <a:buFont typeface="Wingdings" pitchFamily="2" charset="2"/>
                <a:buChar char="ü"/>
              </a:pPr>
              <a:r>
                <a:rPr lang="en-CA" sz="1200" dirty="0" smtClean="0">
                  <a:solidFill>
                    <a:schemeClr val="tx1"/>
                  </a:solidFill>
                </a:rPr>
                <a:t>Features</a:t>
              </a:r>
            </a:p>
            <a:p>
              <a:pPr marL="341313" indent="-169863" algn="l">
                <a:buClr>
                  <a:schemeClr val="tx1"/>
                </a:buClr>
                <a:buSzPct val="120000"/>
                <a:buFont typeface="Wingdings" pitchFamily="2" charset="2"/>
                <a:buChar char="ü"/>
              </a:pPr>
              <a:r>
                <a:rPr lang="en-CA" sz="1200" dirty="0" smtClean="0">
                  <a:solidFill>
                    <a:schemeClr val="tx1"/>
                  </a:solidFill>
                </a:rPr>
                <a:t>Usability</a:t>
              </a:r>
            </a:p>
            <a:p>
              <a:pPr marL="341313" indent="-169863" algn="l">
                <a:buClr>
                  <a:schemeClr val="tx1"/>
                </a:buClr>
                <a:buSzPct val="120000"/>
                <a:buFont typeface="Wingdings" pitchFamily="2" charset="2"/>
                <a:buChar char="ü"/>
              </a:pPr>
              <a:r>
                <a:rPr lang="en-CA" sz="1200" dirty="0" smtClean="0">
                  <a:solidFill>
                    <a:schemeClr val="tx1"/>
                  </a:solidFill>
                </a:rPr>
                <a:t>Affordability</a:t>
              </a:r>
            </a:p>
            <a:p>
              <a:pPr marL="341313" indent="-169863" algn="l">
                <a:buClr>
                  <a:schemeClr val="tx1"/>
                </a:buClr>
                <a:buSzPct val="120000"/>
                <a:buFont typeface="Wingdings" pitchFamily="2" charset="2"/>
                <a:buChar char="ü"/>
              </a:pPr>
              <a:r>
                <a:rPr lang="en-CA" sz="1200" dirty="0" smtClean="0">
                  <a:solidFill>
                    <a:schemeClr val="tx1"/>
                  </a:solidFill>
                </a:rPr>
                <a:t>Architecture</a:t>
              </a:r>
            </a:p>
            <a:p>
              <a:pPr marL="171450" indent="-111125" algn="l"/>
              <a:endParaRPr lang="en-CA" sz="1000" dirty="0" smtClean="0">
                <a:solidFill>
                  <a:schemeClr val="tx1"/>
                </a:solidFill>
              </a:endParaRPr>
            </a:p>
            <a:p>
              <a:pPr marL="171450" indent="-111125" algn="l">
                <a:buFont typeface="Arial" pitchFamily="34" charset="0"/>
                <a:buChar char="•"/>
              </a:pPr>
              <a:r>
                <a:rPr lang="en-CA" sz="1200" dirty="0" smtClean="0">
                  <a:solidFill>
                    <a:schemeClr val="tx1"/>
                  </a:solidFill>
                </a:rPr>
                <a:t>Individual vendor criteria weightings:</a:t>
              </a:r>
            </a:p>
            <a:p>
              <a:pPr marL="341313" indent="-169863" algn="l">
                <a:buClr>
                  <a:schemeClr val="tx1"/>
                </a:buClr>
                <a:buSzPct val="120000"/>
                <a:buFont typeface="Wingdings" pitchFamily="2" charset="2"/>
                <a:buChar char="ü"/>
              </a:pPr>
              <a:r>
                <a:rPr lang="en-CA" sz="1200" dirty="0" smtClean="0">
                  <a:solidFill>
                    <a:schemeClr val="tx1"/>
                  </a:solidFill>
                </a:rPr>
                <a:t>Viability</a:t>
              </a:r>
            </a:p>
            <a:p>
              <a:pPr marL="341313" indent="-169863" algn="l">
                <a:buClr>
                  <a:schemeClr val="tx1"/>
                </a:buClr>
                <a:buSzPct val="120000"/>
                <a:buFont typeface="Wingdings" pitchFamily="2" charset="2"/>
                <a:buChar char="ü"/>
              </a:pPr>
              <a:r>
                <a:rPr lang="en-CA" sz="1200" dirty="0" smtClean="0">
                  <a:solidFill>
                    <a:schemeClr val="tx1"/>
                  </a:solidFill>
                </a:rPr>
                <a:t>Strategy</a:t>
              </a:r>
            </a:p>
            <a:p>
              <a:pPr marL="341313" indent="-169863" algn="l">
                <a:buClr>
                  <a:schemeClr val="tx1"/>
                </a:buClr>
                <a:buSzPct val="120000"/>
                <a:buFont typeface="Wingdings" pitchFamily="2" charset="2"/>
                <a:buChar char="ü"/>
              </a:pPr>
              <a:r>
                <a:rPr lang="en-CA" sz="1200" dirty="0" smtClean="0">
                  <a:solidFill>
                    <a:schemeClr val="tx1"/>
                  </a:solidFill>
                </a:rPr>
                <a:t>Reach</a:t>
              </a:r>
            </a:p>
            <a:p>
              <a:pPr marL="341313" indent="-169863" algn="l">
                <a:buClr>
                  <a:schemeClr val="tx1"/>
                </a:buClr>
                <a:buSzPct val="120000"/>
                <a:buFont typeface="Wingdings" pitchFamily="2" charset="2"/>
                <a:buChar char="ü"/>
              </a:pPr>
              <a:r>
                <a:rPr lang="en-CA" sz="1200" dirty="0" smtClean="0">
                  <a:solidFill>
                    <a:schemeClr val="tx1"/>
                  </a:solidFill>
                </a:rPr>
                <a:t>Channel</a:t>
              </a:r>
            </a:p>
          </p:txBody>
        </p:sp>
        <p:sp>
          <p:nvSpPr>
            <p:cNvPr id="11" name="Round Same Side Corner Rectangle 10"/>
            <p:cNvSpPr/>
            <p:nvPr/>
          </p:nvSpPr>
          <p:spPr>
            <a:xfrm>
              <a:off x="5543550" y="2724151"/>
              <a:ext cx="3295650" cy="39339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A" sz="1200" dirty="0" smtClean="0">
                  <a:solidFill>
                    <a:schemeClr val="bg1"/>
                  </a:solidFill>
                </a:rPr>
                <a:t>This tool offers the ability to modify:</a:t>
              </a:r>
              <a:endParaRPr lang="en-CA" sz="1200" dirty="0">
                <a:solidFill>
                  <a:schemeClr val="bg1"/>
                </a:solidFill>
              </a:endParaRPr>
            </a:p>
          </p:txBody>
        </p:sp>
      </p:grpSp>
      <p:grpSp>
        <p:nvGrpSpPr>
          <p:cNvPr id="26" name="Group 25"/>
          <p:cNvGrpSpPr/>
          <p:nvPr>
            <p:custDataLst>
              <p:tags r:id="rId5"/>
            </p:custDataLst>
          </p:nvPr>
        </p:nvGrpSpPr>
        <p:grpSpPr>
          <a:xfrm>
            <a:off x="3369676" y="4782235"/>
            <a:ext cx="815991" cy="792088"/>
            <a:chOff x="3375893" y="3714688"/>
            <a:chExt cx="815991" cy="792088"/>
          </a:xfrm>
        </p:grpSpPr>
        <p:sp>
          <p:nvSpPr>
            <p:cNvPr id="24" name="Rounded Rectangle 23"/>
            <p:cNvSpPr/>
            <p:nvPr>
              <p:custDataLst>
                <p:tags r:id="rId7"/>
              </p:custDataLst>
            </p:nvPr>
          </p:nvSpPr>
          <p:spPr>
            <a:xfrm>
              <a:off x="3375893" y="3714688"/>
              <a:ext cx="815991" cy="792088"/>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descr="tool.wmf"/>
            <p:cNvPicPr>
              <a:picLocks noChangeAspect="1"/>
            </p:cNvPicPr>
            <p:nvPr>
              <p:custDataLst>
                <p:tags r:id="rId8"/>
              </p:custDataLst>
            </p:nvPr>
          </p:nvPicPr>
          <p:blipFill>
            <a:blip r:embed="rId13" cstate="print"/>
            <a:stretch>
              <a:fillRect/>
            </a:stretch>
          </p:blipFill>
          <p:spPr>
            <a:xfrm>
              <a:off x="3463829" y="3795631"/>
              <a:ext cx="633902" cy="614790"/>
            </a:xfrm>
            <a:prstGeom prst="rect">
              <a:avLst/>
            </a:prstGeom>
          </p:spPr>
        </p:pic>
      </p:grpSp>
      <p:pic>
        <p:nvPicPr>
          <p:cNvPr id="17" name="Picture 16" descr="SIEM VL3.JPG"/>
          <p:cNvPicPr>
            <a:picLocks noChangeAspect="1"/>
          </p:cNvPicPr>
          <p:nvPr>
            <p:custDataLst>
              <p:tags r:id="rId6"/>
            </p:custDataLst>
          </p:nvPr>
        </p:nvPicPr>
        <p:blipFill>
          <a:blip r:embed="rId14" cstate="print"/>
          <a:stretch>
            <a:fillRect/>
          </a:stretch>
        </p:blipFill>
        <p:spPr>
          <a:xfrm>
            <a:off x="4931742" y="2057400"/>
            <a:ext cx="3551555" cy="4297680"/>
          </a:xfrm>
          <a:prstGeom prst="rect">
            <a:avLst/>
          </a:prstGeom>
          <a:ln>
            <a:solidFill>
              <a:schemeClr val="accent1"/>
            </a:solidFill>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ct 20" hidden="1"/>
          <p:cNvGraphicFramePr>
            <a:graphicFrameLocks noChangeAspect="1"/>
          </p:cNvGraphicFramePr>
          <p:nvPr/>
        </p:nvGraphicFramePr>
        <p:xfrm>
          <a:off x="0" y="0"/>
          <a:ext cx="158750" cy="158750"/>
        </p:xfrm>
        <a:graphic>
          <a:graphicData uri="http://schemas.openxmlformats.org/presentationml/2006/ole">
            <p:oleObj spid="_x0000_s62466" name="think-cell Slide" r:id="rId9" imgW="360" imgH="360" progId="">
              <p:embed/>
            </p:oleObj>
          </a:graphicData>
        </a:graphic>
      </p:graphicFrame>
      <p:sp>
        <p:nvSpPr>
          <p:cNvPr id="15" name="Title 14"/>
          <p:cNvSpPr>
            <a:spLocks noGrp="1"/>
          </p:cNvSpPr>
          <p:nvPr>
            <p:ph type="title"/>
            <p:custDataLst>
              <p:tags r:id="rId2"/>
            </p:custDataLst>
          </p:nvPr>
        </p:nvSpPr>
        <p:spPr/>
        <p:txBody>
          <a:bodyPr/>
          <a:lstStyle/>
          <a:p>
            <a:r>
              <a:rPr lang="en-US" dirty="0" smtClean="0"/>
              <a:t>Issue an RFP to ensure that SIEM vendors fit your needs, and not the other way around</a:t>
            </a:r>
            <a:endParaRPr lang="en-US" i="1" dirty="0"/>
          </a:p>
        </p:txBody>
      </p:sp>
      <p:sp>
        <p:nvSpPr>
          <p:cNvPr id="8" name="Text Placeholder 5"/>
          <p:cNvSpPr txBox="1">
            <a:spLocks/>
          </p:cNvSpPr>
          <p:nvPr>
            <p:custDataLst>
              <p:tags r:id="rId3"/>
            </p:custDataLst>
          </p:nvPr>
        </p:nvSpPr>
        <p:spPr bwMode="auto">
          <a:xfrm>
            <a:off x="257176" y="1268760"/>
            <a:ext cx="8620124" cy="65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0" fontAlgn="base" latinLnBrk="0" hangingPunct="0">
              <a:lnSpc>
                <a:spcPct val="100000"/>
              </a:lnSpc>
              <a:spcBef>
                <a:spcPct val="20000"/>
              </a:spcBef>
              <a:spcAft>
                <a:spcPct val="0"/>
              </a:spcAft>
              <a:buClr>
                <a:schemeClr val="tx1"/>
              </a:buClr>
              <a:buSzPct val="120000"/>
              <a:buFont typeface="Arial" pitchFamily="34" charset="0"/>
              <a:buNone/>
              <a:tabLst/>
              <a:defRPr/>
            </a:pPr>
            <a:r>
              <a:rPr kumimoji="0" lang="en-US" b="1" i="0" u="none" strike="noStrike" kern="1200" cap="none" spc="0" normalizeH="0" baseline="0" noProof="0" dirty="0" smtClean="0">
                <a:ln>
                  <a:noFill/>
                </a:ln>
                <a:solidFill>
                  <a:schemeClr val="tx1"/>
                </a:solidFill>
                <a:effectLst/>
                <a:uLnTx/>
                <a:uFillTx/>
                <a:latin typeface="+mn-lt"/>
                <a:ea typeface="+mn-ea"/>
                <a:cs typeface="+mn-cs"/>
              </a:rPr>
              <a:t>Use</a:t>
            </a:r>
            <a:r>
              <a:rPr kumimoji="0" lang="en-US" b="1" i="0" u="none" strike="noStrike" kern="1200" cap="none" spc="0" normalizeH="0" noProof="0" dirty="0" smtClean="0">
                <a:ln>
                  <a:noFill/>
                </a:ln>
                <a:solidFill>
                  <a:schemeClr val="tx1"/>
                </a:solidFill>
                <a:effectLst/>
                <a:uLnTx/>
                <a:uFillTx/>
                <a:latin typeface="+mn-lt"/>
                <a:ea typeface="+mn-ea"/>
                <a:cs typeface="+mn-cs"/>
              </a:rPr>
              <a:t> Info-Tech’s </a:t>
            </a:r>
            <a:r>
              <a:rPr kumimoji="0" lang="en-US" b="1" i="1" strike="noStrike" kern="1200" cap="none" spc="0" normalizeH="0" noProof="0" dirty="0" smtClean="0">
                <a:ln>
                  <a:noFill/>
                </a:ln>
                <a:solidFill>
                  <a:schemeClr val="tx1"/>
                </a:solidFill>
                <a:effectLst/>
                <a:uLnTx/>
                <a:uFillTx/>
                <a:latin typeface="+mn-lt"/>
                <a:ea typeface="+mn-ea"/>
                <a:cs typeface="+mn-cs"/>
                <a:hlinkClick r:id="rId10"/>
              </a:rPr>
              <a:t>Security Information &amp; Event Management RFP Template</a:t>
            </a:r>
            <a:r>
              <a:rPr kumimoji="0" lang="en-US" b="1" i="0" u="none" strike="noStrike" kern="1200" cap="none" spc="0" normalizeH="0" noProof="0" dirty="0" smtClean="0">
                <a:ln>
                  <a:noFill/>
                </a:ln>
                <a:solidFill>
                  <a:schemeClr val="tx1"/>
                </a:solidFill>
                <a:effectLst/>
                <a:uLnTx/>
                <a:uFillTx/>
                <a:latin typeface="+mn-lt"/>
                <a:ea typeface="+mn-ea"/>
                <a:cs typeface="+mn-cs"/>
              </a:rPr>
              <a:t> to conduct this critical step in your vendor selection process.</a:t>
            </a:r>
            <a:endParaRPr kumimoji="0" lang="en-US" b="1" i="0" u="none" strike="noStrike" kern="1200" cap="none" spc="0" normalizeH="0" baseline="0" noProof="0" dirty="0">
              <a:ln>
                <a:noFill/>
              </a:ln>
              <a:solidFill>
                <a:schemeClr val="tx1"/>
              </a:solidFill>
              <a:effectLst/>
              <a:uLnTx/>
              <a:uFillTx/>
              <a:latin typeface="+mn-lt"/>
              <a:ea typeface="+mn-ea"/>
              <a:cs typeface="+mn-cs"/>
            </a:endParaRPr>
          </a:p>
        </p:txBody>
      </p:sp>
      <p:grpSp>
        <p:nvGrpSpPr>
          <p:cNvPr id="2" name="Group 33"/>
          <p:cNvGrpSpPr/>
          <p:nvPr>
            <p:custDataLst>
              <p:tags r:id="rId4"/>
            </p:custDataLst>
          </p:nvPr>
        </p:nvGrpSpPr>
        <p:grpSpPr>
          <a:xfrm>
            <a:off x="505045" y="2181695"/>
            <a:ext cx="3456384" cy="2507445"/>
            <a:chOff x="5543549" y="2724151"/>
            <a:chExt cx="3295651" cy="2048767"/>
          </a:xfrm>
        </p:grpSpPr>
        <p:sp>
          <p:nvSpPr>
            <p:cNvPr id="10" name="Rectangle 9"/>
            <p:cNvSpPr/>
            <p:nvPr/>
          </p:nvSpPr>
          <p:spPr>
            <a:xfrm>
              <a:off x="5543549" y="2990351"/>
              <a:ext cx="3295651" cy="1782567"/>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tIns="182880" rtlCol="0" anchor="ctr"/>
            <a:lstStyle/>
            <a:p>
              <a:pPr marL="342900" indent="-165100" algn="l">
                <a:buFont typeface="Wingdings" pitchFamily="2" charset="2"/>
                <a:buChar char="ü"/>
              </a:pPr>
              <a:r>
                <a:rPr lang="en-CA" sz="1200" dirty="0" smtClean="0">
                  <a:solidFill>
                    <a:schemeClr val="tx1"/>
                  </a:solidFill>
                </a:rPr>
                <a:t>The Statement of Work</a:t>
              </a:r>
            </a:p>
            <a:p>
              <a:pPr marL="342900" indent="-165100" algn="l">
                <a:buFont typeface="Wingdings" pitchFamily="2" charset="2"/>
                <a:buChar char="ü"/>
              </a:pPr>
              <a:r>
                <a:rPr lang="en-CA" sz="1200" dirty="0" smtClean="0">
                  <a:solidFill>
                    <a:schemeClr val="tx1"/>
                  </a:solidFill>
                </a:rPr>
                <a:t>Proposal Preparation Instructions</a:t>
              </a:r>
            </a:p>
            <a:p>
              <a:pPr marL="342900" indent="-165100" algn="l">
                <a:buFont typeface="Wingdings" pitchFamily="2" charset="2"/>
                <a:buChar char="ü"/>
              </a:pPr>
              <a:r>
                <a:rPr lang="en-CA" sz="1200" dirty="0" smtClean="0">
                  <a:solidFill>
                    <a:schemeClr val="tx1"/>
                  </a:solidFill>
                </a:rPr>
                <a:t>Scope of Work</a:t>
              </a:r>
            </a:p>
            <a:p>
              <a:pPr marL="342900" indent="-165100" algn="l">
                <a:buFont typeface="Wingdings" pitchFamily="2" charset="2"/>
                <a:buChar char="ü"/>
              </a:pPr>
              <a:r>
                <a:rPr lang="en-CA" sz="1200" dirty="0" smtClean="0">
                  <a:solidFill>
                    <a:schemeClr val="tx1"/>
                  </a:solidFill>
                </a:rPr>
                <a:t>Functional Requirements</a:t>
              </a:r>
            </a:p>
            <a:p>
              <a:pPr marL="342900" indent="-165100" algn="l">
                <a:buFont typeface="Wingdings" pitchFamily="2" charset="2"/>
                <a:buChar char="ü"/>
              </a:pPr>
              <a:r>
                <a:rPr lang="en-CA" sz="1200" dirty="0" smtClean="0">
                  <a:solidFill>
                    <a:schemeClr val="tx1"/>
                  </a:solidFill>
                </a:rPr>
                <a:t>Technical Specifications</a:t>
              </a:r>
            </a:p>
            <a:p>
              <a:pPr marL="342900" indent="-165100" algn="l">
                <a:buFont typeface="Wingdings" pitchFamily="2" charset="2"/>
                <a:buChar char="ü"/>
              </a:pPr>
              <a:r>
                <a:rPr lang="en-CA" sz="1200" dirty="0" smtClean="0">
                  <a:solidFill>
                    <a:schemeClr val="tx1"/>
                  </a:solidFill>
                </a:rPr>
                <a:t>Operations &amp; Support</a:t>
              </a:r>
            </a:p>
            <a:p>
              <a:pPr marL="342900" indent="-165100" algn="l">
                <a:buFont typeface="Wingdings" pitchFamily="2" charset="2"/>
                <a:buChar char="ü"/>
              </a:pPr>
              <a:r>
                <a:rPr lang="en-CA" sz="1200" dirty="0" smtClean="0">
                  <a:solidFill>
                    <a:schemeClr val="tx1"/>
                  </a:solidFill>
                </a:rPr>
                <a:t>Sizing &amp; Implementation</a:t>
              </a:r>
            </a:p>
            <a:p>
              <a:pPr marL="342900" indent="-165100" algn="l">
                <a:buFont typeface="Wingdings" pitchFamily="2" charset="2"/>
                <a:buChar char="ü"/>
              </a:pPr>
              <a:r>
                <a:rPr lang="en-CA" sz="1200" dirty="0" smtClean="0">
                  <a:solidFill>
                    <a:schemeClr val="tx1"/>
                  </a:solidFill>
                </a:rPr>
                <a:t>Vendor Qualifications &amp; References</a:t>
              </a:r>
            </a:p>
            <a:p>
              <a:pPr marL="342900" indent="-165100" algn="l">
                <a:buFont typeface="Wingdings" pitchFamily="2" charset="2"/>
                <a:buChar char="ü"/>
              </a:pPr>
              <a:r>
                <a:rPr lang="en-CA" sz="1200" dirty="0" smtClean="0">
                  <a:solidFill>
                    <a:schemeClr val="tx1"/>
                  </a:solidFill>
                </a:rPr>
                <a:t>Budget &amp; Estimated Pricing</a:t>
              </a:r>
            </a:p>
            <a:p>
              <a:pPr marL="342900" indent="-165100" algn="l">
                <a:buFont typeface="Wingdings" pitchFamily="2" charset="2"/>
                <a:buChar char="ü"/>
              </a:pPr>
              <a:r>
                <a:rPr lang="en-CA" sz="1200" dirty="0" smtClean="0">
                  <a:solidFill>
                    <a:schemeClr val="tx1"/>
                  </a:solidFill>
                </a:rPr>
                <a:t>Vendor Certification</a:t>
              </a:r>
            </a:p>
          </p:txBody>
        </p:sp>
        <p:sp>
          <p:nvSpPr>
            <p:cNvPr id="11" name="Round Same Side Corner Rectangle 10"/>
            <p:cNvSpPr/>
            <p:nvPr/>
          </p:nvSpPr>
          <p:spPr>
            <a:xfrm>
              <a:off x="5543550" y="2724151"/>
              <a:ext cx="3295650" cy="393390"/>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dirty="0" smtClean="0">
                  <a:solidFill>
                    <a:schemeClr val="bg1"/>
                  </a:solidFill>
                </a:rPr>
                <a:t>Info-Tech’s SIEM RFP Template is populated with critical elements, including:</a:t>
              </a:r>
              <a:endParaRPr lang="en-CA" sz="1200" dirty="0">
                <a:solidFill>
                  <a:schemeClr val="bg1"/>
                </a:solidFill>
              </a:endParaRPr>
            </a:p>
          </p:txBody>
        </p:sp>
      </p:grpSp>
      <p:sp>
        <p:nvSpPr>
          <p:cNvPr id="19" name="Rounded Rectangle 18"/>
          <p:cNvSpPr/>
          <p:nvPr>
            <p:custDataLst>
              <p:tags r:id="rId5"/>
            </p:custDataLst>
          </p:nvPr>
        </p:nvSpPr>
        <p:spPr>
          <a:xfrm>
            <a:off x="3287957" y="4221088"/>
            <a:ext cx="815991" cy="792088"/>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0" name="Picture 19" descr="tool.wmf"/>
          <p:cNvPicPr>
            <a:picLocks noChangeAspect="1"/>
          </p:cNvPicPr>
          <p:nvPr>
            <p:custDataLst>
              <p:tags r:id="rId6"/>
            </p:custDataLst>
          </p:nvPr>
        </p:nvPicPr>
        <p:blipFill>
          <a:blip r:embed="rId11" cstate="print"/>
          <a:stretch>
            <a:fillRect/>
          </a:stretch>
        </p:blipFill>
        <p:spPr>
          <a:xfrm>
            <a:off x="3375893" y="4302031"/>
            <a:ext cx="633902" cy="614790"/>
          </a:xfrm>
          <a:prstGeom prst="rect">
            <a:avLst/>
          </a:prstGeom>
        </p:spPr>
      </p:pic>
      <p:pic>
        <p:nvPicPr>
          <p:cNvPr id="13" name="Picture 12" descr="SIEM RFP1.JPG"/>
          <p:cNvPicPr>
            <a:picLocks noChangeAspect="1"/>
          </p:cNvPicPr>
          <p:nvPr/>
        </p:nvPicPr>
        <p:blipFill>
          <a:blip r:embed="rId12" cstate="print"/>
          <a:srcRect b="14886"/>
          <a:stretch>
            <a:fillRect/>
          </a:stretch>
        </p:blipFill>
        <p:spPr>
          <a:xfrm>
            <a:off x="5061007" y="2011363"/>
            <a:ext cx="3320936" cy="3657917"/>
          </a:xfrm>
          <a:prstGeom prst="rect">
            <a:avLst/>
          </a:prstGeom>
          <a:ln>
            <a:solidFill>
              <a:schemeClr val="accent1"/>
            </a:solidFill>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hidden="1"/>
          <p:cNvGraphicFramePr>
            <a:graphicFrameLocks noChangeAspect="1"/>
          </p:cNvGraphicFramePr>
          <p:nvPr/>
        </p:nvGraphicFramePr>
        <p:xfrm>
          <a:off x="0" y="0"/>
          <a:ext cx="158750" cy="158750"/>
        </p:xfrm>
        <a:graphic>
          <a:graphicData uri="http://schemas.openxmlformats.org/presentationml/2006/ole">
            <p:oleObj spid="_x0000_s63490" name="think-cell Slide" r:id="rId11" imgW="360" imgH="360" progId="">
              <p:embed/>
            </p:oleObj>
          </a:graphicData>
        </a:graphic>
      </p:graphicFrame>
      <p:sp>
        <p:nvSpPr>
          <p:cNvPr id="12" name="Rectangle 11"/>
          <p:cNvSpPr/>
          <p:nvPr>
            <p:custDataLst>
              <p:tags r:id="rId2"/>
            </p:custDataLst>
          </p:nvPr>
        </p:nvSpPr>
        <p:spPr>
          <a:xfrm>
            <a:off x="347472" y="2764944"/>
            <a:ext cx="3252420" cy="1944216"/>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b="1" dirty="0" smtClean="0">
                <a:solidFill>
                  <a:schemeClr val="tx1"/>
                </a:solidFill>
              </a:rPr>
              <a:t>Evaluate RFP Responses</a:t>
            </a:r>
          </a:p>
          <a:p>
            <a:pPr algn="l"/>
            <a:r>
              <a:rPr lang="en-CA" sz="1200" dirty="0" smtClean="0">
                <a:solidFill>
                  <a:schemeClr val="tx1"/>
                </a:solidFill>
              </a:rPr>
              <a:t>The </a:t>
            </a:r>
            <a:r>
              <a:rPr lang="en-CA" sz="1200" i="1" dirty="0" smtClean="0">
                <a:solidFill>
                  <a:schemeClr val="tx1"/>
                </a:solidFill>
                <a:hlinkClick r:id="rId12"/>
              </a:rPr>
              <a:t>Security Information &amp; Event Management RFP Scoring Tool</a:t>
            </a:r>
            <a:r>
              <a:rPr lang="en-US" sz="1200" i="1" dirty="0" smtClean="0">
                <a:solidFill>
                  <a:schemeClr val="tx1"/>
                </a:solidFill>
              </a:rPr>
              <a:t> </a:t>
            </a:r>
            <a:r>
              <a:rPr lang="en-CA" sz="1200" dirty="0" smtClean="0">
                <a:solidFill>
                  <a:schemeClr val="tx1"/>
                </a:solidFill>
              </a:rPr>
              <a:t>is pre-built with essential criteria complementing the </a:t>
            </a:r>
            <a:r>
              <a:rPr lang="en-CA" sz="1200" i="1" dirty="0" smtClean="0">
                <a:solidFill>
                  <a:schemeClr val="tx1"/>
                </a:solidFill>
                <a:hlinkClick r:id="rId13"/>
              </a:rPr>
              <a:t>SIEM RFP Template</a:t>
            </a:r>
            <a:r>
              <a:rPr lang="en-CA" sz="1200" i="1" dirty="0" smtClean="0">
                <a:solidFill>
                  <a:schemeClr val="tx1"/>
                </a:solidFill>
              </a:rPr>
              <a:t> </a:t>
            </a:r>
            <a:r>
              <a:rPr lang="en-CA" sz="1200" dirty="0" smtClean="0">
                <a:solidFill>
                  <a:schemeClr val="tx1"/>
                </a:solidFill>
              </a:rPr>
              <a:t>from the previous slide. </a:t>
            </a:r>
          </a:p>
          <a:p>
            <a:pPr algn="l"/>
            <a:endParaRPr lang="en-CA" sz="1200" dirty="0" smtClean="0">
              <a:solidFill>
                <a:schemeClr val="tx1"/>
              </a:solidFill>
            </a:endParaRPr>
          </a:p>
          <a:p>
            <a:pPr algn="l"/>
            <a:r>
              <a:rPr lang="en-CA" sz="1200" b="1" dirty="0" smtClean="0">
                <a:solidFill>
                  <a:schemeClr val="tx1"/>
                </a:solidFill>
              </a:rPr>
              <a:t>Accelerate Procurement</a:t>
            </a:r>
          </a:p>
          <a:p>
            <a:pPr algn="l"/>
            <a:r>
              <a:rPr lang="en-CA" sz="1200" dirty="0" smtClean="0">
                <a:solidFill>
                  <a:schemeClr val="tx1"/>
                </a:solidFill>
              </a:rPr>
              <a:t>Use the tool to drive the meeting with your procurement department.</a:t>
            </a:r>
          </a:p>
        </p:txBody>
      </p:sp>
      <p:sp>
        <p:nvSpPr>
          <p:cNvPr id="43" name="Text Placeholder 42"/>
          <p:cNvSpPr>
            <a:spLocks noGrp="1"/>
          </p:cNvSpPr>
          <p:nvPr>
            <p:ph type="body" sz="quarter" idx="19"/>
            <p:custDataLst>
              <p:tags r:id="rId3"/>
            </p:custDataLst>
          </p:nvPr>
        </p:nvSpPr>
        <p:spPr/>
        <p:txBody>
          <a:bodyPr/>
          <a:lstStyle/>
          <a:p>
            <a:pPr marL="4763" lvl="1">
              <a:buNone/>
              <a:defRPr/>
            </a:pPr>
            <a:r>
              <a:rPr lang="en-US" sz="1800" b="1" dirty="0" smtClean="0"/>
              <a:t>A standard &amp; transparent process for scoring individual vendor RFP responses will help ensure that internal team biases are minimized.</a:t>
            </a:r>
          </a:p>
        </p:txBody>
      </p:sp>
      <p:sp>
        <p:nvSpPr>
          <p:cNvPr id="15" name="Title 14"/>
          <p:cNvSpPr>
            <a:spLocks noGrp="1"/>
          </p:cNvSpPr>
          <p:nvPr>
            <p:ph type="title"/>
            <p:custDataLst>
              <p:tags r:id="rId4"/>
            </p:custDataLst>
          </p:nvPr>
        </p:nvSpPr>
        <p:spPr/>
        <p:txBody>
          <a:bodyPr/>
          <a:lstStyle/>
          <a:p>
            <a:r>
              <a:rPr lang="en-US" dirty="0" smtClean="0"/>
              <a:t>To get the most value out of the RFP process, use the </a:t>
            </a:r>
            <a:br>
              <a:rPr lang="en-US" dirty="0" smtClean="0"/>
            </a:br>
            <a:r>
              <a:rPr lang="en-US" i="1" dirty="0" smtClean="0"/>
              <a:t>SIEM</a:t>
            </a:r>
            <a:r>
              <a:rPr lang="en-US" dirty="0" smtClean="0"/>
              <a:t> </a:t>
            </a:r>
            <a:r>
              <a:rPr lang="en-US" i="1" dirty="0" smtClean="0"/>
              <a:t>RFP Scoring Tool</a:t>
            </a:r>
            <a:endParaRPr lang="en-US" i="1" dirty="0"/>
          </a:p>
        </p:txBody>
      </p:sp>
      <p:sp>
        <p:nvSpPr>
          <p:cNvPr id="8" name="Text Placeholder 5"/>
          <p:cNvSpPr txBox="1">
            <a:spLocks/>
          </p:cNvSpPr>
          <p:nvPr>
            <p:custDataLst>
              <p:tags r:id="rId5"/>
            </p:custDataLst>
          </p:nvPr>
        </p:nvSpPr>
        <p:spPr bwMode="auto">
          <a:xfrm>
            <a:off x="257176" y="1362075"/>
            <a:ext cx="8620124" cy="65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763" lvl="1" algn="l">
              <a:defRPr/>
            </a:pPr>
            <a:endParaRPr lang="en-US" sz="1200" b="1" dirty="0">
              <a:solidFill>
                <a:schemeClr val="accent6"/>
              </a:solidFill>
              <a:latin typeface="+mn-lt"/>
            </a:endParaRPr>
          </a:p>
        </p:txBody>
      </p:sp>
      <p:sp>
        <p:nvSpPr>
          <p:cNvPr id="11" name="Round Same Side Corner Rectangle 10"/>
          <p:cNvSpPr/>
          <p:nvPr>
            <p:custDataLst>
              <p:tags r:id="rId6"/>
            </p:custDataLst>
          </p:nvPr>
        </p:nvSpPr>
        <p:spPr>
          <a:xfrm>
            <a:off x="348930" y="2253702"/>
            <a:ext cx="3252374" cy="604627"/>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A" sz="1200" dirty="0" smtClean="0">
                <a:solidFill>
                  <a:schemeClr val="bg1"/>
                </a:solidFill>
              </a:rPr>
              <a:t>Use Info-Tech’s</a:t>
            </a:r>
            <a:br>
              <a:rPr lang="en-CA" sz="1200" dirty="0" smtClean="0">
                <a:solidFill>
                  <a:schemeClr val="bg1"/>
                </a:solidFill>
              </a:rPr>
            </a:br>
            <a:r>
              <a:rPr lang="en-CA" sz="1200" i="1" dirty="0" smtClean="0">
                <a:solidFill>
                  <a:schemeClr val="bg1"/>
                </a:solidFill>
              </a:rPr>
              <a:t>SIEM RFP Scoring Tool </a:t>
            </a:r>
            <a:r>
              <a:rPr lang="en-CA" sz="1200" dirty="0" smtClean="0">
                <a:solidFill>
                  <a:schemeClr val="bg1"/>
                </a:solidFill>
              </a:rPr>
              <a:t>to:</a:t>
            </a:r>
            <a:endParaRPr lang="en-CA" sz="1200" dirty="0">
              <a:solidFill>
                <a:schemeClr val="bg1"/>
              </a:solidFill>
            </a:endParaRPr>
          </a:p>
        </p:txBody>
      </p:sp>
      <p:sp>
        <p:nvSpPr>
          <p:cNvPr id="50" name="Rounded Rectangle 49"/>
          <p:cNvSpPr/>
          <p:nvPr>
            <p:custDataLst>
              <p:tags r:id="rId7"/>
            </p:custDataLst>
          </p:nvPr>
        </p:nvSpPr>
        <p:spPr>
          <a:xfrm>
            <a:off x="2879961" y="4465712"/>
            <a:ext cx="815991" cy="792088"/>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 name="Picture 50" descr="tool.wmf"/>
          <p:cNvPicPr>
            <a:picLocks noChangeAspect="1"/>
          </p:cNvPicPr>
          <p:nvPr>
            <p:custDataLst>
              <p:tags r:id="rId8"/>
            </p:custDataLst>
          </p:nvPr>
        </p:nvPicPr>
        <p:blipFill>
          <a:blip r:embed="rId14" cstate="print"/>
          <a:stretch>
            <a:fillRect/>
          </a:stretch>
        </p:blipFill>
        <p:spPr>
          <a:xfrm>
            <a:off x="2967897" y="4546655"/>
            <a:ext cx="633902" cy="614790"/>
          </a:xfrm>
          <a:prstGeom prst="rect">
            <a:avLst/>
          </a:prstGeom>
        </p:spPr>
      </p:pic>
      <p:pic>
        <p:nvPicPr>
          <p:cNvPr id="17" name="Picture 16" descr="toolb-slide38.jpg"/>
          <p:cNvPicPr>
            <a:picLocks noChangeAspect="1"/>
          </p:cNvPicPr>
          <p:nvPr/>
        </p:nvPicPr>
        <p:blipFill>
          <a:blip r:embed="rId15" cstate="print"/>
          <a:stretch>
            <a:fillRect/>
          </a:stretch>
        </p:blipFill>
        <p:spPr>
          <a:xfrm>
            <a:off x="3931920" y="2019300"/>
            <a:ext cx="4663440" cy="2869367"/>
          </a:xfrm>
          <a:prstGeom prst="rect">
            <a:avLst/>
          </a:prstGeom>
          <a:ln>
            <a:solidFill>
              <a:schemeClr val="bg1">
                <a:lumMod val="50000"/>
              </a:schemeClr>
            </a:solidFill>
          </a:ln>
        </p:spPr>
      </p:pic>
      <p:pic>
        <p:nvPicPr>
          <p:cNvPr id="14" name="Picture 13" descr="SIEM RFP2.JPG"/>
          <p:cNvPicPr>
            <a:picLocks noChangeAspect="1"/>
          </p:cNvPicPr>
          <p:nvPr/>
        </p:nvPicPr>
        <p:blipFill>
          <a:blip r:embed="rId16" cstate="print"/>
          <a:stretch>
            <a:fillRect/>
          </a:stretch>
        </p:blipFill>
        <p:spPr>
          <a:xfrm>
            <a:off x="4230858" y="3130353"/>
            <a:ext cx="4646442" cy="3045566"/>
          </a:xfrm>
          <a:prstGeom prst="rect">
            <a:avLst/>
          </a:prstGeom>
          <a:ln>
            <a:solidFill>
              <a:schemeClr val="accent1"/>
            </a:solidFill>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hidden="1"/>
          <p:cNvGraphicFramePr>
            <a:graphicFrameLocks noChangeAspect="1"/>
          </p:cNvGraphicFramePr>
          <p:nvPr/>
        </p:nvGraphicFramePr>
        <p:xfrm>
          <a:off x="0" y="0"/>
          <a:ext cx="158750" cy="158750"/>
        </p:xfrm>
        <a:graphic>
          <a:graphicData uri="http://schemas.openxmlformats.org/presentationml/2006/ole">
            <p:oleObj spid="_x0000_s412674" name="think-cell Slide" r:id="rId10" imgW="360" imgH="360" progId="">
              <p:embed/>
            </p:oleObj>
          </a:graphicData>
        </a:graphic>
      </p:graphicFrame>
      <p:sp>
        <p:nvSpPr>
          <p:cNvPr id="12" name="Rectangle 11"/>
          <p:cNvSpPr/>
          <p:nvPr>
            <p:custDataLst>
              <p:tags r:id="rId2"/>
            </p:custDataLst>
          </p:nvPr>
        </p:nvSpPr>
        <p:spPr>
          <a:xfrm>
            <a:off x="610104" y="2999263"/>
            <a:ext cx="3456432" cy="2532857"/>
          </a:xfrm>
          <a:prstGeom prst="rect">
            <a:avLst/>
          </a:prstGeom>
          <a:solidFill>
            <a:schemeClr val="bg1"/>
          </a:solidFill>
          <a:ln w="12700">
            <a:solidFill>
              <a:schemeClr val="accent3"/>
            </a:solidFill>
          </a:ln>
          <a:effectLst>
            <a:outerShdw blurRad="25400" dist="254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14300" indent="-114300" algn="l">
              <a:spcBef>
                <a:spcPts val="600"/>
              </a:spcBef>
              <a:buFont typeface="Arial" pitchFamily="34" charset="0"/>
              <a:buChar char="•"/>
            </a:pPr>
            <a:endParaRPr lang="en-CA" sz="1200" i="1" dirty="0" smtClean="0">
              <a:solidFill>
                <a:schemeClr val="tx1"/>
              </a:solidFill>
            </a:endParaRPr>
          </a:p>
          <a:p>
            <a:pPr marL="114300" indent="-114300" algn="l">
              <a:spcBef>
                <a:spcPts val="600"/>
              </a:spcBef>
            </a:pPr>
            <a:r>
              <a:rPr lang="en-CA" sz="1200" dirty="0" smtClean="0">
                <a:solidFill>
                  <a:schemeClr val="tx1"/>
                </a:solidFill>
              </a:rPr>
              <a:t>The </a:t>
            </a:r>
            <a:r>
              <a:rPr lang="en-US" sz="1200" i="1" dirty="0" smtClean="0">
                <a:solidFill>
                  <a:schemeClr val="tx1"/>
                </a:solidFill>
                <a:hlinkClick r:id="rId11"/>
              </a:rPr>
              <a:t>Security Information &amp; Event Management Vendor Demo Script </a:t>
            </a:r>
            <a:r>
              <a:rPr lang="en-US" sz="1200" dirty="0" smtClean="0">
                <a:solidFill>
                  <a:schemeClr val="tx1"/>
                </a:solidFill>
              </a:rPr>
              <a:t>covers:</a:t>
            </a:r>
            <a:endParaRPr lang="en-CA" sz="1200" dirty="0" smtClean="0">
              <a:solidFill>
                <a:schemeClr val="tx1"/>
              </a:solidFill>
            </a:endParaRPr>
          </a:p>
          <a:p>
            <a:pPr marL="114300" indent="-114300" algn="l">
              <a:spcBef>
                <a:spcPts val="600"/>
              </a:spcBef>
              <a:buFont typeface="Arial" pitchFamily="34" charset="0"/>
              <a:buChar char="•"/>
            </a:pPr>
            <a:r>
              <a:rPr lang="en-CA" sz="1200" dirty="0" smtClean="0">
                <a:solidFill>
                  <a:schemeClr val="tx1"/>
                </a:solidFill>
              </a:rPr>
              <a:t>Standard and advanced log source and log management/retention configurations.</a:t>
            </a:r>
          </a:p>
          <a:p>
            <a:pPr marL="114300" indent="-114300" algn="l">
              <a:spcBef>
                <a:spcPts val="600"/>
              </a:spcBef>
              <a:buFont typeface="Arial" pitchFamily="34" charset="0"/>
              <a:buChar char="•"/>
            </a:pPr>
            <a:r>
              <a:rPr lang="en-CA" sz="1200" dirty="0" smtClean="0">
                <a:solidFill>
                  <a:schemeClr val="tx1"/>
                </a:solidFill>
              </a:rPr>
              <a:t>Canned and custom event correlation and alerting capabilities.</a:t>
            </a:r>
          </a:p>
          <a:p>
            <a:pPr marL="114300" indent="-114300" algn="l">
              <a:spcBef>
                <a:spcPts val="600"/>
              </a:spcBef>
              <a:buFont typeface="Arial" pitchFamily="34" charset="0"/>
              <a:buChar char="•"/>
            </a:pPr>
            <a:r>
              <a:rPr lang="en-CA" sz="1200" dirty="0" smtClean="0">
                <a:solidFill>
                  <a:schemeClr val="tx1"/>
                </a:solidFill>
              </a:rPr>
              <a:t>Canned and custom reporting functionality.</a:t>
            </a:r>
          </a:p>
          <a:p>
            <a:pPr marL="114300" indent="-114300" algn="l">
              <a:spcBef>
                <a:spcPts val="600"/>
              </a:spcBef>
              <a:buFont typeface="Arial" pitchFamily="34" charset="0"/>
              <a:buChar char="•"/>
            </a:pPr>
            <a:r>
              <a:rPr lang="en-CA" sz="1200" dirty="0" smtClean="0">
                <a:solidFill>
                  <a:schemeClr val="tx1"/>
                </a:solidFill>
              </a:rPr>
              <a:t>Forensic log analysis and incident management tools.</a:t>
            </a:r>
          </a:p>
          <a:p>
            <a:pPr marL="114300" indent="-114300" algn="l">
              <a:spcBef>
                <a:spcPts val="600"/>
              </a:spcBef>
              <a:buFont typeface="Arial" pitchFamily="34" charset="0"/>
              <a:buChar char="•"/>
            </a:pPr>
            <a:r>
              <a:rPr lang="en-CA" sz="1200" dirty="0" smtClean="0">
                <a:solidFill>
                  <a:schemeClr val="tx1"/>
                </a:solidFill>
              </a:rPr>
              <a:t>Custom dashboard and granular  system access features.</a:t>
            </a:r>
          </a:p>
          <a:p>
            <a:pPr marL="114300" indent="-114300" algn="l">
              <a:spcBef>
                <a:spcPts val="600"/>
              </a:spcBef>
              <a:buFont typeface="Arial" pitchFamily="34" charset="0"/>
              <a:buChar char="•"/>
            </a:pPr>
            <a:endParaRPr lang="en-CA" sz="1200" dirty="0" smtClean="0">
              <a:solidFill>
                <a:schemeClr val="tx1"/>
              </a:solidFill>
            </a:endParaRPr>
          </a:p>
        </p:txBody>
      </p:sp>
      <p:sp>
        <p:nvSpPr>
          <p:cNvPr id="15" name="Title 14"/>
          <p:cNvSpPr>
            <a:spLocks noGrp="1"/>
          </p:cNvSpPr>
          <p:nvPr>
            <p:ph type="title"/>
            <p:custDataLst>
              <p:tags r:id="rId3"/>
            </p:custDataLst>
          </p:nvPr>
        </p:nvSpPr>
        <p:spPr/>
        <p:txBody>
          <a:bodyPr/>
          <a:lstStyle/>
          <a:p>
            <a:r>
              <a:rPr lang="en-US" dirty="0" smtClean="0"/>
              <a:t>Take charge of vendor finalist demonstrations with a </a:t>
            </a:r>
            <a:r>
              <a:rPr lang="en-US" i="1" dirty="0" smtClean="0"/>
              <a:t>Vendor Demonstration Script</a:t>
            </a:r>
            <a:endParaRPr lang="en-US" i="1" dirty="0"/>
          </a:p>
        </p:txBody>
      </p:sp>
      <p:sp>
        <p:nvSpPr>
          <p:cNvPr id="8" name="Text Placeholder 5"/>
          <p:cNvSpPr txBox="1">
            <a:spLocks/>
          </p:cNvSpPr>
          <p:nvPr>
            <p:custDataLst>
              <p:tags r:id="rId4"/>
            </p:custDataLst>
          </p:nvPr>
        </p:nvSpPr>
        <p:spPr bwMode="auto">
          <a:xfrm>
            <a:off x="257176" y="1362075"/>
            <a:ext cx="8620124" cy="65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763" lvl="1" algn="l">
              <a:defRPr/>
            </a:pPr>
            <a:r>
              <a:rPr lang="en-US" b="1" dirty="0" smtClean="0">
                <a:latin typeface="+mn-lt"/>
              </a:rPr>
              <a:t>An onsite product demonstration will help enterprise decision-makers better understand the capabilities and constraints of various solutions.</a:t>
            </a:r>
            <a:endParaRPr lang="en-US" b="1" dirty="0">
              <a:latin typeface="+mn-lt"/>
            </a:endParaRPr>
          </a:p>
        </p:txBody>
      </p:sp>
      <p:sp>
        <p:nvSpPr>
          <p:cNvPr id="11" name="Round Same Side Corner Rectangle 10"/>
          <p:cNvSpPr/>
          <p:nvPr>
            <p:custDataLst>
              <p:tags r:id="rId5"/>
            </p:custDataLst>
          </p:nvPr>
        </p:nvSpPr>
        <p:spPr>
          <a:xfrm>
            <a:off x="611561" y="2325711"/>
            <a:ext cx="3456383" cy="671241"/>
          </a:xfrm>
          <a:prstGeom prst="round2SameRect">
            <a:avLst>
              <a:gd name="adj1" fmla="val 10667"/>
              <a:gd name="adj2" fmla="val 0"/>
            </a:avLst>
          </a:prstGeom>
          <a:solidFill>
            <a:schemeClr val="accent1"/>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dirty="0" smtClean="0">
                <a:solidFill>
                  <a:schemeClr val="bg1"/>
                </a:solidFill>
              </a:rPr>
              <a:t>This tool is designed to provide vendors with a consistent set of instructions for demonstrating key scenarios for the SIEM implementation.</a:t>
            </a:r>
            <a:endParaRPr lang="en-CA" sz="1200" dirty="0">
              <a:solidFill>
                <a:schemeClr val="bg1"/>
              </a:solidFill>
            </a:endParaRPr>
          </a:p>
        </p:txBody>
      </p:sp>
      <p:sp>
        <p:nvSpPr>
          <p:cNvPr id="9" name="Rounded Rectangle 8"/>
          <p:cNvSpPr/>
          <p:nvPr>
            <p:custDataLst>
              <p:tags r:id="rId6"/>
            </p:custDataLst>
          </p:nvPr>
        </p:nvSpPr>
        <p:spPr>
          <a:xfrm>
            <a:off x="3664569" y="5105792"/>
            <a:ext cx="815991" cy="792088"/>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tool.wmf"/>
          <p:cNvPicPr>
            <a:picLocks noChangeAspect="1"/>
          </p:cNvPicPr>
          <p:nvPr>
            <p:custDataLst>
              <p:tags r:id="rId7"/>
            </p:custDataLst>
          </p:nvPr>
        </p:nvPicPr>
        <p:blipFill>
          <a:blip r:embed="rId12" cstate="print"/>
          <a:stretch>
            <a:fillRect/>
          </a:stretch>
        </p:blipFill>
        <p:spPr>
          <a:xfrm>
            <a:off x="3752505" y="5191650"/>
            <a:ext cx="633902" cy="614790"/>
          </a:xfrm>
          <a:prstGeom prst="rect">
            <a:avLst/>
          </a:prstGeom>
        </p:spPr>
      </p:pic>
      <p:pic>
        <p:nvPicPr>
          <p:cNvPr id="412675" name="Picture 3" descr="image001"/>
          <p:cNvPicPr>
            <a:picLocks noChangeAspect="1" noChangeArrowheads="1"/>
          </p:cNvPicPr>
          <p:nvPr/>
        </p:nvPicPr>
        <p:blipFill>
          <a:blip r:embed="rId13" cstate="print"/>
          <a:stretch>
            <a:fillRect/>
          </a:stretch>
        </p:blipFill>
        <p:spPr bwMode="auto">
          <a:xfrm>
            <a:off x="5216625" y="2019300"/>
            <a:ext cx="3203970" cy="4152900"/>
          </a:xfrm>
          <a:prstGeom prst="rect">
            <a:avLst/>
          </a:prstGeom>
          <a:noFill/>
          <a:ln w="9525">
            <a:solidFill>
              <a:schemeClr val="accent1"/>
            </a:solid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Symantec leads the market, but other SIEM vendors offer compelling alternatives to meet specific requirements</a:t>
            </a:r>
            <a:endParaRPr lang="en-US" dirty="0"/>
          </a:p>
        </p:txBody>
      </p:sp>
      <p:sp>
        <p:nvSpPr>
          <p:cNvPr id="5" name="Text Placeholder 4"/>
          <p:cNvSpPr>
            <a:spLocks noGrp="1"/>
          </p:cNvSpPr>
          <p:nvPr>
            <p:ph type="body" sz="quarter" idx="16"/>
          </p:nvPr>
        </p:nvSpPr>
        <p:spPr>
          <a:xfrm>
            <a:off x="249302" y="1412776"/>
            <a:ext cx="4826753" cy="4502275"/>
          </a:xfrm>
        </p:spPr>
        <p:txBody>
          <a:bodyPr/>
          <a:lstStyle/>
          <a:p>
            <a:pPr marL="0" indent="0">
              <a:buNone/>
            </a:pPr>
            <a:r>
              <a:rPr lang="en-CA" sz="1400" dirty="0" smtClean="0"/>
              <a:t>Info-Tech evaluated ten competitors in the SIEM market, including the following notable performers:</a:t>
            </a:r>
          </a:p>
          <a:p>
            <a:pPr marL="179388" indent="-179388">
              <a:buNone/>
            </a:pPr>
            <a:r>
              <a:rPr lang="en-CA" sz="1400" b="1" u="sng" dirty="0" smtClean="0"/>
              <a:t>Champions:</a:t>
            </a:r>
          </a:p>
          <a:p>
            <a:pPr marL="179388" indent="-179388"/>
            <a:r>
              <a:rPr lang="en-CA" b="1" dirty="0" smtClean="0"/>
              <a:t>Symantec</a:t>
            </a:r>
            <a:r>
              <a:rPr lang="en-CA" dirty="0" smtClean="0"/>
              <a:t>, with its balance of strong product and vendor capabilities at an excellent price point, leads with a SIEM solution that can deliver benefits to almost any organization.</a:t>
            </a:r>
            <a:endParaRPr lang="en-CA" b="1" dirty="0" smtClean="0"/>
          </a:p>
          <a:p>
            <a:pPr marL="179388" indent="-179388"/>
            <a:r>
              <a:rPr lang="en-CA" b="1" dirty="0" smtClean="0"/>
              <a:t>Q1 Labs</a:t>
            </a:r>
            <a:r>
              <a:rPr lang="en-CA" dirty="0" smtClean="0"/>
              <a:t> delivers exceptional reporting capabilities and additional product features that distinguish it from Symantec at a higher, but still competitive, price point.</a:t>
            </a:r>
            <a:endParaRPr lang="en-CA" b="1" dirty="0" smtClean="0"/>
          </a:p>
          <a:p>
            <a:pPr marL="179388" indent="-179388"/>
            <a:r>
              <a:rPr lang="en-CA" b="1" dirty="0" err="1" smtClean="0"/>
              <a:t>SenSage</a:t>
            </a:r>
            <a:r>
              <a:rPr lang="en-CA" dirty="0" smtClean="0"/>
              <a:t> provides exceptional correlation and forensic capabilities for organizations that can justify the elevated cost.</a:t>
            </a:r>
          </a:p>
          <a:p>
            <a:pPr marL="179388" indent="-179388">
              <a:buNone/>
            </a:pPr>
            <a:r>
              <a:rPr lang="en-CA" sz="1400" b="1" u="sng" dirty="0" smtClean="0"/>
              <a:t>Value Award:</a:t>
            </a:r>
          </a:p>
          <a:p>
            <a:pPr marL="179388" indent="-179388"/>
            <a:r>
              <a:rPr lang="en-CA" b="1" dirty="0" smtClean="0"/>
              <a:t>Symantec</a:t>
            </a:r>
            <a:r>
              <a:rPr lang="en-CA" dirty="0" smtClean="0"/>
              <a:t>’s combination of stable and committed vendor, well-rounded product, and near rock-bottom pricing earns the company the Best Overall Value Award.</a:t>
            </a:r>
            <a:endParaRPr lang="en-CA" b="1" dirty="0" smtClean="0"/>
          </a:p>
          <a:p>
            <a:pPr marL="179388" indent="-179388">
              <a:buNone/>
            </a:pPr>
            <a:r>
              <a:rPr lang="en-CA" sz="1400" b="1" u="sng" dirty="0" smtClean="0"/>
              <a:t>Innovation Award:</a:t>
            </a:r>
          </a:p>
          <a:p>
            <a:pPr marL="179388" indent="-179388"/>
            <a:r>
              <a:rPr lang="en-CA" b="1" dirty="0" err="1" smtClean="0"/>
              <a:t>NitroSecurity</a:t>
            </a:r>
            <a:r>
              <a:rPr lang="en-CA" dirty="0" smtClean="0"/>
              <a:t> posted the highest score for product capabilities, and may be an appealing option for those seeking premium features and functionality to meet both compliance and event management requirements.</a:t>
            </a:r>
            <a:endParaRPr lang="en-CA" b="1" dirty="0" smtClean="0"/>
          </a:p>
          <a:p>
            <a:pPr marL="179388" indent="-179388"/>
            <a:endParaRPr lang="en-CA" b="1" dirty="0" smtClean="0"/>
          </a:p>
          <a:p>
            <a:pPr marL="179388" indent="-179388"/>
            <a:endParaRPr lang="en-CA" b="1" dirty="0" smtClean="0"/>
          </a:p>
        </p:txBody>
      </p:sp>
      <p:grpSp>
        <p:nvGrpSpPr>
          <p:cNvPr id="7" name="Group 91"/>
          <p:cNvGrpSpPr/>
          <p:nvPr/>
        </p:nvGrpSpPr>
        <p:grpSpPr>
          <a:xfrm>
            <a:off x="5472102" y="1412776"/>
            <a:ext cx="3276362" cy="4680520"/>
            <a:chOff x="7294118" y="18189"/>
            <a:chExt cx="1646637" cy="3815918"/>
          </a:xfrm>
        </p:grpSpPr>
        <p:sp>
          <p:nvSpPr>
            <p:cNvPr id="8" name="Rectangle 7"/>
            <p:cNvSpPr/>
            <p:nvPr/>
          </p:nvSpPr>
          <p:spPr>
            <a:xfrm>
              <a:off x="7294118" y="309528"/>
              <a:ext cx="1646636" cy="3524579"/>
            </a:xfrm>
            <a:prstGeom prst="rect">
              <a:avLst/>
            </a:prstGeom>
            <a:solidFill>
              <a:srgbClr val="F1F2E0"/>
            </a:solidFill>
            <a:ln w="12700">
              <a:solidFill>
                <a:srgbClr val="D3D3B9"/>
              </a:solidFill>
            </a:ln>
            <a:effectLst>
              <a:outerShdw blurRad="25400" dist="381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lgn="l">
                <a:spcBef>
                  <a:spcPts val="0"/>
                </a:spcBef>
                <a:buFont typeface="+mj-lt"/>
                <a:buAutoNum type="arabicPeriod"/>
              </a:pPr>
              <a:r>
                <a:rPr lang="en-CA" sz="1200" b="1" dirty="0" smtClean="0">
                  <a:solidFill>
                    <a:schemeClr val="tx1"/>
                  </a:solidFill>
                </a:rPr>
                <a:t> Focus on business requirements:</a:t>
              </a:r>
            </a:p>
            <a:p>
              <a:pPr algn="l">
                <a:spcBef>
                  <a:spcPts val="600"/>
                </a:spcBef>
              </a:pPr>
              <a:r>
                <a:rPr lang="en-CA" sz="1200" dirty="0" smtClean="0">
                  <a:solidFill>
                    <a:schemeClr val="tx1"/>
                  </a:solidFill>
                </a:rPr>
                <a:t>Identify the functionality that your organization requires to meet business needs or to justify an investment in SIEM technology.</a:t>
              </a:r>
            </a:p>
            <a:p>
              <a:pPr algn="l">
                <a:spcBef>
                  <a:spcPts val="0"/>
                </a:spcBef>
              </a:pPr>
              <a:endParaRPr lang="en-CA" sz="1200" dirty="0" smtClean="0">
                <a:solidFill>
                  <a:schemeClr val="tx1"/>
                </a:solidFill>
              </a:endParaRPr>
            </a:p>
            <a:p>
              <a:pPr marL="228600" indent="-228600" algn="l">
                <a:spcBef>
                  <a:spcPts val="0"/>
                </a:spcBef>
                <a:buFont typeface="+mj-lt"/>
                <a:buAutoNum type="arabicPeriod" startAt="2"/>
              </a:pPr>
              <a:r>
                <a:rPr lang="en-CA" sz="1200" b="1" dirty="0" smtClean="0">
                  <a:solidFill>
                    <a:schemeClr val="tx1"/>
                  </a:solidFill>
                </a:rPr>
                <a:t>Consider future requirements:</a:t>
              </a:r>
              <a:r>
                <a:rPr lang="en-CA" sz="1200" dirty="0" smtClean="0">
                  <a:solidFill>
                    <a:schemeClr val="tx1"/>
                  </a:solidFill>
                </a:rPr>
                <a:t> </a:t>
              </a:r>
            </a:p>
            <a:p>
              <a:pPr algn="l">
                <a:spcBef>
                  <a:spcPts val="600"/>
                </a:spcBef>
              </a:pPr>
              <a:r>
                <a:rPr lang="en-CA" sz="1200" dirty="0" smtClean="0">
                  <a:solidFill>
                    <a:schemeClr val="tx1"/>
                  </a:solidFill>
                </a:rPr>
                <a:t>Keep in mind all potential benefits of a SIEM deployment, whether you are focused primarily on simplifying compliance, speeding event management and incident response, or reducing overall risk.</a:t>
              </a:r>
            </a:p>
            <a:p>
              <a:pPr marL="228600" indent="-228600" algn="l">
                <a:spcBef>
                  <a:spcPts val="0"/>
                </a:spcBef>
                <a:buFont typeface="+mj-lt"/>
                <a:buAutoNum type="arabicPeriod"/>
              </a:pPr>
              <a:endParaRPr lang="en-CA" sz="1200" dirty="0" smtClean="0">
                <a:solidFill>
                  <a:schemeClr val="tx1"/>
                </a:solidFill>
              </a:endParaRPr>
            </a:p>
            <a:p>
              <a:pPr marL="228600" indent="-228600" algn="l">
                <a:spcBef>
                  <a:spcPts val="0"/>
                </a:spcBef>
                <a:buFont typeface="+mj-lt"/>
                <a:buAutoNum type="arabicPeriod" startAt="3"/>
              </a:pPr>
              <a:r>
                <a:rPr lang="en-CA" sz="1200" b="1" dirty="0" smtClean="0">
                  <a:solidFill>
                    <a:schemeClr val="tx1"/>
                  </a:solidFill>
                </a:rPr>
                <a:t>Go for good enough for </a:t>
              </a:r>
              <a:r>
                <a:rPr lang="en-CA" sz="1200" b="1" i="1" dirty="0" smtClean="0">
                  <a:solidFill>
                    <a:schemeClr val="tx1"/>
                  </a:solidFill>
                </a:rPr>
                <a:t>you</a:t>
              </a:r>
              <a:r>
                <a:rPr lang="en-CA" sz="1200" b="1" dirty="0" smtClean="0">
                  <a:solidFill>
                    <a:schemeClr val="tx1"/>
                  </a:solidFill>
                </a:rPr>
                <a:t>:</a:t>
              </a:r>
            </a:p>
            <a:p>
              <a:pPr algn="l">
                <a:spcBef>
                  <a:spcPts val="600"/>
                </a:spcBef>
              </a:pPr>
              <a:r>
                <a:rPr lang="en-CA" sz="1200" dirty="0" smtClean="0">
                  <a:solidFill>
                    <a:schemeClr val="tx1"/>
                  </a:solidFill>
                </a:rPr>
                <a:t>Align current and future requirements with the capabilities and solution feature-sets of vendors. While Symantec is the leader, its focus on solution breadth over depth underscores the importance of assessing alternative vendors against your organization’s needs.</a:t>
              </a:r>
            </a:p>
          </p:txBody>
        </p:sp>
        <p:grpSp>
          <p:nvGrpSpPr>
            <p:cNvPr id="9" name="Group 88"/>
            <p:cNvGrpSpPr/>
            <p:nvPr/>
          </p:nvGrpSpPr>
          <p:grpSpPr>
            <a:xfrm>
              <a:off x="7294119" y="18189"/>
              <a:ext cx="1646636" cy="285749"/>
              <a:chOff x="3991296" y="1961753"/>
              <a:chExt cx="1646636" cy="285749"/>
            </a:xfrm>
          </p:grpSpPr>
          <p:sp>
            <p:nvSpPr>
              <p:cNvPr id="10" name="Round Same Side Corner Rectangle 9"/>
              <p:cNvSpPr/>
              <p:nvPr/>
            </p:nvSpPr>
            <p:spPr>
              <a:xfrm>
                <a:off x="3991296" y="1961753"/>
                <a:ext cx="1646636" cy="285749"/>
              </a:xfrm>
              <a:prstGeom prst="round2SameRect">
                <a:avLst>
                  <a:gd name="adj1" fmla="val 10667"/>
                  <a:gd name="adj2" fmla="val 0"/>
                </a:avLst>
              </a:prstGeom>
              <a:gradFill>
                <a:gsLst>
                  <a:gs pos="0">
                    <a:schemeClr val="accent1"/>
                  </a:gs>
                  <a:gs pos="50000">
                    <a:schemeClr val="accent1">
                      <a:alpha val="90000"/>
                    </a:schemeClr>
                  </a:gs>
                  <a:gs pos="100000">
                    <a:schemeClr val="accent1"/>
                  </a:gs>
                </a:gsLst>
                <a:lin ang="10800000" scaled="0"/>
              </a:gra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i="1" dirty="0" smtClean="0">
                    <a:solidFill>
                      <a:schemeClr val="bg1"/>
                    </a:solidFill>
                    <a:latin typeface="+mj-lt"/>
                  </a:rPr>
                  <a:t>Info-Tech Insight</a:t>
                </a:r>
                <a:endParaRPr lang="en-CA" sz="1200" i="1" dirty="0">
                  <a:solidFill>
                    <a:schemeClr val="bg1"/>
                  </a:solidFill>
                  <a:latin typeface="+mj-lt"/>
                </a:endParaRPr>
              </a:p>
            </p:txBody>
          </p:sp>
          <p:pic>
            <p:nvPicPr>
              <p:cNvPr id="11" name="Picture 10" descr="insight-sm.wmf"/>
              <p:cNvPicPr>
                <a:picLocks noChangeAspect="1"/>
              </p:cNvPicPr>
              <p:nvPr/>
            </p:nvPicPr>
            <p:blipFill>
              <a:blip r:embed="rId3" cstate="print"/>
              <a:stretch>
                <a:fillRect/>
              </a:stretch>
            </p:blipFill>
            <p:spPr>
              <a:xfrm>
                <a:off x="5340106" y="2059814"/>
                <a:ext cx="240000" cy="180000"/>
              </a:xfrm>
              <a:prstGeom prst="rect">
                <a:avLst/>
              </a:prstGeom>
            </p:spPr>
          </p:pic>
        </p:grpSp>
      </p:grpSp>
      <p:cxnSp>
        <p:nvCxnSpPr>
          <p:cNvPr id="12" name="Straight Connector 11"/>
          <p:cNvCxnSpPr/>
          <p:nvPr/>
        </p:nvCxnSpPr>
        <p:spPr>
          <a:xfrm rot="16200000" flipH="1">
            <a:off x="3538538" y="3727684"/>
            <a:ext cx="3507085" cy="1"/>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hevron 12"/>
          <p:cNvSpPr/>
          <p:nvPr/>
        </p:nvSpPr>
        <p:spPr>
          <a:xfrm>
            <a:off x="431540" y="3141978"/>
            <a:ext cx="264872" cy="33079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7" name="Chevron 16"/>
          <p:cNvSpPr/>
          <p:nvPr/>
        </p:nvSpPr>
        <p:spPr>
          <a:xfrm>
            <a:off x="6214437" y="5049180"/>
            <a:ext cx="121759" cy="152064"/>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8" name="Text Placeholder 17"/>
          <p:cNvSpPr>
            <a:spLocks noGrp="1"/>
          </p:cNvSpPr>
          <p:nvPr>
            <p:ph type="body" sz="quarter" idx="15"/>
          </p:nvPr>
        </p:nvSpPr>
        <p:spPr/>
        <p:txBody>
          <a:bodyPr/>
          <a:lstStyle/>
          <a:p>
            <a:r>
              <a:rPr lang="en-CA" dirty="0" smtClean="0"/>
              <a:t>Develop Your SIEM Implementation Strategy</a:t>
            </a:r>
            <a:endParaRPr lang="en-CA" dirty="0"/>
          </a:p>
        </p:txBody>
      </p:sp>
      <p:sp>
        <p:nvSpPr>
          <p:cNvPr id="19" name="Text Placeholder 18"/>
          <p:cNvSpPr>
            <a:spLocks noGrp="1"/>
          </p:cNvSpPr>
          <p:nvPr>
            <p:ph type="body" sz="quarter" idx="18"/>
          </p:nvPr>
        </p:nvSpPr>
        <p:spPr/>
        <p:txBody>
          <a:bodyPr/>
          <a:lstStyle/>
          <a:p>
            <a:r>
              <a:rPr lang="en-CA" dirty="0" smtClean="0"/>
              <a:t>Understand SIEM Trends and Considerations</a:t>
            </a:r>
          </a:p>
          <a:p>
            <a:r>
              <a:rPr lang="en-CA" dirty="0" smtClean="0"/>
              <a:t>Evaluate SIEM Vendors</a:t>
            </a:r>
          </a:p>
          <a:p>
            <a:r>
              <a:rPr lang="en-CA" b="1" dirty="0" smtClean="0"/>
              <a:t>Develop Your SIEM Implementation Strategy</a:t>
            </a:r>
          </a:p>
          <a:p>
            <a:r>
              <a:rPr lang="en-CA" dirty="0" smtClean="0"/>
              <a:t>Appendices</a:t>
            </a:r>
            <a:endParaRPr lang="en-CA" dirty="0"/>
          </a:p>
        </p:txBody>
      </p:sp>
      <p:sp>
        <p:nvSpPr>
          <p:cNvPr id="20" name="Text Placeholder 19"/>
          <p:cNvSpPr>
            <a:spLocks noGrp="1"/>
          </p:cNvSpPr>
          <p:nvPr>
            <p:ph type="body" sz="quarter" idx="21"/>
          </p:nvPr>
        </p:nvSpPr>
        <p:spPr/>
        <p:txBody>
          <a:bodyPr/>
          <a:lstStyle/>
          <a:p>
            <a:r>
              <a:rPr lang="en-CA" dirty="0" smtClean="0"/>
              <a:t>SIEM implementation architectures</a:t>
            </a:r>
          </a:p>
          <a:p>
            <a:r>
              <a:rPr lang="en-CA" dirty="0" smtClean="0"/>
              <a:t>Assessing the total cost of SIEM</a:t>
            </a:r>
          </a:p>
          <a:p>
            <a:r>
              <a:rPr lang="en-CA" dirty="0" smtClean="0"/>
              <a:t>Moving forward with your SIEM implementation</a:t>
            </a:r>
          </a:p>
          <a:p>
            <a:endParaRPr lang="en-CA" dirty="0"/>
          </a:p>
        </p:txBody>
      </p:sp>
      <p:pic>
        <p:nvPicPr>
          <p:cNvPr id="9" name="Picture 2"/>
          <p:cNvPicPr>
            <a:picLocks noChangeAspect="1" noChangeArrowheads="1"/>
          </p:cNvPicPr>
          <p:nvPr/>
        </p:nvPicPr>
        <p:blipFill>
          <a:blip r:embed="rId3" cstate="print"/>
          <a:srcRect/>
          <a:stretch>
            <a:fillRect/>
          </a:stretch>
        </p:blipFill>
        <p:spPr bwMode="auto">
          <a:xfrm>
            <a:off x="-8933" y="1006035"/>
            <a:ext cx="8865409" cy="17748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9"/>
          </p:nvPr>
        </p:nvSpPr>
        <p:spPr/>
        <p:txBody>
          <a:bodyPr/>
          <a:lstStyle/>
          <a:p>
            <a:r>
              <a:rPr lang="en-CA" dirty="0" smtClean="0"/>
              <a:t>Get a handle on overall costs, understand the resource implications, and develop a plan to realize immediate and long-term benefits of SIEM.</a:t>
            </a:r>
            <a:endParaRPr lang="en-US" dirty="0"/>
          </a:p>
        </p:txBody>
      </p:sp>
      <p:sp>
        <p:nvSpPr>
          <p:cNvPr id="5" name="Title 4"/>
          <p:cNvSpPr>
            <a:spLocks noGrp="1"/>
          </p:cNvSpPr>
          <p:nvPr>
            <p:ph type="title"/>
          </p:nvPr>
        </p:nvSpPr>
        <p:spPr/>
        <p:txBody>
          <a:bodyPr/>
          <a:lstStyle/>
          <a:p>
            <a:r>
              <a:rPr lang="en-CA" dirty="0" smtClean="0"/>
              <a:t>Getting to a SIEM implementation strategy</a:t>
            </a:r>
            <a:endParaRPr lang="en-US" dirty="0"/>
          </a:p>
        </p:txBody>
      </p:sp>
      <p:sp>
        <p:nvSpPr>
          <p:cNvPr id="6" name="Text Placeholder 5"/>
          <p:cNvSpPr>
            <a:spLocks noGrp="1"/>
          </p:cNvSpPr>
          <p:nvPr>
            <p:ph type="body" sz="quarter" idx="16"/>
          </p:nvPr>
        </p:nvSpPr>
        <p:spPr>
          <a:xfrm>
            <a:off x="249303" y="2319571"/>
            <a:ext cx="4610729" cy="4313785"/>
          </a:xfrm>
        </p:spPr>
        <p:txBody>
          <a:bodyPr/>
          <a:lstStyle/>
          <a:p>
            <a:r>
              <a:rPr lang="en-CA" dirty="0" smtClean="0"/>
              <a:t>Hard implementation costs:</a:t>
            </a:r>
          </a:p>
          <a:p>
            <a:pPr lvl="1"/>
            <a:r>
              <a:rPr lang="en-CA" dirty="0" smtClean="0"/>
              <a:t>Design and size a SIEM solution that meets operational requirements.</a:t>
            </a:r>
          </a:p>
          <a:p>
            <a:pPr lvl="1"/>
            <a:r>
              <a:rPr lang="en-CA" dirty="0" smtClean="0"/>
              <a:t>Include the costs of additional hardware components.</a:t>
            </a:r>
          </a:p>
          <a:p>
            <a:r>
              <a:rPr lang="en-CA" dirty="0" smtClean="0"/>
              <a:t>Soft implementation costs:</a:t>
            </a:r>
          </a:p>
          <a:p>
            <a:pPr lvl="1"/>
            <a:r>
              <a:rPr lang="en-CA" dirty="0" smtClean="0"/>
              <a:t>Identify and track the resources consumed in system implementation and training.</a:t>
            </a:r>
          </a:p>
          <a:p>
            <a:r>
              <a:rPr lang="en-CA" dirty="0" smtClean="0"/>
              <a:t>Ongoing staffing costs:</a:t>
            </a:r>
          </a:p>
          <a:p>
            <a:pPr lvl="1"/>
            <a:r>
              <a:rPr lang="en-CA" dirty="0" smtClean="0"/>
              <a:t>Understand the immediate and ongoing impact on existing compliance and security management staffing.</a:t>
            </a:r>
          </a:p>
          <a:p>
            <a:r>
              <a:rPr lang="en-CA" dirty="0" smtClean="0"/>
              <a:t>Getting approval and moving ahead:</a:t>
            </a:r>
          </a:p>
          <a:p>
            <a:pPr lvl="1"/>
            <a:r>
              <a:rPr lang="en-CA" dirty="0" smtClean="0"/>
              <a:t>Stay attuned to the “tone from the top,” and grow use of the SIEM tool methodically.</a:t>
            </a:r>
          </a:p>
        </p:txBody>
      </p:sp>
      <p:pic>
        <p:nvPicPr>
          <p:cNvPr id="110594" name="Picture 2" descr="S:\_PRODUCTION\Images\ThinkStock (Recently Used 2010)\104642214.jpg"/>
          <p:cNvPicPr>
            <a:picLocks noChangeAspect="1" noChangeArrowheads="1"/>
          </p:cNvPicPr>
          <p:nvPr/>
        </p:nvPicPr>
        <p:blipFill>
          <a:blip r:embed="rId3" cstate="print"/>
          <a:srcRect/>
          <a:stretch>
            <a:fillRect/>
          </a:stretch>
        </p:blipFill>
        <p:spPr bwMode="auto">
          <a:xfrm>
            <a:off x="5004048" y="2528900"/>
            <a:ext cx="3754012" cy="2567744"/>
          </a:xfrm>
          <a:prstGeom prst="rect">
            <a:avLst/>
          </a:prstGeom>
          <a:noFill/>
          <a:effectLst>
            <a:softEdge rad="63500"/>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9"/>
          </p:nvPr>
        </p:nvSpPr>
        <p:spPr/>
        <p:txBody>
          <a:bodyPr/>
          <a:lstStyle/>
          <a:p>
            <a:r>
              <a:rPr lang="en-CA" dirty="0" smtClean="0"/>
              <a:t>SIEM is not a toaster, but SIEM appliance models have undeniable merits.</a:t>
            </a:r>
            <a:endParaRPr lang="en-US" dirty="0" smtClean="0"/>
          </a:p>
          <a:p>
            <a:endParaRPr lang="en-US" dirty="0"/>
          </a:p>
        </p:txBody>
      </p:sp>
      <p:sp>
        <p:nvSpPr>
          <p:cNvPr id="3" name="Title 2"/>
          <p:cNvSpPr>
            <a:spLocks noGrp="1"/>
          </p:cNvSpPr>
          <p:nvPr>
            <p:ph type="title"/>
          </p:nvPr>
        </p:nvSpPr>
        <p:spPr/>
        <p:txBody>
          <a:bodyPr/>
          <a:lstStyle/>
          <a:p>
            <a:r>
              <a:rPr lang="en-CA" dirty="0" smtClean="0"/>
              <a:t>Consider the available SIEM hardware platform options</a:t>
            </a:r>
            <a:endParaRPr lang="en-US" dirty="0"/>
          </a:p>
        </p:txBody>
      </p:sp>
      <p:sp>
        <p:nvSpPr>
          <p:cNvPr id="2" name="Text Placeholder 1"/>
          <p:cNvSpPr>
            <a:spLocks noGrp="1"/>
          </p:cNvSpPr>
          <p:nvPr>
            <p:ph type="body" sz="quarter" idx="16"/>
          </p:nvPr>
        </p:nvSpPr>
        <p:spPr/>
        <p:txBody>
          <a:bodyPr/>
          <a:lstStyle/>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endParaRPr lang="en-CA" dirty="0" smtClean="0"/>
          </a:p>
          <a:p>
            <a:pPr>
              <a:buNone/>
            </a:pPr>
            <a:r>
              <a:rPr lang="en-CA" dirty="0" smtClean="0"/>
              <a:t>Regardless of the platform selection, don’t forget to plan for log data </a:t>
            </a:r>
            <a:r>
              <a:rPr lang="en-CA" i="1" dirty="0" smtClean="0"/>
              <a:t>backup </a:t>
            </a:r>
            <a:r>
              <a:rPr lang="en-CA" dirty="0" smtClean="0"/>
              <a:t>to meet regulatory and internal policy requirements.</a:t>
            </a:r>
            <a:endParaRPr lang="en-US" dirty="0"/>
          </a:p>
        </p:txBody>
      </p:sp>
      <p:graphicFrame>
        <p:nvGraphicFramePr>
          <p:cNvPr id="5" name="Table 4"/>
          <p:cNvGraphicFramePr>
            <a:graphicFrameLocks noGrp="1"/>
          </p:cNvGraphicFramePr>
          <p:nvPr/>
        </p:nvGraphicFramePr>
        <p:xfrm>
          <a:off x="539552" y="2022215"/>
          <a:ext cx="8064897" cy="3388360"/>
        </p:xfrm>
        <a:graphic>
          <a:graphicData uri="http://schemas.openxmlformats.org/drawingml/2006/table">
            <a:tbl>
              <a:tblPr firstRow="1" bandRow="1">
                <a:tableStyleId>{5C22544A-7EE6-4342-B048-85BDC9FD1C3A}</a:tableStyleId>
              </a:tblPr>
              <a:tblGrid>
                <a:gridCol w="1980220"/>
                <a:gridCol w="3079361"/>
                <a:gridCol w="3005316"/>
              </a:tblGrid>
              <a:tr h="370840">
                <a:tc>
                  <a:txBody>
                    <a:bodyPr/>
                    <a:lstStyle/>
                    <a:p>
                      <a:r>
                        <a:rPr lang="en-CA" sz="1600" dirty="0" smtClean="0"/>
                        <a:t>Platfor</a:t>
                      </a:r>
                      <a:r>
                        <a:rPr lang="en-CA" sz="1600" baseline="0" dirty="0" smtClean="0"/>
                        <a:t>m</a:t>
                      </a:r>
                      <a:endParaRPr lang="en-US" sz="1600" dirty="0"/>
                    </a:p>
                  </a:txBody>
                  <a:tcPr/>
                </a:tc>
                <a:tc>
                  <a:txBody>
                    <a:bodyPr/>
                    <a:lstStyle/>
                    <a:p>
                      <a:r>
                        <a:rPr lang="en-CA" sz="1600" dirty="0" smtClean="0"/>
                        <a:t>Pros</a:t>
                      </a:r>
                      <a:endParaRPr lang="en-US" sz="1600" dirty="0"/>
                    </a:p>
                  </a:txBody>
                  <a:tcPr/>
                </a:tc>
                <a:tc>
                  <a:txBody>
                    <a:bodyPr/>
                    <a:lstStyle/>
                    <a:p>
                      <a:r>
                        <a:rPr lang="en-CA" sz="1600" dirty="0" smtClean="0"/>
                        <a:t>Cons</a:t>
                      </a:r>
                      <a:endParaRPr lang="en-US" sz="1600" dirty="0"/>
                    </a:p>
                  </a:txBody>
                  <a:tcPr/>
                </a:tc>
              </a:tr>
              <a:tr h="370840">
                <a:tc>
                  <a:txBody>
                    <a:bodyPr/>
                    <a:lstStyle/>
                    <a:p>
                      <a:r>
                        <a:rPr lang="en-CA" sz="1200" b="1" dirty="0" smtClean="0"/>
                        <a:t>Hardware</a:t>
                      </a:r>
                      <a:r>
                        <a:rPr lang="en-CA" sz="1200" b="1" baseline="0" dirty="0" smtClean="0"/>
                        <a:t> Appliance</a:t>
                      </a:r>
                      <a:endParaRPr lang="en-US" sz="1200" b="1" dirty="0"/>
                    </a:p>
                  </a:txBody>
                  <a:tcPr/>
                </a:tc>
                <a:tc>
                  <a:txBody>
                    <a:bodyPr/>
                    <a:lstStyle/>
                    <a:p>
                      <a:r>
                        <a:rPr lang="en-CA" sz="1200" dirty="0" smtClean="0"/>
                        <a:t>Simplified management</a:t>
                      </a:r>
                      <a:r>
                        <a:rPr lang="en-CA" sz="1200" baseline="0" dirty="0" smtClean="0"/>
                        <a:t> maximizes focus on SIEM operations.</a:t>
                      </a:r>
                    </a:p>
                    <a:p>
                      <a:r>
                        <a:rPr lang="en-CA" sz="1200" baseline="0" dirty="0" smtClean="0"/>
                        <a:t/>
                      </a:r>
                      <a:br>
                        <a:rPr lang="en-CA" sz="1200" baseline="0" dirty="0" smtClean="0"/>
                      </a:br>
                      <a:r>
                        <a:rPr lang="en-CA" sz="1200" baseline="0" dirty="0" smtClean="0"/>
                        <a:t>Simplified support – no vendor concerns about underlying hardware.</a:t>
                      </a:r>
                      <a:endParaRPr lang="en-US" sz="1200" dirty="0"/>
                    </a:p>
                  </a:txBody>
                  <a:tcPr/>
                </a:tc>
                <a:tc>
                  <a:txBody>
                    <a:bodyPr/>
                    <a:lstStyle/>
                    <a:p>
                      <a:r>
                        <a:rPr lang="en-CA" sz="1200" dirty="0" smtClean="0"/>
                        <a:t>Dedicated </a:t>
                      </a:r>
                      <a:r>
                        <a:rPr lang="en-CA" sz="1200" baseline="0" dirty="0" smtClean="0"/>
                        <a:t>onboard storage is unavailable for other uses.</a:t>
                      </a:r>
                    </a:p>
                    <a:p>
                      <a:endParaRPr lang="en-CA" sz="1200" baseline="0" dirty="0" smtClean="0"/>
                    </a:p>
                    <a:p>
                      <a:r>
                        <a:rPr lang="en-CA" sz="1200" baseline="0" dirty="0" smtClean="0"/>
                        <a:t>Scalability limited by appliance capabilities.</a:t>
                      </a:r>
                      <a:endParaRPr lang="en-US" sz="1200" dirty="0"/>
                    </a:p>
                  </a:txBody>
                  <a:tcPr/>
                </a:tc>
              </a:tr>
              <a:tr h="370840">
                <a:tc>
                  <a:txBody>
                    <a:bodyPr/>
                    <a:lstStyle/>
                    <a:p>
                      <a:r>
                        <a:rPr lang="en-CA" sz="1200" b="1" dirty="0" smtClean="0"/>
                        <a:t>Virtual</a:t>
                      </a:r>
                      <a:r>
                        <a:rPr lang="en-CA" sz="1200" b="1" baseline="0" dirty="0" smtClean="0"/>
                        <a:t> </a:t>
                      </a:r>
                      <a:r>
                        <a:rPr lang="en-CA" sz="1200" b="1" dirty="0" smtClean="0"/>
                        <a:t>Appliance</a:t>
                      </a:r>
                      <a:endParaRPr lang="en-US" sz="1200" b="1" dirty="0"/>
                    </a:p>
                  </a:txBody>
                  <a:tcPr/>
                </a:tc>
                <a:tc>
                  <a:txBody>
                    <a:bodyPr/>
                    <a:lstStyle/>
                    <a:p>
                      <a:r>
                        <a:rPr lang="en-CA" sz="1200" dirty="0" smtClean="0"/>
                        <a:t>Leverages existing server virtualization</a:t>
                      </a:r>
                      <a:r>
                        <a:rPr lang="en-CA" sz="1200" baseline="0" dirty="0" smtClean="0"/>
                        <a:t> and shared storage (SAN) investments.</a:t>
                      </a:r>
                    </a:p>
                    <a:p>
                      <a:endParaRPr lang="en-CA" sz="1200" baseline="0" dirty="0" smtClean="0"/>
                    </a:p>
                    <a:p>
                      <a:r>
                        <a:rPr lang="en-CA" sz="1200" baseline="0" dirty="0" smtClean="0"/>
                        <a:t>Scalability and resiliency limited only by those environments.</a:t>
                      </a:r>
                      <a:endParaRPr lang="en-US" sz="1200" dirty="0"/>
                    </a:p>
                  </a:txBody>
                  <a:tcPr/>
                </a:tc>
                <a:tc>
                  <a:txBody>
                    <a:bodyPr/>
                    <a:lstStyle/>
                    <a:p>
                      <a:r>
                        <a:rPr lang="en-CA" sz="1200" dirty="0" smtClean="0"/>
                        <a:t>High-performance requirements </a:t>
                      </a:r>
                      <a:r>
                        <a:rPr lang="en-CA" sz="1200" baseline="0" dirty="0" smtClean="0"/>
                        <a:t>c</a:t>
                      </a:r>
                      <a:r>
                        <a:rPr lang="en-CA" sz="1200" dirty="0" smtClean="0"/>
                        <a:t>onsume virtual server</a:t>
                      </a:r>
                      <a:r>
                        <a:rPr lang="en-CA" sz="1200" baseline="0" dirty="0" smtClean="0"/>
                        <a:t> resources.</a:t>
                      </a:r>
                    </a:p>
                    <a:p>
                      <a:endParaRPr lang="en-CA" sz="1200" baseline="0" dirty="0" smtClean="0"/>
                    </a:p>
                    <a:p>
                      <a:r>
                        <a:rPr lang="en-CA" sz="1200" baseline="0" dirty="0" smtClean="0"/>
                        <a:t>Requires additional virtual server management.</a:t>
                      </a:r>
                      <a:endParaRPr lang="en-US" sz="1200" dirty="0"/>
                    </a:p>
                  </a:txBody>
                  <a:tcPr/>
                </a:tc>
              </a:tr>
              <a:tr h="370840">
                <a:tc>
                  <a:txBody>
                    <a:bodyPr/>
                    <a:lstStyle/>
                    <a:p>
                      <a:r>
                        <a:rPr lang="en-CA" sz="1200" b="1" dirty="0" smtClean="0"/>
                        <a:t>Software-only Solutions</a:t>
                      </a:r>
                      <a:endParaRPr lang="en-US" sz="1200" b="1" dirty="0"/>
                    </a:p>
                  </a:txBody>
                  <a:tcPr/>
                </a:tc>
                <a:tc>
                  <a:txBody>
                    <a:bodyPr/>
                    <a:lstStyle/>
                    <a:p>
                      <a:r>
                        <a:rPr lang="en-CA" sz="1200" dirty="0" smtClean="0"/>
                        <a:t>Allows</a:t>
                      </a:r>
                      <a:r>
                        <a:rPr lang="en-CA" sz="1200" baseline="0" dirty="0" smtClean="0"/>
                        <a:t> wider choice of hardware.</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aseline="0" dirty="0" smtClean="0"/>
                        <a:t>Requires dedicated server hardware and ongoing server management.</a:t>
                      </a:r>
                      <a:endParaRPr lang="en-US" sz="1200" dirty="0" smtClean="0"/>
                    </a:p>
                    <a:p>
                      <a:endParaRPr lang="en-CA" sz="1200" dirty="0" smtClean="0"/>
                    </a:p>
                    <a:p>
                      <a:r>
                        <a:rPr lang="en-CA" sz="1200" dirty="0" smtClean="0"/>
                        <a:t>Elevates risk of HW vs. SW finger-pointing</a:t>
                      </a:r>
                      <a:r>
                        <a:rPr lang="en-CA" sz="1200" baseline="0" dirty="0" smtClean="0"/>
                        <a:t> during support calls</a:t>
                      </a:r>
                      <a:r>
                        <a:rPr lang="en-CA" sz="1200" dirty="0" smtClean="0"/>
                        <a:t>.</a:t>
                      </a:r>
                      <a:endParaRPr lang="en-US" sz="1200" dirty="0"/>
                    </a:p>
                  </a:txBody>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9"/>
          </p:nvPr>
        </p:nvSpPr>
        <p:spPr/>
        <p:txBody>
          <a:bodyPr/>
          <a:lstStyle/>
          <a:p>
            <a:r>
              <a:rPr lang="en-CA" dirty="0" smtClean="0"/>
              <a:t>Consider performance, capacity, and regulatory inputs in your design process.</a:t>
            </a:r>
            <a:endParaRPr lang="en-US" dirty="0"/>
          </a:p>
        </p:txBody>
      </p:sp>
      <p:sp>
        <p:nvSpPr>
          <p:cNvPr id="5" name="Title 4"/>
          <p:cNvSpPr>
            <a:spLocks noGrp="1"/>
          </p:cNvSpPr>
          <p:nvPr>
            <p:ph type="title"/>
          </p:nvPr>
        </p:nvSpPr>
        <p:spPr/>
        <p:txBody>
          <a:bodyPr/>
          <a:lstStyle/>
          <a:p>
            <a:r>
              <a:rPr lang="en-CA" dirty="0" smtClean="0"/>
              <a:t>Identify constraints for your SIEM architecture</a:t>
            </a:r>
            <a:endParaRPr lang="en-US" dirty="0"/>
          </a:p>
        </p:txBody>
      </p:sp>
      <p:sp>
        <p:nvSpPr>
          <p:cNvPr id="6" name="Text Placeholder 5"/>
          <p:cNvSpPr>
            <a:spLocks noGrp="1"/>
          </p:cNvSpPr>
          <p:nvPr>
            <p:ph type="body" sz="quarter" idx="16"/>
          </p:nvPr>
        </p:nvSpPr>
        <p:spPr>
          <a:xfrm>
            <a:off x="249303" y="2022215"/>
            <a:ext cx="5042777" cy="4313785"/>
          </a:xfrm>
        </p:spPr>
        <p:txBody>
          <a:bodyPr/>
          <a:lstStyle/>
          <a:p>
            <a:r>
              <a:rPr lang="en-CA" dirty="0" smtClean="0"/>
              <a:t>SIEM vendors offer a variety of centralized and distributed deployment options – sometimes the best design is a mix of both.</a:t>
            </a:r>
            <a:endParaRPr lang="en-US" dirty="0" smtClean="0"/>
          </a:p>
          <a:p>
            <a:endParaRPr lang="en-CA" dirty="0" smtClean="0"/>
          </a:p>
          <a:p>
            <a:r>
              <a:rPr lang="en-CA" dirty="0" smtClean="0"/>
              <a:t>Centralized components typically include log collectors, event correlation engines, and functions including alerting, reporting, and incident management tools.</a:t>
            </a:r>
          </a:p>
          <a:p>
            <a:pPr lvl="1"/>
            <a:r>
              <a:rPr lang="en-CA" dirty="0" smtClean="0"/>
              <a:t>Whether “all in one” or separate but adjacent devices, deploying these components centrally reduces the management burden for SIEM.</a:t>
            </a:r>
          </a:p>
          <a:p>
            <a:endParaRPr lang="en-CA" dirty="0" smtClean="0"/>
          </a:p>
          <a:p>
            <a:r>
              <a:rPr lang="en-CA" dirty="0" smtClean="0"/>
              <a:t>Distributed designs </a:t>
            </a:r>
            <a:r>
              <a:rPr lang="en-CA" i="1" dirty="0" smtClean="0"/>
              <a:t>may </a:t>
            </a:r>
            <a:r>
              <a:rPr lang="en-CA" dirty="0" smtClean="0"/>
              <a:t>include single-purpose collectors and combination collector/correlation devices, which can support:</a:t>
            </a:r>
          </a:p>
          <a:p>
            <a:pPr lvl="1"/>
            <a:r>
              <a:rPr lang="en-CA" dirty="0" smtClean="0"/>
              <a:t>Regulatory requirements (e.g. EU Safe Harbour) that restrict offshore movement of private/sensitive data.</a:t>
            </a:r>
          </a:p>
          <a:p>
            <a:pPr lvl="1"/>
            <a:r>
              <a:rPr lang="en-CA" dirty="0" smtClean="0"/>
              <a:t>Performance and scalability needs by aggregating data from log sources at remote sites and offloading event correlation processing.</a:t>
            </a:r>
          </a:p>
        </p:txBody>
      </p:sp>
      <p:cxnSp>
        <p:nvCxnSpPr>
          <p:cNvPr id="8" name="Straight Connector 7"/>
          <p:cNvCxnSpPr/>
          <p:nvPr/>
        </p:nvCxnSpPr>
        <p:spPr>
          <a:xfrm rot="5400000">
            <a:off x="3977934" y="3627022"/>
            <a:ext cx="2988332" cy="0"/>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91"/>
          <p:cNvGrpSpPr/>
          <p:nvPr/>
        </p:nvGrpSpPr>
        <p:grpSpPr>
          <a:xfrm>
            <a:off x="5832140" y="2022215"/>
            <a:ext cx="2880320" cy="3459013"/>
            <a:chOff x="7164288" y="317097"/>
            <a:chExt cx="1646636" cy="3001241"/>
          </a:xfrm>
        </p:grpSpPr>
        <p:sp>
          <p:nvSpPr>
            <p:cNvPr id="12" name="Rectangle 11"/>
            <p:cNvSpPr/>
            <p:nvPr/>
          </p:nvSpPr>
          <p:spPr>
            <a:xfrm>
              <a:off x="7164288" y="602846"/>
              <a:ext cx="1646636" cy="2715492"/>
            </a:xfrm>
            <a:prstGeom prst="rect">
              <a:avLst/>
            </a:prstGeom>
            <a:solidFill>
              <a:srgbClr val="F1F2E0"/>
            </a:solidFill>
            <a:ln w="12700">
              <a:solidFill>
                <a:srgbClr val="D3D3B9"/>
              </a:solidFill>
            </a:ln>
            <a:effectLst>
              <a:outerShdw blurRad="25400" dist="381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dirty="0" smtClean="0">
                  <a:solidFill>
                    <a:schemeClr val="tx1"/>
                  </a:solidFill>
                </a:rPr>
                <a:t>Cloud-based SIEM solutions (aka </a:t>
              </a:r>
              <a:r>
                <a:rPr lang="en-CA" sz="1200" dirty="0" err="1" smtClean="0">
                  <a:solidFill>
                    <a:schemeClr val="tx1"/>
                  </a:solidFill>
                </a:rPr>
                <a:t>SIEMaaS</a:t>
              </a:r>
              <a:r>
                <a:rPr lang="en-CA" sz="1200" dirty="0" smtClean="0">
                  <a:solidFill>
                    <a:schemeClr val="tx1"/>
                  </a:solidFill>
                </a:rPr>
                <a:t>) are emerging, but remain scarce. Regulatory restrictions may limit the applicability of such services.</a:t>
              </a:r>
              <a:br>
                <a:rPr lang="en-CA" sz="1200" dirty="0" smtClean="0">
                  <a:solidFill>
                    <a:schemeClr val="tx1"/>
                  </a:solidFill>
                </a:rPr>
              </a:br>
              <a:endParaRPr lang="en-CA" sz="1200" dirty="0" smtClean="0">
                <a:solidFill>
                  <a:schemeClr val="tx1"/>
                </a:solidFill>
              </a:endParaRPr>
            </a:p>
            <a:p>
              <a:pPr algn="l"/>
              <a:r>
                <a:rPr lang="en-CA" sz="1200" dirty="0" smtClean="0">
                  <a:solidFill>
                    <a:schemeClr val="tx1"/>
                  </a:solidFill>
                </a:rPr>
                <a:t>In contrast, managed security service provider (MSSP) solutions, in which a third party maintains and monitors a SIEM system housed on customer premises, offer greater promise today: </a:t>
              </a:r>
            </a:p>
            <a:p>
              <a:pPr marL="360363" indent="-180975" algn="l">
                <a:buFont typeface="Arial" pitchFamily="34" charset="0"/>
                <a:buChar char="•"/>
              </a:pPr>
              <a:r>
                <a:rPr lang="en-CA" sz="1200" dirty="0" smtClean="0">
                  <a:solidFill>
                    <a:schemeClr val="tx1"/>
                  </a:solidFill>
                </a:rPr>
                <a:t>Customer control over sensitive data.</a:t>
              </a:r>
            </a:p>
            <a:p>
              <a:pPr marL="360363" indent="-180975" algn="l">
                <a:buFont typeface="Arial" pitchFamily="34" charset="0"/>
                <a:buChar char="•"/>
              </a:pPr>
              <a:r>
                <a:rPr lang="en-CA" sz="1200" dirty="0" smtClean="0">
                  <a:solidFill>
                    <a:schemeClr val="tx1"/>
                  </a:solidFill>
                </a:rPr>
                <a:t>Shared access to 24x7 monitoring at a fraction of the cost.</a:t>
              </a:r>
            </a:p>
          </p:txBody>
        </p:sp>
        <p:grpSp>
          <p:nvGrpSpPr>
            <p:cNvPr id="3" name="Group 88"/>
            <p:cNvGrpSpPr/>
            <p:nvPr/>
          </p:nvGrpSpPr>
          <p:grpSpPr>
            <a:xfrm>
              <a:off x="7164288" y="317097"/>
              <a:ext cx="1646636" cy="285749"/>
              <a:chOff x="3861465" y="2260661"/>
              <a:chExt cx="1646636" cy="285749"/>
            </a:xfrm>
          </p:grpSpPr>
          <p:sp>
            <p:nvSpPr>
              <p:cNvPr id="14" name="Round Same Side Corner Rectangle 13"/>
              <p:cNvSpPr/>
              <p:nvPr/>
            </p:nvSpPr>
            <p:spPr>
              <a:xfrm>
                <a:off x="3861465" y="2260661"/>
                <a:ext cx="1646636" cy="285749"/>
              </a:xfrm>
              <a:prstGeom prst="round2SameRect">
                <a:avLst>
                  <a:gd name="adj1" fmla="val 10667"/>
                  <a:gd name="adj2" fmla="val 0"/>
                </a:avLst>
              </a:prstGeom>
              <a:gradFill>
                <a:gsLst>
                  <a:gs pos="0">
                    <a:schemeClr val="accent1"/>
                  </a:gs>
                  <a:gs pos="50000">
                    <a:schemeClr val="accent1">
                      <a:alpha val="90000"/>
                    </a:schemeClr>
                  </a:gs>
                  <a:gs pos="100000">
                    <a:schemeClr val="accent1"/>
                  </a:gs>
                </a:gsLst>
                <a:lin ang="10800000" scaled="0"/>
              </a:gra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i="1" dirty="0" smtClean="0">
                    <a:solidFill>
                      <a:schemeClr val="bg1"/>
                    </a:solidFill>
                    <a:latin typeface="+mj-lt"/>
                  </a:rPr>
                  <a:t>Info-Tech Insight</a:t>
                </a:r>
                <a:endParaRPr lang="en-CA" sz="1200" i="1" dirty="0">
                  <a:solidFill>
                    <a:schemeClr val="bg1"/>
                  </a:solidFill>
                  <a:latin typeface="+mj-lt"/>
                </a:endParaRPr>
              </a:p>
            </p:txBody>
          </p:sp>
          <p:pic>
            <p:nvPicPr>
              <p:cNvPr id="15" name="Picture 14" descr="insight-sm.wmf"/>
              <p:cNvPicPr>
                <a:picLocks noChangeAspect="1"/>
              </p:cNvPicPr>
              <p:nvPr/>
            </p:nvPicPr>
            <p:blipFill>
              <a:blip r:embed="rId3" cstate="print"/>
              <a:stretch>
                <a:fillRect/>
              </a:stretch>
            </p:blipFill>
            <p:spPr>
              <a:xfrm>
                <a:off x="5220104" y="2312876"/>
                <a:ext cx="240000" cy="180000"/>
              </a:xfrm>
              <a:prstGeom prst="rect">
                <a:avLst/>
              </a:prstGeom>
            </p:spPr>
          </p:pic>
        </p:gr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CA" dirty="0" smtClean="0"/>
              <a:t>Understand your current IT environment in order to size the SIEM solution properly and minimize WAN impact.</a:t>
            </a:r>
            <a:endParaRPr lang="en-US" dirty="0"/>
          </a:p>
        </p:txBody>
      </p:sp>
      <p:sp>
        <p:nvSpPr>
          <p:cNvPr id="3" name="Title 2"/>
          <p:cNvSpPr>
            <a:spLocks noGrp="1"/>
          </p:cNvSpPr>
          <p:nvPr>
            <p:ph type="title"/>
          </p:nvPr>
        </p:nvSpPr>
        <p:spPr/>
        <p:txBody>
          <a:bodyPr/>
          <a:lstStyle/>
          <a:p>
            <a:r>
              <a:rPr lang="en-CA" dirty="0" smtClean="0"/>
              <a:t>Optimize the SIEM solution design</a:t>
            </a:r>
            <a:endParaRPr lang="en-US" dirty="0"/>
          </a:p>
        </p:txBody>
      </p:sp>
      <p:sp>
        <p:nvSpPr>
          <p:cNvPr id="4" name="Text Placeholder 3"/>
          <p:cNvSpPr>
            <a:spLocks noGrp="1"/>
          </p:cNvSpPr>
          <p:nvPr>
            <p:ph type="body" sz="quarter" idx="16"/>
          </p:nvPr>
        </p:nvSpPr>
        <p:spPr>
          <a:xfrm>
            <a:off x="249302" y="2022215"/>
            <a:ext cx="5834865" cy="4313785"/>
          </a:xfrm>
        </p:spPr>
        <p:txBody>
          <a:bodyPr/>
          <a:lstStyle/>
          <a:p>
            <a:r>
              <a:rPr lang="en-CA" dirty="0" smtClean="0"/>
              <a:t>SIEM deployments are sized based on two key factors: </a:t>
            </a:r>
            <a:r>
              <a:rPr lang="en-CA" i="1" dirty="0" smtClean="0"/>
              <a:t>logging rate </a:t>
            </a:r>
            <a:r>
              <a:rPr lang="en-CA" dirty="0" smtClean="0"/>
              <a:t>and </a:t>
            </a:r>
            <a:r>
              <a:rPr lang="en-CA" i="1" dirty="0" smtClean="0"/>
              <a:t>storage capacity</a:t>
            </a:r>
            <a:r>
              <a:rPr lang="en-CA" dirty="0" smtClean="0"/>
              <a:t>.</a:t>
            </a:r>
            <a:endParaRPr lang="en-US" dirty="0" smtClean="0"/>
          </a:p>
          <a:p>
            <a:r>
              <a:rPr lang="en-CA" dirty="0" smtClean="0"/>
              <a:t>Logging rates, or the number of log records that the system can process, are measured in </a:t>
            </a:r>
            <a:r>
              <a:rPr lang="en-CA" i="1" dirty="0" smtClean="0"/>
              <a:t>events </a:t>
            </a:r>
            <a:r>
              <a:rPr lang="en-CA" dirty="0" smtClean="0"/>
              <a:t>or </a:t>
            </a:r>
            <a:r>
              <a:rPr lang="en-CA" i="1" dirty="0" smtClean="0"/>
              <a:t>messages </a:t>
            </a:r>
            <a:r>
              <a:rPr lang="en-CA" dirty="0" smtClean="0"/>
              <a:t>per second (eps or MPS):</a:t>
            </a:r>
          </a:p>
          <a:p>
            <a:pPr lvl="1"/>
            <a:r>
              <a:rPr lang="en-CA" dirty="0" smtClean="0"/>
              <a:t>Collectors must be sized to handle the </a:t>
            </a:r>
            <a:r>
              <a:rPr lang="en-CA" i="1" dirty="0" smtClean="0"/>
              <a:t>peak</a:t>
            </a:r>
            <a:r>
              <a:rPr lang="en-CA" dirty="0" smtClean="0"/>
              <a:t> number of events per second, or risk losing critical log records.</a:t>
            </a:r>
          </a:p>
          <a:p>
            <a:pPr lvl="1"/>
            <a:r>
              <a:rPr lang="en-CA" b="1" dirty="0" smtClean="0"/>
              <a:t>Peak eps </a:t>
            </a:r>
            <a:r>
              <a:rPr lang="en-CA" dirty="0" smtClean="0"/>
              <a:t>requirements for a SIEM solution are determined by summing the peak logging rates of all source devices. Though it is unlikely that all devices will hit peak rates simultaneously, this provides the capacity to handle elevated logging demands from extraordinary events such as denial of service attacks and malware outbreaks.</a:t>
            </a:r>
          </a:p>
          <a:p>
            <a:r>
              <a:rPr lang="en-CA" dirty="0" smtClean="0"/>
              <a:t>Storage capacity requirements depend on logging rates, but with a twist:</a:t>
            </a:r>
          </a:p>
          <a:p>
            <a:pPr lvl="1"/>
            <a:r>
              <a:rPr lang="en-CA" dirty="0" smtClean="0"/>
              <a:t>All SIEM solutions perform some level of log file compression, typically ranging between a 20 to 40-fold reduction in log file sizes.</a:t>
            </a:r>
          </a:p>
          <a:p>
            <a:pPr lvl="1"/>
            <a:r>
              <a:rPr lang="en-CA" b="1" dirty="0" smtClean="0"/>
              <a:t>Total storage capacity </a:t>
            </a:r>
            <a:r>
              <a:rPr lang="en-CA" dirty="0" smtClean="0"/>
              <a:t>requirements can be calculated by summing the average daily log file size of each source device, multiplying by the required retention period, and dividing by the SIEM compression rate.  </a:t>
            </a:r>
          </a:p>
          <a:p>
            <a:pPr lvl="1"/>
            <a:r>
              <a:rPr lang="en-CA" dirty="0" smtClean="0"/>
              <a:t>Some SIEM solutions allow retention periods to be defined by device (or group of devices), while others establish a single, default retention period. </a:t>
            </a:r>
          </a:p>
        </p:txBody>
      </p:sp>
      <p:grpSp>
        <p:nvGrpSpPr>
          <p:cNvPr id="5" name="Group 91"/>
          <p:cNvGrpSpPr/>
          <p:nvPr/>
        </p:nvGrpSpPr>
        <p:grpSpPr>
          <a:xfrm>
            <a:off x="6372201" y="2022215"/>
            <a:ext cx="2412267" cy="3459013"/>
            <a:chOff x="7164288" y="317097"/>
            <a:chExt cx="1646636" cy="3001241"/>
          </a:xfrm>
        </p:grpSpPr>
        <p:sp>
          <p:nvSpPr>
            <p:cNvPr id="6" name="Rectangle 5"/>
            <p:cNvSpPr/>
            <p:nvPr/>
          </p:nvSpPr>
          <p:spPr>
            <a:xfrm>
              <a:off x="7164288" y="602846"/>
              <a:ext cx="1646636" cy="2715492"/>
            </a:xfrm>
            <a:prstGeom prst="rect">
              <a:avLst/>
            </a:prstGeom>
            <a:solidFill>
              <a:srgbClr val="F1F2E0"/>
            </a:solidFill>
            <a:ln w="12700">
              <a:solidFill>
                <a:srgbClr val="D3D3B9"/>
              </a:solidFill>
            </a:ln>
            <a:effectLst>
              <a:outerShdw blurRad="25400" dist="381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dirty="0" smtClean="0">
                  <a:solidFill>
                    <a:schemeClr val="tx1"/>
                  </a:solidFill>
                </a:rPr>
                <a:t>For multi-site deployments, look to distributed components to optimize SIEM </a:t>
              </a:r>
              <a:r>
                <a:rPr lang="en-CA" sz="1200" i="1" dirty="0" smtClean="0">
                  <a:solidFill>
                    <a:schemeClr val="tx1"/>
                  </a:solidFill>
                </a:rPr>
                <a:t>and </a:t>
              </a:r>
              <a:r>
                <a:rPr lang="en-CA" sz="1200" dirty="0" smtClean="0">
                  <a:solidFill>
                    <a:schemeClr val="tx1"/>
                  </a:solidFill>
                </a:rPr>
                <a:t>network performance:</a:t>
              </a:r>
            </a:p>
            <a:p>
              <a:pPr algn="l"/>
              <a:endParaRPr lang="en-CA" sz="1200" dirty="0" smtClean="0">
                <a:solidFill>
                  <a:schemeClr val="tx1"/>
                </a:solidFill>
              </a:endParaRPr>
            </a:p>
            <a:p>
              <a:pPr marL="179388" indent="-179388" algn="l"/>
              <a:r>
                <a:rPr lang="en-CA" sz="1200" dirty="0" smtClean="0">
                  <a:solidFill>
                    <a:schemeClr val="tx1"/>
                  </a:solidFill>
                </a:rPr>
                <a:t>Distributed log collectors:</a:t>
              </a:r>
            </a:p>
            <a:p>
              <a:pPr marL="179388" indent="-179388" algn="l">
                <a:buFont typeface="Arial" pitchFamily="34" charset="0"/>
                <a:buChar char="•"/>
              </a:pPr>
              <a:r>
                <a:rPr lang="en-CA" sz="1200" dirty="0" smtClean="0">
                  <a:solidFill>
                    <a:schemeClr val="tx1"/>
                  </a:solidFill>
                </a:rPr>
                <a:t>Spread the peak eps load across multiple devices.</a:t>
              </a:r>
            </a:p>
            <a:p>
              <a:pPr marL="179388" indent="-179388" algn="l">
                <a:buFont typeface="Arial" pitchFamily="34" charset="0"/>
                <a:buChar char="•"/>
              </a:pPr>
              <a:endParaRPr lang="en-CA" sz="1200" dirty="0" smtClean="0">
                <a:solidFill>
                  <a:schemeClr val="tx1"/>
                </a:solidFill>
              </a:endParaRPr>
            </a:p>
            <a:p>
              <a:pPr marL="179388" indent="-179388" algn="l">
                <a:buFont typeface="Arial" pitchFamily="34" charset="0"/>
                <a:buChar char="•"/>
              </a:pPr>
              <a:r>
                <a:rPr lang="en-CA" sz="1200" dirty="0" smtClean="0">
                  <a:solidFill>
                    <a:schemeClr val="tx1"/>
                  </a:solidFill>
                </a:rPr>
                <a:t>Compress log data before forwarding on to a central collector, saving considerably on WAN traffic.</a:t>
              </a:r>
            </a:p>
          </p:txBody>
        </p:sp>
        <p:grpSp>
          <p:nvGrpSpPr>
            <p:cNvPr id="7" name="Group 88"/>
            <p:cNvGrpSpPr/>
            <p:nvPr/>
          </p:nvGrpSpPr>
          <p:grpSpPr>
            <a:xfrm>
              <a:off x="7164288" y="317097"/>
              <a:ext cx="1646636" cy="285749"/>
              <a:chOff x="3861465" y="2260661"/>
              <a:chExt cx="1646636" cy="285749"/>
            </a:xfrm>
          </p:grpSpPr>
          <p:sp>
            <p:nvSpPr>
              <p:cNvPr id="8" name="Round Same Side Corner Rectangle 7"/>
              <p:cNvSpPr/>
              <p:nvPr/>
            </p:nvSpPr>
            <p:spPr>
              <a:xfrm>
                <a:off x="3861465" y="2260661"/>
                <a:ext cx="1646636" cy="285749"/>
              </a:xfrm>
              <a:prstGeom prst="round2SameRect">
                <a:avLst>
                  <a:gd name="adj1" fmla="val 10667"/>
                  <a:gd name="adj2" fmla="val 0"/>
                </a:avLst>
              </a:prstGeom>
              <a:gradFill>
                <a:gsLst>
                  <a:gs pos="0">
                    <a:schemeClr val="accent1"/>
                  </a:gs>
                  <a:gs pos="50000">
                    <a:schemeClr val="accent1">
                      <a:alpha val="90000"/>
                    </a:schemeClr>
                  </a:gs>
                  <a:gs pos="100000">
                    <a:schemeClr val="accent1"/>
                  </a:gs>
                </a:gsLst>
                <a:lin ang="10800000" scaled="0"/>
              </a:gra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i="1" dirty="0" smtClean="0">
                    <a:solidFill>
                      <a:schemeClr val="bg1"/>
                    </a:solidFill>
                    <a:latin typeface="+mj-lt"/>
                  </a:rPr>
                  <a:t>Info-Tech Insight</a:t>
                </a:r>
                <a:endParaRPr lang="en-CA" sz="1200" i="1" dirty="0">
                  <a:solidFill>
                    <a:schemeClr val="bg1"/>
                  </a:solidFill>
                  <a:latin typeface="+mj-lt"/>
                </a:endParaRPr>
              </a:p>
            </p:txBody>
          </p:sp>
          <p:pic>
            <p:nvPicPr>
              <p:cNvPr id="9" name="Picture 8" descr="insight-sm.wmf"/>
              <p:cNvPicPr>
                <a:picLocks noChangeAspect="1"/>
              </p:cNvPicPr>
              <p:nvPr/>
            </p:nvPicPr>
            <p:blipFill>
              <a:blip r:embed="rId3" cstate="print"/>
              <a:stretch>
                <a:fillRect/>
              </a:stretch>
            </p:blipFill>
            <p:spPr>
              <a:xfrm>
                <a:off x="5220104" y="2312876"/>
                <a:ext cx="240000" cy="180000"/>
              </a:xfrm>
              <a:prstGeom prst="rect">
                <a:avLst/>
              </a:prstGeom>
            </p:spPr>
          </p:pic>
        </p:grpSp>
      </p:grpSp>
      <p:cxnSp>
        <p:nvCxnSpPr>
          <p:cNvPr id="10" name="Straight Connector 9"/>
          <p:cNvCxnSpPr/>
          <p:nvPr/>
        </p:nvCxnSpPr>
        <p:spPr>
          <a:xfrm rot="5400000">
            <a:off x="4698014" y="3807042"/>
            <a:ext cx="2988332" cy="0"/>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CA" dirty="0" smtClean="0"/>
              <a:t>Success with SIEM involves more than just the Security team. Make sure all the right parties are engaged up front.</a:t>
            </a:r>
            <a:endParaRPr lang="en-US" dirty="0"/>
          </a:p>
        </p:txBody>
      </p:sp>
      <p:sp>
        <p:nvSpPr>
          <p:cNvPr id="3" name="Title 2"/>
          <p:cNvSpPr>
            <a:spLocks noGrp="1"/>
          </p:cNvSpPr>
          <p:nvPr>
            <p:ph type="title"/>
          </p:nvPr>
        </p:nvSpPr>
        <p:spPr/>
        <p:txBody>
          <a:bodyPr/>
          <a:lstStyle/>
          <a:p>
            <a:r>
              <a:rPr lang="en-CA" dirty="0" smtClean="0"/>
              <a:t>Account for implementation resource costs</a:t>
            </a:r>
            <a:endParaRPr lang="en-US" dirty="0"/>
          </a:p>
        </p:txBody>
      </p:sp>
      <p:sp>
        <p:nvSpPr>
          <p:cNvPr id="5" name="Rounded Rectangle 4"/>
          <p:cNvSpPr/>
          <p:nvPr/>
        </p:nvSpPr>
        <p:spPr>
          <a:xfrm>
            <a:off x="257176" y="2163387"/>
            <a:ext cx="4818880" cy="371475"/>
          </a:xfrm>
          <a:prstGeom prst="roundRect">
            <a:avLst>
              <a:gd name="adj" fmla="val 15072"/>
            </a:avLst>
          </a:prstGeom>
          <a:gradFill>
            <a:gsLst>
              <a:gs pos="0">
                <a:schemeClr val="accent4">
                  <a:lumMod val="20000"/>
                  <a:lumOff val="80000"/>
                </a:schemeClr>
              </a:gs>
              <a:gs pos="100000">
                <a:schemeClr val="bg1"/>
              </a:gs>
            </a:gsLst>
            <a:lin ang="54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Project Team Composition</a:t>
            </a:r>
            <a:endParaRPr lang="en-CA" sz="1400" b="1" dirty="0">
              <a:solidFill>
                <a:schemeClr val="tx1"/>
              </a:solidFill>
            </a:endParaRPr>
          </a:p>
        </p:txBody>
      </p:sp>
      <p:sp>
        <p:nvSpPr>
          <p:cNvPr id="6" name="TextBox 5"/>
          <p:cNvSpPr txBox="1"/>
          <p:nvPr/>
        </p:nvSpPr>
        <p:spPr>
          <a:xfrm>
            <a:off x="287524" y="2578592"/>
            <a:ext cx="4788532" cy="2123658"/>
          </a:xfrm>
          <a:prstGeom prst="rect">
            <a:avLst/>
          </a:prstGeom>
          <a:noFill/>
        </p:spPr>
        <p:txBody>
          <a:bodyPr wrap="square" rtlCol="0">
            <a:spAutoFit/>
          </a:bodyPr>
          <a:lstStyle/>
          <a:p>
            <a:pPr marL="179388" indent="-179388" algn="l">
              <a:buFont typeface="Arial" pitchFamily="34" charset="0"/>
              <a:buChar char="•"/>
            </a:pPr>
            <a:r>
              <a:rPr lang="en-CA" sz="1200" dirty="0" smtClean="0"/>
              <a:t>Security, network, and system administrators all have substantial involvement:</a:t>
            </a:r>
          </a:p>
          <a:p>
            <a:pPr marL="636588" lvl="1" indent="-179388" algn="l">
              <a:buFont typeface="Arial" pitchFamily="34" charset="0"/>
              <a:buChar char="•"/>
            </a:pPr>
            <a:r>
              <a:rPr lang="en-CA" sz="1200" dirty="0" smtClean="0"/>
              <a:t>Identifying and configuring log data sources.</a:t>
            </a:r>
          </a:p>
          <a:p>
            <a:pPr marL="636588" lvl="1" indent="-179388" algn="l">
              <a:buFont typeface="Arial" pitchFamily="34" charset="0"/>
              <a:buChar char="•"/>
            </a:pPr>
            <a:r>
              <a:rPr lang="en-CA" sz="1200" dirty="0" smtClean="0"/>
              <a:t>Defining event severity levels; monitoring, alerting &amp; escalation processes; and reporting formats &amp; schedules.</a:t>
            </a:r>
          </a:p>
          <a:p>
            <a:pPr marL="179388" indent="-179388" algn="l">
              <a:buFont typeface="Arial" pitchFamily="34" charset="0"/>
              <a:buChar char="•"/>
            </a:pPr>
            <a:r>
              <a:rPr lang="en-CA" sz="1200" dirty="0" smtClean="0"/>
              <a:t>Internal auditors and other compliance personnel also play a key role:</a:t>
            </a:r>
          </a:p>
          <a:p>
            <a:pPr marL="636588" lvl="1" indent="-179388" algn="l">
              <a:buFont typeface="Arial" pitchFamily="34" charset="0"/>
              <a:buChar char="•"/>
            </a:pPr>
            <a:r>
              <a:rPr lang="en-CA" sz="1200" dirty="0" smtClean="0"/>
              <a:t>Designing dashboards and reports to simplify compliance management efforts.</a:t>
            </a:r>
          </a:p>
          <a:p>
            <a:pPr marL="636588" lvl="1" indent="-179388" algn="l">
              <a:buFont typeface="Arial" pitchFamily="34" charset="0"/>
              <a:buChar char="•"/>
            </a:pPr>
            <a:r>
              <a:rPr lang="en-CA" sz="1200" dirty="0" smtClean="0"/>
              <a:t>Specifying elevated requirements for regulated systems – architectural or procedural.</a:t>
            </a:r>
            <a:endParaRPr lang="en-CA" sz="1200" dirty="0"/>
          </a:p>
        </p:txBody>
      </p:sp>
      <p:sp>
        <p:nvSpPr>
          <p:cNvPr id="7" name="Rounded Rectangle 6"/>
          <p:cNvSpPr/>
          <p:nvPr/>
        </p:nvSpPr>
        <p:spPr>
          <a:xfrm>
            <a:off x="251520" y="4797152"/>
            <a:ext cx="4818880" cy="371475"/>
          </a:xfrm>
          <a:prstGeom prst="roundRect">
            <a:avLst>
              <a:gd name="adj" fmla="val 15072"/>
            </a:avLst>
          </a:prstGeom>
          <a:gradFill>
            <a:gsLst>
              <a:gs pos="0">
                <a:schemeClr val="accent4">
                  <a:lumMod val="20000"/>
                  <a:lumOff val="80000"/>
                </a:schemeClr>
              </a:gs>
              <a:gs pos="100000">
                <a:schemeClr val="bg1"/>
              </a:gs>
            </a:gsLst>
            <a:lin ang="54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400" b="1" dirty="0" smtClean="0">
                <a:solidFill>
                  <a:schemeClr val="tx1"/>
                </a:solidFill>
              </a:rPr>
              <a:t>Training Considerations</a:t>
            </a:r>
            <a:endParaRPr lang="en-CA" sz="1400" b="1" dirty="0">
              <a:solidFill>
                <a:schemeClr val="tx1"/>
              </a:solidFill>
            </a:endParaRPr>
          </a:p>
        </p:txBody>
      </p:sp>
      <p:sp>
        <p:nvSpPr>
          <p:cNvPr id="11" name="TextBox 10"/>
          <p:cNvSpPr txBox="1"/>
          <p:nvPr/>
        </p:nvSpPr>
        <p:spPr>
          <a:xfrm>
            <a:off x="287524" y="5163488"/>
            <a:ext cx="4788532" cy="1015663"/>
          </a:xfrm>
          <a:prstGeom prst="rect">
            <a:avLst/>
          </a:prstGeom>
          <a:noFill/>
        </p:spPr>
        <p:txBody>
          <a:bodyPr wrap="square" rtlCol="0">
            <a:spAutoFit/>
          </a:bodyPr>
          <a:lstStyle/>
          <a:p>
            <a:pPr marL="179388" indent="-179388" algn="l">
              <a:buFont typeface="Arial" pitchFamily="34" charset="0"/>
              <a:buChar char="•"/>
            </a:pPr>
            <a:r>
              <a:rPr lang="en-CA" sz="1200" dirty="0" smtClean="0"/>
              <a:t>Training is critical for project team members and  the groups they represent.</a:t>
            </a:r>
            <a:endParaRPr lang="en-CA" sz="1200" dirty="0"/>
          </a:p>
          <a:p>
            <a:pPr marL="179388" indent="-179388" algn="l">
              <a:buFont typeface="Arial" pitchFamily="34" charset="0"/>
              <a:buChar char="•"/>
            </a:pPr>
            <a:r>
              <a:rPr lang="en-CA" sz="1200" dirty="0" smtClean="0"/>
              <a:t>System training is necessary for all those who use SIEM directly (e.g. security operators, compliance auditors); process training is appropriate for those who only use SIEM outputs.</a:t>
            </a:r>
          </a:p>
        </p:txBody>
      </p:sp>
      <p:pic>
        <p:nvPicPr>
          <p:cNvPr id="111618" name="Picture 2" descr="S:\_PRODUCTION\Images\ThinkStock (Recently Used 2010)\puzzle-pieces.jpg"/>
          <p:cNvPicPr>
            <a:picLocks noChangeAspect="1" noChangeArrowheads="1"/>
          </p:cNvPicPr>
          <p:nvPr/>
        </p:nvPicPr>
        <p:blipFill>
          <a:blip r:embed="rId3" cstate="print"/>
          <a:srcRect/>
          <a:stretch>
            <a:fillRect/>
          </a:stretch>
        </p:blipFill>
        <p:spPr bwMode="auto">
          <a:xfrm>
            <a:off x="5220072" y="2456892"/>
            <a:ext cx="3587996" cy="3141526"/>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CA" dirty="0" smtClean="0"/>
              <a:t>Examine compliance management savings and increased monitoring costs.  The rest is just noise.</a:t>
            </a:r>
            <a:endParaRPr lang="en-US" dirty="0"/>
          </a:p>
        </p:txBody>
      </p:sp>
      <p:sp>
        <p:nvSpPr>
          <p:cNvPr id="3" name="Title 2"/>
          <p:cNvSpPr>
            <a:spLocks noGrp="1"/>
          </p:cNvSpPr>
          <p:nvPr>
            <p:ph type="title"/>
          </p:nvPr>
        </p:nvSpPr>
        <p:spPr/>
        <p:txBody>
          <a:bodyPr/>
          <a:lstStyle/>
          <a:p>
            <a:r>
              <a:rPr lang="en-CA" dirty="0" smtClean="0"/>
              <a:t>Understand the ongoing staffing impact</a:t>
            </a:r>
            <a:endParaRPr lang="en-US" dirty="0"/>
          </a:p>
        </p:txBody>
      </p:sp>
      <p:sp>
        <p:nvSpPr>
          <p:cNvPr id="4" name="Text Placeholder 3"/>
          <p:cNvSpPr>
            <a:spLocks noGrp="1"/>
          </p:cNvSpPr>
          <p:nvPr>
            <p:ph type="body" sz="quarter" idx="16"/>
          </p:nvPr>
        </p:nvSpPr>
        <p:spPr>
          <a:xfrm>
            <a:off x="249303" y="2022215"/>
            <a:ext cx="4754745" cy="4313785"/>
          </a:xfrm>
        </p:spPr>
        <p:txBody>
          <a:bodyPr/>
          <a:lstStyle/>
          <a:p>
            <a:r>
              <a:rPr lang="en-CA" dirty="0" smtClean="0"/>
              <a:t>For incident response staff and supporting system administrators, SIEM is a double-edged sword:</a:t>
            </a:r>
          </a:p>
          <a:p>
            <a:pPr lvl="1"/>
            <a:r>
              <a:rPr lang="en-CA" dirty="0" smtClean="0"/>
              <a:t>Increased response efficiencies are countered by increased events visibility, until and unless SIEM-driven improvements are made to key security and system controls.</a:t>
            </a:r>
            <a:endParaRPr lang="en-US" dirty="0" smtClean="0"/>
          </a:p>
          <a:p>
            <a:r>
              <a:rPr lang="en-US" dirty="0" smtClean="0"/>
              <a:t>Organizations facing regular and/or diverse regulatory requirements can </a:t>
            </a:r>
            <a:r>
              <a:rPr lang="en-US" i="1" dirty="0" smtClean="0"/>
              <a:t>reduce </a:t>
            </a:r>
            <a:r>
              <a:rPr lang="en-US" dirty="0" smtClean="0"/>
              <a:t>the associated reporting burden substantially:</a:t>
            </a:r>
          </a:p>
          <a:p>
            <a:pPr lvl="1"/>
            <a:r>
              <a:rPr lang="en-CA" dirty="0" smtClean="0"/>
              <a:t>Required reports can be generated automatically and consistently across multiple systems, without burdening the system </a:t>
            </a:r>
            <a:r>
              <a:rPr lang="en-CA" dirty="0" err="1" smtClean="0"/>
              <a:t>admins</a:t>
            </a:r>
            <a:r>
              <a:rPr lang="en-CA" dirty="0" smtClean="0"/>
              <a:t>.</a:t>
            </a:r>
          </a:p>
          <a:p>
            <a:pPr lvl="1"/>
            <a:r>
              <a:rPr lang="en-CA" dirty="0" smtClean="0"/>
              <a:t>Where needed, internal SIEM activity can be reported on to demonstrate compliance with log </a:t>
            </a:r>
            <a:r>
              <a:rPr lang="en-CA" i="1" dirty="0" smtClean="0"/>
              <a:t>review </a:t>
            </a:r>
            <a:r>
              <a:rPr lang="en-CA" dirty="0" smtClean="0"/>
              <a:t>requirements.</a:t>
            </a:r>
            <a:endParaRPr lang="en-US" dirty="0" smtClean="0"/>
          </a:p>
          <a:p>
            <a:r>
              <a:rPr lang="en-US" b="1" dirty="0" smtClean="0"/>
              <a:t>Real-time event monitoring </a:t>
            </a:r>
            <a:r>
              <a:rPr lang="en-US" dirty="0" smtClean="0"/>
              <a:t>can be a </a:t>
            </a:r>
            <a:r>
              <a:rPr lang="en-US" i="1" dirty="0" smtClean="0"/>
              <a:t>huge </a:t>
            </a:r>
            <a:r>
              <a:rPr lang="en-US" dirty="0" smtClean="0"/>
              <a:t>cost driver for SIEM:</a:t>
            </a:r>
          </a:p>
          <a:p>
            <a:pPr lvl="1"/>
            <a:r>
              <a:rPr lang="en-US" dirty="0" smtClean="0"/>
              <a:t>For organizations lacking a dedicated Security Operations Center, adding a dedicated 24x7 monitoring capability could equate to </a:t>
            </a:r>
            <a:r>
              <a:rPr lang="en-US" b="1" dirty="0" smtClean="0"/>
              <a:t>5 FTEs</a:t>
            </a:r>
            <a:r>
              <a:rPr lang="en-US" dirty="0" smtClean="0"/>
              <a:t>.</a:t>
            </a:r>
          </a:p>
          <a:p>
            <a:pPr lvl="1"/>
            <a:r>
              <a:rPr lang="en-CA" dirty="0" smtClean="0"/>
              <a:t>Consider adding a “best effort” event monitoring responsibility to existing security staff – a 10-20% rise in staffing levels could enable much better incident response outcomes.</a:t>
            </a:r>
          </a:p>
        </p:txBody>
      </p:sp>
      <p:cxnSp>
        <p:nvCxnSpPr>
          <p:cNvPr id="5" name="Straight Connector 4"/>
          <p:cNvCxnSpPr/>
          <p:nvPr/>
        </p:nvCxnSpPr>
        <p:spPr>
          <a:xfrm rot="5400000">
            <a:off x="3977934" y="3555014"/>
            <a:ext cx="2988332" cy="0"/>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91"/>
          <p:cNvGrpSpPr/>
          <p:nvPr/>
        </p:nvGrpSpPr>
        <p:grpSpPr>
          <a:xfrm>
            <a:off x="5832140" y="1808820"/>
            <a:ext cx="2880320" cy="3459013"/>
            <a:chOff x="7164288" y="317097"/>
            <a:chExt cx="1646636" cy="3001241"/>
          </a:xfrm>
        </p:grpSpPr>
        <p:sp>
          <p:nvSpPr>
            <p:cNvPr id="7" name="Rectangle 6"/>
            <p:cNvSpPr/>
            <p:nvPr/>
          </p:nvSpPr>
          <p:spPr>
            <a:xfrm>
              <a:off x="7164288" y="602846"/>
              <a:ext cx="1646636" cy="2715492"/>
            </a:xfrm>
            <a:prstGeom prst="rect">
              <a:avLst/>
            </a:prstGeom>
            <a:solidFill>
              <a:srgbClr val="F1F2E0"/>
            </a:solidFill>
            <a:ln w="12700">
              <a:solidFill>
                <a:srgbClr val="D3D3B9"/>
              </a:solidFill>
            </a:ln>
            <a:effectLst>
              <a:outerShdw blurRad="25400" dist="381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dirty="0" smtClean="0">
                  <a:solidFill>
                    <a:schemeClr val="tx1"/>
                  </a:solidFill>
                </a:rPr>
                <a:t>SIEM monitoring through an MSSP can provide cost-effective alternatives for real-time event monitoring:</a:t>
              </a:r>
            </a:p>
            <a:p>
              <a:pPr algn="l"/>
              <a:endParaRPr lang="en-CA" sz="1200" dirty="0" smtClean="0">
                <a:solidFill>
                  <a:schemeClr val="tx1"/>
                </a:solidFill>
              </a:endParaRPr>
            </a:p>
            <a:p>
              <a:pPr marL="179388" indent="-179388" algn="l">
                <a:buFont typeface="Arial" pitchFamily="34" charset="0"/>
                <a:buChar char="•"/>
              </a:pPr>
              <a:r>
                <a:rPr lang="en-CA" sz="1200" dirty="0" smtClean="0">
                  <a:solidFill>
                    <a:schemeClr val="tx1"/>
                  </a:solidFill>
                </a:rPr>
                <a:t>MicroAge, an IT services firm, opted for an MSSP to provide on-premise SIEM equipment and remote monitoring services.</a:t>
              </a:r>
            </a:p>
            <a:p>
              <a:pPr marL="179388" indent="-179388" algn="l">
                <a:buFont typeface="Arial" pitchFamily="34" charset="0"/>
                <a:buChar char="•"/>
              </a:pPr>
              <a:r>
                <a:rPr lang="en-CA" sz="1200" dirty="0" smtClean="0">
                  <a:solidFill>
                    <a:schemeClr val="tx1"/>
                  </a:solidFill>
                </a:rPr>
                <a:t>For a monthly fee, MicroAge avoided the capital cost of a SIEM solution supporting 120 log sources.</a:t>
              </a:r>
            </a:p>
            <a:p>
              <a:pPr marL="179388" indent="-179388" algn="l">
                <a:buFont typeface="Arial" pitchFamily="34" charset="0"/>
                <a:buChar char="•"/>
              </a:pPr>
              <a:r>
                <a:rPr lang="en-CA" sz="1200" dirty="0" smtClean="0">
                  <a:solidFill>
                    <a:schemeClr val="tx1"/>
                  </a:solidFill>
                </a:rPr>
                <a:t>In the same monthly fee, MicroAge receives 24x7 real-time event monitoring, with serious events escalated to internal IT staff, at a small fraction of the cost of staffing such a capability internally.</a:t>
              </a:r>
            </a:p>
          </p:txBody>
        </p:sp>
        <p:grpSp>
          <p:nvGrpSpPr>
            <p:cNvPr id="8" name="Group 88"/>
            <p:cNvGrpSpPr/>
            <p:nvPr/>
          </p:nvGrpSpPr>
          <p:grpSpPr>
            <a:xfrm>
              <a:off x="7164288" y="317097"/>
              <a:ext cx="1646636" cy="285749"/>
              <a:chOff x="3861465" y="2260661"/>
              <a:chExt cx="1646636" cy="285749"/>
            </a:xfrm>
          </p:grpSpPr>
          <p:sp>
            <p:nvSpPr>
              <p:cNvPr id="9" name="Round Same Side Corner Rectangle 8"/>
              <p:cNvSpPr/>
              <p:nvPr/>
            </p:nvSpPr>
            <p:spPr>
              <a:xfrm>
                <a:off x="3861465" y="2260661"/>
                <a:ext cx="1646636" cy="285749"/>
              </a:xfrm>
              <a:prstGeom prst="round2SameRect">
                <a:avLst>
                  <a:gd name="adj1" fmla="val 10667"/>
                  <a:gd name="adj2" fmla="val 0"/>
                </a:avLst>
              </a:prstGeom>
              <a:gradFill>
                <a:gsLst>
                  <a:gs pos="0">
                    <a:schemeClr val="accent1"/>
                  </a:gs>
                  <a:gs pos="50000">
                    <a:schemeClr val="accent1">
                      <a:alpha val="90000"/>
                    </a:schemeClr>
                  </a:gs>
                  <a:gs pos="100000">
                    <a:schemeClr val="accent1"/>
                  </a:gs>
                </a:gsLst>
                <a:lin ang="10800000" scaled="0"/>
              </a:gra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i="1" dirty="0" smtClean="0">
                    <a:solidFill>
                      <a:schemeClr val="bg1"/>
                    </a:solidFill>
                    <a:latin typeface="+mj-lt"/>
                  </a:rPr>
                  <a:t>Info-Tech Insight</a:t>
                </a:r>
                <a:endParaRPr lang="en-CA" sz="1200" i="1" dirty="0">
                  <a:solidFill>
                    <a:schemeClr val="bg1"/>
                  </a:solidFill>
                  <a:latin typeface="+mj-lt"/>
                </a:endParaRPr>
              </a:p>
            </p:txBody>
          </p:sp>
          <p:pic>
            <p:nvPicPr>
              <p:cNvPr id="10" name="Picture 9" descr="insight-sm.wmf"/>
              <p:cNvPicPr>
                <a:picLocks noChangeAspect="1"/>
              </p:cNvPicPr>
              <p:nvPr/>
            </p:nvPicPr>
            <p:blipFill>
              <a:blip r:embed="rId3" cstate="print"/>
              <a:stretch>
                <a:fillRect/>
              </a:stretch>
            </p:blipFill>
            <p:spPr>
              <a:xfrm>
                <a:off x="5220104" y="2312876"/>
                <a:ext cx="240000" cy="180000"/>
              </a:xfrm>
              <a:prstGeom prst="rect">
                <a:avLst/>
              </a:prstGeom>
            </p:spPr>
          </p:pic>
        </p:grpSp>
      </p:grpSp>
      <p:sp>
        <p:nvSpPr>
          <p:cNvPr id="11" name="TextBox 10"/>
          <p:cNvSpPr txBox="1"/>
          <p:nvPr/>
        </p:nvSpPr>
        <p:spPr>
          <a:xfrm>
            <a:off x="5364596" y="5350567"/>
            <a:ext cx="3671900" cy="1107996"/>
          </a:xfrm>
          <a:prstGeom prst="rect">
            <a:avLst/>
          </a:prstGeom>
          <a:noFill/>
        </p:spPr>
        <p:txBody>
          <a:bodyPr wrap="square" rtlCol="0">
            <a:spAutoFit/>
          </a:bodyPr>
          <a:lstStyle/>
          <a:p>
            <a:pPr algn="l">
              <a:spcBef>
                <a:spcPts val="600"/>
              </a:spcBef>
            </a:pPr>
            <a:r>
              <a:rPr lang="en-US" sz="1400" i="1" dirty="0" smtClean="0">
                <a:latin typeface="+mj-lt"/>
              </a:rPr>
              <a:t>You get an alarm system for your network, but you don't get the cops to go with it.</a:t>
            </a:r>
            <a:br>
              <a:rPr lang="en-US" sz="1400" i="1" dirty="0" smtClean="0">
                <a:latin typeface="+mj-lt"/>
              </a:rPr>
            </a:br>
            <a:r>
              <a:rPr lang="en-CA" sz="1400" i="1" dirty="0" smtClean="0">
                <a:latin typeface="+mj-lt"/>
              </a:rPr>
              <a:t/>
            </a:r>
            <a:br>
              <a:rPr lang="en-CA" sz="1400" i="1" dirty="0" smtClean="0">
                <a:latin typeface="+mj-lt"/>
              </a:rPr>
            </a:br>
            <a:r>
              <a:rPr lang="en-CA" sz="1200" i="1" dirty="0" smtClean="0">
                <a:latin typeface="+mj-lt"/>
              </a:rPr>
              <a:t>- </a:t>
            </a:r>
            <a:r>
              <a:rPr lang="en-CA" sz="1200" dirty="0" smtClean="0"/>
              <a:t>Perry </a:t>
            </a:r>
            <a:r>
              <a:rPr lang="en-CA" sz="1200" dirty="0" err="1" smtClean="0"/>
              <a:t>Kuhnen</a:t>
            </a:r>
            <a:r>
              <a:rPr lang="en-CA" sz="1200" dirty="0" smtClean="0"/>
              <a:t>, IT Manager, MicroAge </a:t>
            </a:r>
          </a:p>
          <a:p>
            <a:pPr algn="l"/>
            <a:r>
              <a:rPr lang="en-CA" sz="1200" dirty="0" smtClean="0"/>
              <a:t>  (about SIEM </a:t>
            </a:r>
            <a:r>
              <a:rPr lang="en-CA" sz="1200" i="1" dirty="0" smtClean="0"/>
              <a:t>without </a:t>
            </a:r>
            <a:r>
              <a:rPr lang="en-CA" sz="1200" dirty="0" smtClean="0"/>
              <a:t>real-time monitoring)</a:t>
            </a:r>
            <a:endParaRPr lang="en-CA" sz="1200" i="1" dirty="0">
              <a:latin typeface="+mj-lt"/>
            </a:endParaRPr>
          </a:p>
        </p:txBody>
      </p:sp>
      <p:pic>
        <p:nvPicPr>
          <p:cNvPr id="12" name="Picture 11" descr="quote2.wmf"/>
          <p:cNvPicPr>
            <a:picLocks noChangeAspect="1"/>
          </p:cNvPicPr>
          <p:nvPr/>
        </p:nvPicPr>
        <p:blipFill>
          <a:blip r:embed="rId4" cstate="print"/>
          <a:stretch>
            <a:fillRect/>
          </a:stretch>
        </p:blipFill>
        <p:spPr>
          <a:xfrm>
            <a:off x="8605926" y="5605363"/>
            <a:ext cx="179050" cy="127893"/>
          </a:xfrm>
          <a:prstGeom prst="rect">
            <a:avLst/>
          </a:prstGeom>
        </p:spPr>
      </p:pic>
      <p:pic>
        <p:nvPicPr>
          <p:cNvPr id="13" name="Picture 12" descr="quote1.wmf"/>
          <p:cNvPicPr>
            <a:picLocks noChangeAspect="1"/>
          </p:cNvPicPr>
          <p:nvPr/>
        </p:nvPicPr>
        <p:blipFill>
          <a:blip r:embed="rId5" cstate="print"/>
          <a:stretch>
            <a:fillRect/>
          </a:stretch>
        </p:blipFill>
        <p:spPr>
          <a:xfrm>
            <a:off x="5220580" y="5337212"/>
            <a:ext cx="179050" cy="127893"/>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CA" dirty="0" smtClean="0"/>
              <a:t>Perspective matters: position initial SIEM plans based on what’s </a:t>
            </a:r>
            <a:r>
              <a:rPr lang="en-CA" i="1" dirty="0" smtClean="0"/>
              <a:t>most</a:t>
            </a:r>
            <a:r>
              <a:rPr lang="en-CA" dirty="0" smtClean="0"/>
              <a:t> important to leadership, and focus on relevant cost reduction opportunities.</a:t>
            </a:r>
            <a:endParaRPr lang="en-US" dirty="0"/>
          </a:p>
        </p:txBody>
      </p:sp>
      <p:sp>
        <p:nvSpPr>
          <p:cNvPr id="3" name="Title 2"/>
          <p:cNvSpPr>
            <a:spLocks noGrp="1"/>
          </p:cNvSpPr>
          <p:nvPr>
            <p:ph type="title"/>
          </p:nvPr>
        </p:nvSpPr>
        <p:spPr>
          <a:xfrm>
            <a:off x="257176" y="260648"/>
            <a:ext cx="8625780" cy="864096"/>
          </a:xfrm>
        </p:spPr>
        <p:txBody>
          <a:bodyPr/>
          <a:lstStyle/>
          <a:p>
            <a:r>
              <a:rPr lang="en-CA" dirty="0" smtClean="0"/>
              <a:t>Factor decision-makers’ concerns into the SIEM proposal </a:t>
            </a:r>
            <a:endParaRPr lang="en-US" dirty="0"/>
          </a:p>
        </p:txBody>
      </p:sp>
      <p:sp>
        <p:nvSpPr>
          <p:cNvPr id="4" name="Text Placeholder 3"/>
          <p:cNvSpPr>
            <a:spLocks noGrp="1"/>
          </p:cNvSpPr>
          <p:nvPr>
            <p:ph type="body" sz="quarter" idx="16"/>
          </p:nvPr>
        </p:nvSpPr>
        <p:spPr>
          <a:xfrm>
            <a:off x="249303" y="2153723"/>
            <a:ext cx="3079672" cy="4313785"/>
          </a:xfrm>
        </p:spPr>
        <p:txBody>
          <a:bodyPr/>
          <a:lstStyle/>
          <a:p>
            <a:r>
              <a:rPr lang="en-CA" dirty="0" smtClean="0"/>
              <a:t>Where leadership has a strong focus on information risk management, pitching event-focused SIEM  is easier:</a:t>
            </a:r>
          </a:p>
          <a:p>
            <a:pPr lvl="1"/>
            <a:r>
              <a:rPr lang="en-CA" dirty="0" smtClean="0"/>
              <a:t>Even without 24x7 monitoring, event-focused SIEM enables risk reduction simply through enhanced visibility.</a:t>
            </a:r>
          </a:p>
          <a:p>
            <a:pPr lvl="1"/>
            <a:r>
              <a:rPr lang="en-CA" dirty="0" smtClean="0"/>
              <a:t>Reducing incident-related costs can offset SIEM investments.</a:t>
            </a:r>
          </a:p>
          <a:p>
            <a:r>
              <a:rPr lang="en-CA" dirty="0" smtClean="0"/>
              <a:t>Where that strong risk focus is missing, compliance-focused SIEM  may be the more effective route to approval:</a:t>
            </a:r>
          </a:p>
          <a:p>
            <a:pPr lvl="1"/>
            <a:r>
              <a:rPr lang="en-CA" dirty="0" smtClean="0"/>
              <a:t>Reducing the costs of demonstrating compliance can offset SIEM investments.</a:t>
            </a:r>
          </a:p>
          <a:p>
            <a:pPr lvl="1"/>
            <a:r>
              <a:rPr lang="en-CA" dirty="0" smtClean="0"/>
              <a:t>Leverage enhanced visibility to elevate information risk to a leadership level, and evolve SIEM toward a greater focus on event and risk management.</a:t>
            </a:r>
          </a:p>
        </p:txBody>
      </p:sp>
      <p:pic>
        <p:nvPicPr>
          <p:cNvPr id="7" name="Picture 6" descr="graph-slide47.jpg"/>
          <p:cNvPicPr>
            <a:picLocks noChangeAspect="1"/>
          </p:cNvPicPr>
          <p:nvPr/>
        </p:nvPicPr>
        <p:blipFill>
          <a:blip r:embed="rId3" cstate="print"/>
          <a:stretch>
            <a:fillRect/>
          </a:stretch>
        </p:blipFill>
        <p:spPr>
          <a:xfrm>
            <a:off x="3749040" y="2051685"/>
            <a:ext cx="5186172" cy="3983355"/>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9"/>
          </p:nvPr>
        </p:nvSpPr>
        <p:spPr/>
        <p:txBody>
          <a:bodyPr/>
          <a:lstStyle/>
          <a:p>
            <a:r>
              <a:rPr lang="en-CA" dirty="0" smtClean="0"/>
              <a:t>Don’t try to execute the whole SIEM vision at once. Learn from early stages, and build capabilities &amp; benefits incrementally.</a:t>
            </a:r>
            <a:endParaRPr lang="en-US" dirty="0"/>
          </a:p>
        </p:txBody>
      </p:sp>
      <p:sp>
        <p:nvSpPr>
          <p:cNvPr id="3" name="Title 2"/>
          <p:cNvSpPr>
            <a:spLocks noGrp="1"/>
          </p:cNvSpPr>
          <p:nvPr>
            <p:ph type="title"/>
          </p:nvPr>
        </p:nvSpPr>
        <p:spPr/>
        <p:txBody>
          <a:bodyPr/>
          <a:lstStyle/>
          <a:p>
            <a:r>
              <a:rPr lang="en-CA" dirty="0" smtClean="0"/>
              <a:t>Start modestly, but keep the final objective in mind</a:t>
            </a:r>
            <a:endParaRPr lang="en-US" dirty="0"/>
          </a:p>
        </p:txBody>
      </p:sp>
      <p:sp>
        <p:nvSpPr>
          <p:cNvPr id="4" name="Text Placeholder 3"/>
          <p:cNvSpPr>
            <a:spLocks noGrp="1"/>
          </p:cNvSpPr>
          <p:nvPr>
            <p:ph type="body" sz="quarter" idx="16"/>
          </p:nvPr>
        </p:nvSpPr>
        <p:spPr/>
        <p:txBody>
          <a:bodyPr/>
          <a:lstStyle/>
          <a:p>
            <a:pPr>
              <a:spcBef>
                <a:spcPts val="600"/>
              </a:spcBef>
            </a:pPr>
            <a:r>
              <a:rPr lang="en-CA" dirty="0" smtClean="0"/>
              <a:t>Embarking on a SIEM initiative requires a serious investment of time and money. Implementation can be phased in two distinct, but complementary, ways.  </a:t>
            </a:r>
          </a:p>
          <a:p>
            <a:pPr>
              <a:spcBef>
                <a:spcPts val="600"/>
              </a:spcBef>
            </a:pPr>
            <a:r>
              <a:rPr lang="en-CA" dirty="0" smtClean="0"/>
              <a:t>Phased by SIEM function:</a:t>
            </a:r>
          </a:p>
          <a:p>
            <a:pPr lvl="1">
              <a:spcBef>
                <a:spcPts val="600"/>
              </a:spcBef>
            </a:pPr>
            <a:r>
              <a:rPr lang="en-CA" dirty="0" smtClean="0"/>
              <a:t>Start with a compliance management focus, but explore the benefits of enhanced event visibility, or </a:t>
            </a:r>
          </a:p>
          <a:p>
            <a:pPr lvl="1">
              <a:spcBef>
                <a:spcPts val="600"/>
              </a:spcBef>
            </a:pPr>
            <a:r>
              <a:rPr lang="en-CA" dirty="0" smtClean="0"/>
              <a:t>Start with an event management focus, but take advantage of compliance reporting for internal purposes.</a:t>
            </a:r>
          </a:p>
          <a:p>
            <a:pPr lvl="1">
              <a:spcBef>
                <a:spcPts val="600"/>
              </a:spcBef>
            </a:pPr>
            <a:r>
              <a:rPr lang="en-CA" dirty="0" smtClean="0"/>
              <a:t>Once both are implemented, look at continuous risk management opportunities – demonstrated benefits from past experiences might even outweigh the cost of adding 24x7 monitoring.</a:t>
            </a:r>
          </a:p>
          <a:p>
            <a:pPr>
              <a:spcBef>
                <a:spcPts val="600"/>
              </a:spcBef>
            </a:pPr>
            <a:r>
              <a:rPr lang="en-CA" dirty="0" smtClean="0"/>
              <a:t>Phased by source system:</a:t>
            </a:r>
          </a:p>
          <a:p>
            <a:pPr lvl="1">
              <a:spcBef>
                <a:spcPts val="600"/>
              </a:spcBef>
            </a:pPr>
            <a:r>
              <a:rPr lang="en-CA" dirty="0" smtClean="0"/>
              <a:t>Start with the most critical systems (key applications, core infrastructure, regulated environments).</a:t>
            </a:r>
          </a:p>
          <a:p>
            <a:pPr lvl="1">
              <a:spcBef>
                <a:spcPts val="600"/>
              </a:spcBef>
            </a:pPr>
            <a:r>
              <a:rPr lang="en-CA" dirty="0" smtClean="0"/>
              <a:t>Expand to other log data sources as the benefits of SIEM are demonstrated for those key assets.</a:t>
            </a:r>
          </a:p>
          <a:p>
            <a:pPr>
              <a:spcBef>
                <a:spcPts val="600"/>
              </a:spcBef>
            </a:pPr>
            <a:r>
              <a:rPr lang="en-CA" dirty="0" smtClean="0"/>
              <a:t>Mix and match these approaches to minimize initial costs, maximize the benefits delivered, and build additional support for broader SIEM deployments:</a:t>
            </a:r>
          </a:p>
          <a:p>
            <a:pPr lvl="1">
              <a:spcBef>
                <a:spcPts val="600"/>
              </a:spcBef>
            </a:pPr>
            <a:r>
              <a:rPr lang="en-CA" dirty="0" smtClean="0"/>
              <a:t>Later stages may not deliver the same magnitude of benefits, but they involve lower equipment and configuration costs, as they leverage initial investments made in earlier stages.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hevron 12"/>
          <p:cNvSpPr/>
          <p:nvPr/>
        </p:nvSpPr>
        <p:spPr>
          <a:xfrm>
            <a:off x="431540" y="3141978"/>
            <a:ext cx="264872" cy="33079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7" name="Chevron 16"/>
          <p:cNvSpPr/>
          <p:nvPr/>
        </p:nvSpPr>
        <p:spPr>
          <a:xfrm>
            <a:off x="6214437" y="5464078"/>
            <a:ext cx="121759" cy="152064"/>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8" name="Text Placeholder 17"/>
          <p:cNvSpPr>
            <a:spLocks noGrp="1"/>
          </p:cNvSpPr>
          <p:nvPr>
            <p:ph type="body" sz="quarter" idx="15"/>
          </p:nvPr>
        </p:nvSpPr>
        <p:spPr/>
        <p:txBody>
          <a:bodyPr/>
          <a:lstStyle/>
          <a:p>
            <a:r>
              <a:rPr lang="en-CA" dirty="0" smtClean="0"/>
              <a:t>Appendices</a:t>
            </a:r>
            <a:endParaRPr lang="en-CA" dirty="0"/>
          </a:p>
        </p:txBody>
      </p:sp>
      <p:sp>
        <p:nvSpPr>
          <p:cNvPr id="19" name="Text Placeholder 18"/>
          <p:cNvSpPr>
            <a:spLocks noGrp="1"/>
          </p:cNvSpPr>
          <p:nvPr>
            <p:ph type="body" sz="quarter" idx="18"/>
          </p:nvPr>
        </p:nvSpPr>
        <p:spPr/>
        <p:txBody>
          <a:bodyPr/>
          <a:lstStyle/>
          <a:p>
            <a:r>
              <a:rPr lang="en-CA" dirty="0" smtClean="0"/>
              <a:t>Understand SIEM Trends and Considerations</a:t>
            </a:r>
          </a:p>
          <a:p>
            <a:r>
              <a:rPr lang="en-CA" dirty="0" smtClean="0"/>
              <a:t>Evaluate SIEM Vendors</a:t>
            </a:r>
          </a:p>
          <a:p>
            <a:r>
              <a:rPr lang="en-CA" dirty="0" smtClean="0"/>
              <a:t>Develop Your SIEM Implementation Strategy</a:t>
            </a:r>
          </a:p>
          <a:p>
            <a:r>
              <a:rPr lang="en-CA" b="1" dirty="0" smtClean="0"/>
              <a:t>Appendices</a:t>
            </a:r>
          </a:p>
        </p:txBody>
      </p:sp>
      <p:sp>
        <p:nvSpPr>
          <p:cNvPr id="20" name="Text Placeholder 19"/>
          <p:cNvSpPr>
            <a:spLocks noGrp="1"/>
          </p:cNvSpPr>
          <p:nvPr>
            <p:ph type="body" sz="quarter" idx="21"/>
          </p:nvPr>
        </p:nvSpPr>
        <p:spPr/>
        <p:txBody>
          <a:bodyPr/>
          <a:lstStyle/>
          <a:p>
            <a:r>
              <a:rPr lang="en-CA" dirty="0" smtClean="0"/>
              <a:t>Vendor Landscape methodology</a:t>
            </a:r>
          </a:p>
          <a:p>
            <a:r>
              <a:rPr lang="en-CA" dirty="0" smtClean="0"/>
              <a:t>SIEM survey demographics</a:t>
            </a:r>
          </a:p>
          <a:p>
            <a:endParaRPr lang="en-CA" dirty="0"/>
          </a:p>
        </p:txBody>
      </p:sp>
      <p:pic>
        <p:nvPicPr>
          <p:cNvPr id="8" name="Picture 2"/>
          <p:cNvPicPr>
            <a:picLocks noChangeAspect="1" noChangeArrowheads="1"/>
          </p:cNvPicPr>
          <p:nvPr/>
        </p:nvPicPr>
        <p:blipFill>
          <a:blip r:embed="rId3" cstate="print"/>
          <a:srcRect/>
          <a:stretch>
            <a:fillRect/>
          </a:stretch>
        </p:blipFill>
        <p:spPr bwMode="auto">
          <a:xfrm>
            <a:off x="-508" y="1006035"/>
            <a:ext cx="8865410" cy="17748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hevron 12"/>
          <p:cNvSpPr/>
          <p:nvPr/>
        </p:nvSpPr>
        <p:spPr>
          <a:xfrm>
            <a:off x="431540" y="3141978"/>
            <a:ext cx="264872" cy="330797"/>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7" name="Chevron 16"/>
          <p:cNvSpPr/>
          <p:nvPr/>
        </p:nvSpPr>
        <p:spPr>
          <a:xfrm>
            <a:off x="6214437" y="4393060"/>
            <a:ext cx="121759" cy="152064"/>
          </a:xfrm>
          <a:prstGeom prst="chevron">
            <a:avLst/>
          </a:prstGeom>
          <a:solidFill>
            <a:srgbClr val="D17D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solidFill>
                <a:schemeClr val="tx1"/>
              </a:solidFill>
            </a:endParaRPr>
          </a:p>
        </p:txBody>
      </p:sp>
      <p:sp>
        <p:nvSpPr>
          <p:cNvPr id="18" name="Text Placeholder 17"/>
          <p:cNvSpPr>
            <a:spLocks noGrp="1"/>
          </p:cNvSpPr>
          <p:nvPr>
            <p:ph type="body" sz="quarter" idx="15"/>
          </p:nvPr>
        </p:nvSpPr>
        <p:spPr/>
        <p:txBody>
          <a:bodyPr/>
          <a:lstStyle/>
          <a:p>
            <a:r>
              <a:rPr lang="en-CA" dirty="0" smtClean="0"/>
              <a:t>Understand SIEM Trends and Considerations</a:t>
            </a:r>
            <a:endParaRPr lang="en-CA" dirty="0"/>
          </a:p>
        </p:txBody>
      </p:sp>
      <p:sp>
        <p:nvSpPr>
          <p:cNvPr id="19" name="Text Placeholder 18"/>
          <p:cNvSpPr>
            <a:spLocks noGrp="1"/>
          </p:cNvSpPr>
          <p:nvPr>
            <p:ph type="body" sz="quarter" idx="18"/>
          </p:nvPr>
        </p:nvSpPr>
        <p:spPr/>
        <p:txBody>
          <a:bodyPr/>
          <a:lstStyle/>
          <a:p>
            <a:r>
              <a:rPr lang="en-CA" b="1" dirty="0" smtClean="0"/>
              <a:t>Understand SIEM Trends and Considerations</a:t>
            </a:r>
          </a:p>
          <a:p>
            <a:r>
              <a:rPr lang="en-CA" dirty="0" smtClean="0"/>
              <a:t>Evaluate SIEM Vendors</a:t>
            </a:r>
          </a:p>
          <a:p>
            <a:r>
              <a:rPr lang="en-CA" dirty="0" smtClean="0"/>
              <a:t>Develop Your SIEM Implementation Strategy</a:t>
            </a:r>
            <a:endParaRPr lang="en-CA" b="1" dirty="0" smtClean="0"/>
          </a:p>
          <a:p>
            <a:r>
              <a:rPr lang="en-CA" dirty="0" smtClean="0"/>
              <a:t>Appendices</a:t>
            </a:r>
            <a:endParaRPr lang="en-CA" dirty="0"/>
          </a:p>
        </p:txBody>
      </p:sp>
      <p:sp>
        <p:nvSpPr>
          <p:cNvPr id="20" name="Text Placeholder 19"/>
          <p:cNvSpPr>
            <a:spLocks noGrp="1"/>
          </p:cNvSpPr>
          <p:nvPr>
            <p:ph type="body" sz="quarter" idx="21"/>
          </p:nvPr>
        </p:nvSpPr>
        <p:spPr/>
        <p:txBody>
          <a:bodyPr/>
          <a:lstStyle/>
          <a:p>
            <a:r>
              <a:rPr lang="en-CA" dirty="0" smtClean="0"/>
              <a:t>What SIEM is – and what it isn’t</a:t>
            </a:r>
          </a:p>
          <a:p>
            <a:r>
              <a:rPr lang="en-CA" dirty="0" smtClean="0"/>
              <a:t>The role of SIEM in managing risk</a:t>
            </a:r>
          </a:p>
          <a:p>
            <a:r>
              <a:rPr lang="en-CA" dirty="0" smtClean="0"/>
              <a:t>Key decision factors for SIEM</a:t>
            </a:r>
          </a:p>
          <a:p>
            <a:r>
              <a:rPr lang="en-CA" dirty="0" smtClean="0"/>
              <a:t>Assessing the appropriateness of SIEM</a:t>
            </a:r>
            <a:endParaRPr lang="en-CA" i="1" dirty="0"/>
          </a:p>
        </p:txBody>
      </p:sp>
      <p:pic>
        <p:nvPicPr>
          <p:cNvPr id="8" name="Picture 2"/>
          <p:cNvPicPr>
            <a:picLocks noChangeAspect="1" noChangeArrowheads="1"/>
          </p:cNvPicPr>
          <p:nvPr/>
        </p:nvPicPr>
        <p:blipFill>
          <a:blip r:embed="rId3" cstate="print"/>
          <a:srcRect/>
          <a:stretch>
            <a:fillRect/>
          </a:stretch>
        </p:blipFill>
        <p:spPr bwMode="auto">
          <a:xfrm>
            <a:off x="-8933" y="1006035"/>
            <a:ext cx="8865409" cy="17748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Vendor Evaluation Methodology</a:t>
            </a:r>
            <a:endParaRPr lang="en-CA" dirty="0"/>
          </a:p>
        </p:txBody>
      </p:sp>
      <p:sp>
        <p:nvSpPr>
          <p:cNvPr id="3" name="Text Placeholder 2"/>
          <p:cNvSpPr>
            <a:spLocks noGrp="1"/>
          </p:cNvSpPr>
          <p:nvPr>
            <p:ph type="body" sz="quarter" idx="16"/>
          </p:nvPr>
        </p:nvSpPr>
        <p:spPr>
          <a:xfrm>
            <a:off x="249302" y="1340768"/>
            <a:ext cx="8627997" cy="4973925"/>
          </a:xfrm>
        </p:spPr>
        <p:txBody>
          <a:bodyPr/>
          <a:lstStyle/>
          <a:p>
            <a:pPr marL="0" indent="0">
              <a:spcBef>
                <a:spcPts val="1200"/>
              </a:spcBef>
              <a:buNone/>
            </a:pPr>
            <a:r>
              <a:rPr lang="en-US" sz="1050" dirty="0" smtClean="0"/>
              <a:t>Info-Tech Research Group’s Vendor Landscape market evaluations are a part of a larger program of vendor evaluations which includes Solution Sets that provide both Vendor  Landscapes and broader Selection Advice.</a:t>
            </a:r>
          </a:p>
          <a:p>
            <a:pPr marL="0" indent="0">
              <a:spcBef>
                <a:spcPts val="1200"/>
              </a:spcBef>
              <a:buNone/>
            </a:pPr>
            <a:r>
              <a:rPr lang="en-US" sz="1050" dirty="0" smtClean="0"/>
              <a:t>From the domain experience of our analysts, as well as through consultation with our clients, a vendor/product shortlist is established. Product briefings are requested from each of these vendors, asking for information on the company, products, technology, customers, partners, sales models, and pricing.</a:t>
            </a:r>
          </a:p>
          <a:p>
            <a:pPr marL="0" indent="0">
              <a:spcBef>
                <a:spcPts val="1200"/>
              </a:spcBef>
              <a:buNone/>
            </a:pPr>
            <a:r>
              <a:rPr lang="en-US" sz="1050" dirty="0" smtClean="0"/>
              <a:t>Our analysts then score each vendor and product across a variety of categories, on a scale of 0-10 points. The raw scores for each vendor are then normalized to the other vendors’ scores to provide a sufficient degree of separation for a meaningful comparison. These scores are then weighted according to weighting factors that our analysts believe represent the weight that an average client should apply to each criteria. The weighted scores are then averaged for each of two high level categories: vendor score and product score. A plot of these two resulting scores is generated to place vendors in one of four categories: Champion, Innovator, Market Pillar, and Emerging Player.</a:t>
            </a:r>
          </a:p>
          <a:p>
            <a:pPr marL="0" indent="0">
              <a:spcBef>
                <a:spcPts val="1200"/>
              </a:spcBef>
              <a:buNone/>
            </a:pPr>
            <a:r>
              <a:rPr lang="en-US" sz="1050" dirty="0" smtClean="0"/>
              <a:t>For a more granular category by category comparison, analysts convert the individual scores (absolute, non-normalized) for each vendor/product in each evaluated category to a scale of zero to four whereby exceptional performance receives a score of four and poor performance receives a score of zero. These scores are represented with “Harvey Balls,” ranging from an open circle for a score of zero to a filled in circle for a score of four. Harvey Ball scores are indicative of absolute performance by category but are not an exact correlation to overall performance.</a:t>
            </a:r>
          </a:p>
          <a:p>
            <a:pPr marL="0" indent="0">
              <a:spcBef>
                <a:spcPts val="1200"/>
              </a:spcBef>
              <a:buNone/>
            </a:pPr>
            <a:r>
              <a:rPr lang="en-US" sz="1050" dirty="0" smtClean="0"/>
              <a:t>Individual scorecards are then sent to the vendors for factual review, and to ensure no information is under embargo. We will make corrections where factual errors exist (e.g. pricing, features, technical specifications). We will consider suggestions concerning benefits, functional quality, value, etc.; however, these suggestions must be validated by feedback from our customers. We do not accept changes that are not corroborated by actual client experience or wording changes that are purely part of a vendor’s market messaging or positioning. Any resulting changes to final scores are then made as needed, before publishing the results to Info-Tech clients.</a:t>
            </a:r>
          </a:p>
          <a:p>
            <a:pPr marL="0" indent="0">
              <a:spcBef>
                <a:spcPts val="1200"/>
              </a:spcBef>
              <a:buNone/>
            </a:pPr>
            <a:r>
              <a:rPr lang="en-US" sz="1050" dirty="0" smtClean="0"/>
              <a:t>Vendor Landscapes are refreshed every 12 to 24 months, depending upon the dynamics of each individual market.</a:t>
            </a:r>
          </a:p>
        </p:txBody>
      </p:sp>
    </p:spTree>
    <p:extLst>
      <p:ext uri="{BB962C8B-B14F-4D97-AF65-F5344CB8AC3E}">
        <p14:creationId xmlns="" xmlns:p14="http://schemas.microsoft.com/office/powerpoint/2010/main" val="315372760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Value Index Ranking Methodology</a:t>
            </a:r>
            <a:endParaRPr lang="en-CA" dirty="0"/>
          </a:p>
        </p:txBody>
      </p:sp>
      <p:sp>
        <p:nvSpPr>
          <p:cNvPr id="8" name="Text Placeholder 2"/>
          <p:cNvSpPr>
            <a:spLocks noGrp="1"/>
          </p:cNvSpPr>
          <p:nvPr>
            <p:ph type="body" sz="quarter" idx="16"/>
          </p:nvPr>
        </p:nvSpPr>
        <p:spPr>
          <a:xfrm>
            <a:off x="249302" y="1340768"/>
            <a:ext cx="8627997" cy="4973925"/>
          </a:xfrm>
        </p:spPr>
        <p:txBody>
          <a:bodyPr/>
          <a:lstStyle/>
          <a:p>
            <a:pPr marL="0" indent="0">
              <a:spcBef>
                <a:spcPts val="1200"/>
              </a:spcBef>
              <a:buNone/>
            </a:pPr>
            <a:r>
              <a:rPr lang="en-US" sz="1050" dirty="0" smtClean="0"/>
              <a:t>Info-Tech Research Group’s Value Index is part of a larger program of vendor evaluations which includes Solution Sets that provide both Vendor  Landscapes and broader Selection Advice.</a:t>
            </a:r>
          </a:p>
          <a:p>
            <a:pPr marL="0" indent="0">
              <a:spcBef>
                <a:spcPts val="1200"/>
              </a:spcBef>
              <a:buNone/>
            </a:pPr>
            <a:r>
              <a:rPr lang="en-US" sz="1050" dirty="0" smtClean="0"/>
              <a:t>The Value Index is an indexed ranking of value per dollar as determined by the raw scores given to each vendor by analysts. To perform the calculation, Affordability is removed from the Product score and the entire Product category is reweighted to represent the same proportions. The Product and Vendor scores are then summed, and multiplied by the Affordability raw score to come up with Value Score. Vendors are then indexed to the highest performing vendor by dividing their score into that of the highest scorer, resulting in an indexed ranking with a top score of 100</a:t>
            </a:r>
            <a:r>
              <a:rPr lang="en-US" sz="1050" dirty="0"/>
              <a:t> </a:t>
            </a:r>
            <a:r>
              <a:rPr lang="en-US" sz="1050" dirty="0" smtClean="0"/>
              <a:t>assigned to the leading vendor.</a:t>
            </a:r>
          </a:p>
          <a:p>
            <a:pPr marL="0" indent="0">
              <a:spcBef>
                <a:spcPts val="1200"/>
              </a:spcBef>
              <a:buNone/>
            </a:pPr>
            <a:r>
              <a:rPr lang="en-US" sz="1050" dirty="0" smtClean="0"/>
              <a:t>The Value Index calculation is then repeated on the raw score of each category against Affordability, creating a series of indexes for Features, Usability, Viability, Strategy and Support, with each being indexed against the highest score in that category. The results for each vendor are displayed in tandem with the average score in each category to provide an idea of over and under performance. </a:t>
            </a:r>
          </a:p>
          <a:p>
            <a:pPr marL="0" indent="0">
              <a:spcBef>
                <a:spcPts val="1200"/>
              </a:spcBef>
              <a:buNone/>
            </a:pPr>
            <a:r>
              <a:rPr lang="en-US" sz="1050" dirty="0" smtClean="0"/>
              <a:t>The Value Index, where applicable, is refreshed every 12 to 24 months, depending upon the dynamics of each individual market.</a:t>
            </a:r>
          </a:p>
        </p:txBody>
      </p:sp>
    </p:spTree>
    <p:extLst>
      <p:ext uri="{BB962C8B-B14F-4D97-AF65-F5344CB8AC3E}">
        <p14:creationId xmlns="" xmlns:p14="http://schemas.microsoft.com/office/powerpoint/2010/main" val="189697244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Product Pricing Scenario &amp; Methodology</a:t>
            </a:r>
            <a:endParaRPr lang="en-US" dirty="0"/>
          </a:p>
        </p:txBody>
      </p:sp>
      <p:sp>
        <p:nvSpPr>
          <p:cNvPr id="3" name="Text Placeholder 2"/>
          <p:cNvSpPr>
            <a:spLocks noGrp="1"/>
          </p:cNvSpPr>
          <p:nvPr>
            <p:ph type="body" sz="quarter" idx="16"/>
          </p:nvPr>
        </p:nvSpPr>
        <p:spPr/>
        <p:txBody>
          <a:bodyPr/>
          <a:lstStyle/>
          <a:p>
            <a:pPr marL="0" indent="0">
              <a:buNone/>
            </a:pPr>
            <a:r>
              <a:rPr lang="en-CA" sz="1050" dirty="0" smtClean="0"/>
              <a:t>Info-Tech Research Group provided each vendor with a common pricing scenario to enable normalized scoring of Affordability, calculation of Value Index rankings, and identification of the appropriate solution pricing tier as displayed on each vendor scorecard.</a:t>
            </a:r>
          </a:p>
          <a:p>
            <a:pPr marL="0" indent="0">
              <a:buNone/>
            </a:pPr>
            <a:r>
              <a:rPr lang="en-CA" sz="1050" dirty="0" smtClean="0"/>
              <a:t>Vendors were asked to provide </a:t>
            </a:r>
            <a:r>
              <a:rPr lang="en-CA" sz="1050" i="1" dirty="0" smtClean="0"/>
              <a:t>list </a:t>
            </a:r>
            <a:r>
              <a:rPr lang="en-CA" sz="1050" dirty="0" smtClean="0"/>
              <a:t>costs for SIEM appliances and/or SIEM software licensing to address the needs of a reference organization described in the pricing scenario. For non-appliance solutions (</a:t>
            </a:r>
            <a:r>
              <a:rPr lang="en-CA" sz="1050" i="1" dirty="0" smtClean="0"/>
              <a:t>i.e.</a:t>
            </a:r>
            <a:r>
              <a:rPr lang="en-CA" sz="1050" dirty="0" smtClean="0"/>
              <a:t> software-only and virtual appliance architectures), physical or virtual hardware requirements were requested in support of comparing as-installed costs.</a:t>
            </a:r>
          </a:p>
          <a:p>
            <a:pPr marL="0" indent="0">
              <a:buNone/>
            </a:pPr>
            <a:r>
              <a:rPr lang="en-CA" sz="1050" dirty="0" smtClean="0"/>
              <a:t>Additional consulting, deployment, and training services were explicitly out of scope of the pricing request, as was the cost of </a:t>
            </a:r>
            <a:r>
              <a:rPr lang="en-CA" sz="1050" i="1" dirty="0" smtClean="0"/>
              <a:t>enhanced </a:t>
            </a:r>
            <a:r>
              <a:rPr lang="en-CA" sz="1050" dirty="0" smtClean="0"/>
              <a:t>support options, though vendors were encouraged to highlight any such items included with the base product acquisition. The annual software/hardware maintenance rate was also requested, along with clarity on whether or not the first year of maintenance was included in the quoted appliance/software costs, allowing a three-year total acquisition cost to be calculated for each vendor’s SIEM solution. This three-year total acquisition cost is the basis of the solution pricing tier indicated for each vendor.</a:t>
            </a:r>
          </a:p>
          <a:p>
            <a:pPr marL="0" indent="0">
              <a:buNone/>
            </a:pPr>
            <a:r>
              <a:rPr lang="en-CA" sz="1050" dirty="0" smtClean="0"/>
              <a:t>Finally, the vendors’ three-year total acquisition costs were normalized to produce the Affordability raw scores and calculate Value Index ratings for each solution.</a:t>
            </a:r>
          </a:p>
          <a:p>
            <a:pPr marL="0" indent="0">
              <a:buNone/>
            </a:pPr>
            <a:endParaRPr lang="en-CA" sz="1050" dirty="0" smtClean="0"/>
          </a:p>
          <a:p>
            <a:pPr marL="0" indent="0">
              <a:buNone/>
            </a:pPr>
            <a:r>
              <a:rPr lang="en-CA" sz="1050" b="1" dirty="0" smtClean="0"/>
              <a:t>Key elements of the common pricing scenario provided to SIEM vendors included:</a:t>
            </a:r>
          </a:p>
          <a:p>
            <a:pPr marL="179388" indent="-179388"/>
            <a:r>
              <a:rPr lang="en-CA" sz="1050" dirty="0" smtClean="0"/>
              <a:t>A three-site organization with 2200 employees located at a US head office facility, a second US satellite office, and a European satellite office.  IT functions, including 3 dedicated IT security professionals, are located primarily at the US head office, with a small proportion of IT staff and systems located at the European site, which also acts as a DR facility.</a:t>
            </a:r>
          </a:p>
          <a:p>
            <a:r>
              <a:rPr lang="en-US" sz="1050" dirty="0" smtClean="0"/>
              <a:t>The firm is interested in reducing the effort associated with monitoring, alerting, and responding to security events at the Endpoint, Network, and Data Center levels:</a:t>
            </a:r>
            <a:endParaRPr lang="en-US" dirty="0" smtClean="0"/>
          </a:p>
          <a:p>
            <a:pPr lvl="1"/>
            <a:r>
              <a:rPr lang="en-US" sz="1050" dirty="0" smtClean="0"/>
              <a:t>The volume &amp; complexity of ad hoc queries against logged and correlated event data is fairly small, driven primarily by incident response efforts and gaps in canned compliance reports.</a:t>
            </a:r>
          </a:p>
          <a:p>
            <a:pPr lvl="1"/>
            <a:r>
              <a:rPr lang="en-US" sz="1050" dirty="0" smtClean="0"/>
              <a:t>The SIEM product would be used regularly by four IT staff across the US head office and European satellite site, with additional dashboard-/report-level access for another four users in compliance/audit and IT management/executive roles.</a:t>
            </a:r>
          </a:p>
          <a:p>
            <a:pPr marL="179388" indent="-179388"/>
            <a:r>
              <a:rPr lang="en-CA" sz="1050" dirty="0" smtClean="0"/>
              <a:t>200 devices were identified as log data sources for a SIEM solution, including network components, security systems, and both physical and virtual servers. Windows Domain, Oracle databases, MS Exchange and SharePoint, and BES and VOIP environments were explicitly identified in the scenario, and the peak logging volume was specified at 5000 events per second (eps).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SIEM Survey Demographics</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Industry</a:t>
            </a:r>
            <a:endParaRPr lang="en-US" dirty="0"/>
          </a:p>
        </p:txBody>
      </p:sp>
      <p:pic>
        <p:nvPicPr>
          <p:cNvPr id="49155" name="Picture 3"/>
          <p:cNvPicPr>
            <a:picLocks noChangeAspect="1" noChangeArrowheads="1"/>
          </p:cNvPicPr>
          <p:nvPr/>
        </p:nvPicPr>
        <p:blipFill>
          <a:blip r:embed="rId3" cstate="print"/>
          <a:srcRect/>
          <a:stretch>
            <a:fillRect/>
          </a:stretch>
        </p:blipFill>
        <p:spPr bwMode="auto">
          <a:xfrm>
            <a:off x="395536" y="1160748"/>
            <a:ext cx="8208912" cy="5143965"/>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Country</a:t>
            </a:r>
            <a:endParaRPr lang="en-US" dirty="0"/>
          </a:p>
        </p:txBody>
      </p:sp>
      <p:pic>
        <p:nvPicPr>
          <p:cNvPr id="53251" name="Picture 3"/>
          <p:cNvPicPr>
            <a:picLocks noChangeAspect="1" noChangeArrowheads="1"/>
          </p:cNvPicPr>
          <p:nvPr/>
        </p:nvPicPr>
        <p:blipFill>
          <a:blip r:embed="rId3" cstate="print"/>
          <a:srcRect/>
          <a:stretch>
            <a:fillRect/>
          </a:stretch>
        </p:blipFill>
        <p:spPr bwMode="auto">
          <a:xfrm>
            <a:off x="251520" y="1124744"/>
            <a:ext cx="8272670" cy="5112568"/>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Revenue</a:t>
            </a:r>
            <a:endParaRPr lang="en-US" dirty="0"/>
          </a:p>
        </p:txBody>
      </p:sp>
      <p:pic>
        <p:nvPicPr>
          <p:cNvPr id="51202" name="Picture 2"/>
          <p:cNvPicPr>
            <a:picLocks noChangeAspect="1" noChangeArrowheads="1"/>
          </p:cNvPicPr>
          <p:nvPr/>
        </p:nvPicPr>
        <p:blipFill>
          <a:blip r:embed="rId3" cstate="print"/>
          <a:srcRect/>
          <a:stretch>
            <a:fillRect/>
          </a:stretch>
        </p:blipFill>
        <p:spPr bwMode="auto">
          <a:xfrm>
            <a:off x="323528" y="1132687"/>
            <a:ext cx="8280920" cy="5141132"/>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FTEs</a:t>
            </a:r>
            <a:endParaRPr lang="en-US" dirty="0"/>
          </a:p>
        </p:txBody>
      </p:sp>
      <p:pic>
        <p:nvPicPr>
          <p:cNvPr id="52226" name="Picture 2"/>
          <p:cNvPicPr>
            <a:picLocks noChangeAspect="1" noChangeArrowheads="1"/>
          </p:cNvPicPr>
          <p:nvPr/>
        </p:nvPicPr>
        <p:blipFill>
          <a:blip r:embed="rId3" cstate="print"/>
          <a:srcRect/>
          <a:stretch>
            <a:fillRect/>
          </a:stretch>
        </p:blipFill>
        <p:spPr bwMode="auto">
          <a:xfrm>
            <a:off x="266700" y="1124745"/>
            <a:ext cx="8337748" cy="5187447"/>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IT Employees</a:t>
            </a:r>
            <a:endParaRPr lang="en-US" dirty="0"/>
          </a:p>
        </p:txBody>
      </p:sp>
      <p:pic>
        <p:nvPicPr>
          <p:cNvPr id="54274" name="Picture 2"/>
          <p:cNvPicPr>
            <a:picLocks noChangeAspect="1" noChangeArrowheads="1"/>
          </p:cNvPicPr>
          <p:nvPr/>
        </p:nvPicPr>
        <p:blipFill>
          <a:blip r:embed="rId3" cstate="print"/>
          <a:srcRect/>
          <a:stretch>
            <a:fillRect/>
          </a:stretch>
        </p:blipFill>
        <p:spPr bwMode="auto">
          <a:xfrm>
            <a:off x="287524" y="1154812"/>
            <a:ext cx="8316923" cy="512986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p:nvGraphicFramePr>
        <p:xfrm>
          <a:off x="0" y="0"/>
          <a:ext cx="158750" cy="158750"/>
        </p:xfrm>
        <a:graphic>
          <a:graphicData uri="http://schemas.openxmlformats.org/presentationml/2006/ole">
            <p:oleObj spid="_x0000_s340993" name="think-cell Slide" r:id="rId10" imgW="360" imgH="360" progId="">
              <p:embed/>
            </p:oleObj>
          </a:graphicData>
        </a:graphic>
      </p:graphicFrame>
      <p:grpSp>
        <p:nvGrpSpPr>
          <p:cNvPr id="14" name="Group 91"/>
          <p:cNvGrpSpPr/>
          <p:nvPr>
            <p:custDataLst>
              <p:tags r:id="rId2"/>
            </p:custDataLst>
          </p:nvPr>
        </p:nvGrpSpPr>
        <p:grpSpPr>
          <a:xfrm>
            <a:off x="265065" y="4519024"/>
            <a:ext cx="8620124" cy="1810370"/>
            <a:chOff x="7294118" y="18189"/>
            <a:chExt cx="1646637" cy="1345084"/>
          </a:xfrm>
        </p:grpSpPr>
        <p:sp>
          <p:nvSpPr>
            <p:cNvPr id="15" name="Rectangle 14"/>
            <p:cNvSpPr/>
            <p:nvPr/>
          </p:nvSpPr>
          <p:spPr>
            <a:xfrm>
              <a:off x="7294118" y="309528"/>
              <a:ext cx="1646636" cy="1053745"/>
            </a:xfrm>
            <a:prstGeom prst="rect">
              <a:avLst/>
            </a:prstGeom>
            <a:solidFill>
              <a:srgbClr val="F1F2E0"/>
            </a:solidFill>
            <a:ln w="12700">
              <a:solidFill>
                <a:srgbClr val="D3D3B9"/>
              </a:solidFill>
            </a:ln>
            <a:effectLst>
              <a:outerShdw blurRad="25400" dist="381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spcBef>
                  <a:spcPts val="0"/>
                </a:spcBef>
              </a:pPr>
              <a:endParaRPr lang="en-CA" sz="1200" dirty="0" smtClean="0">
                <a:solidFill>
                  <a:schemeClr val="tx1"/>
                </a:solidFill>
              </a:endParaRPr>
            </a:p>
          </p:txBody>
        </p:sp>
        <p:sp>
          <p:nvSpPr>
            <p:cNvPr id="16" name="Round Same Side Corner Rectangle 15"/>
            <p:cNvSpPr/>
            <p:nvPr/>
          </p:nvSpPr>
          <p:spPr>
            <a:xfrm>
              <a:off x="7294119" y="18189"/>
              <a:ext cx="1646636" cy="285749"/>
            </a:xfrm>
            <a:prstGeom prst="round2SameRect">
              <a:avLst>
                <a:gd name="adj1" fmla="val 10667"/>
                <a:gd name="adj2" fmla="val 0"/>
              </a:avLst>
            </a:prstGeom>
            <a:solidFill>
              <a:srgbClr val="902E2E"/>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600" i="1" dirty="0" smtClean="0">
                  <a:solidFill>
                    <a:schemeClr val="bg1"/>
                  </a:solidFill>
                  <a:latin typeface="+mj-lt"/>
                </a:rPr>
                <a:t>SIEM Tools DO NOT:</a:t>
              </a:r>
              <a:endParaRPr lang="en-CA" sz="1600" i="1" dirty="0">
                <a:solidFill>
                  <a:schemeClr val="bg1"/>
                </a:solidFill>
                <a:latin typeface="+mj-lt"/>
              </a:endParaRPr>
            </a:p>
          </p:txBody>
        </p:sp>
      </p:grpSp>
      <p:grpSp>
        <p:nvGrpSpPr>
          <p:cNvPr id="5" name="Group 91"/>
          <p:cNvGrpSpPr/>
          <p:nvPr>
            <p:custDataLst>
              <p:tags r:id="rId3"/>
            </p:custDataLst>
          </p:nvPr>
        </p:nvGrpSpPr>
        <p:grpSpPr>
          <a:xfrm>
            <a:off x="257177" y="2096852"/>
            <a:ext cx="8620124" cy="2338976"/>
            <a:chOff x="7294118" y="18189"/>
            <a:chExt cx="1646637" cy="1737831"/>
          </a:xfrm>
        </p:grpSpPr>
        <p:sp>
          <p:nvSpPr>
            <p:cNvPr id="6" name="Rectangle 5"/>
            <p:cNvSpPr/>
            <p:nvPr/>
          </p:nvSpPr>
          <p:spPr>
            <a:xfrm>
              <a:off x="7294118" y="309528"/>
              <a:ext cx="1646636" cy="1446492"/>
            </a:xfrm>
            <a:prstGeom prst="rect">
              <a:avLst/>
            </a:prstGeom>
            <a:solidFill>
              <a:srgbClr val="F1F2E0"/>
            </a:solidFill>
            <a:ln w="12700">
              <a:solidFill>
                <a:srgbClr val="D3D3B9"/>
              </a:solidFill>
            </a:ln>
            <a:effectLst>
              <a:outerShdw blurRad="25400" dist="381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spcBef>
                  <a:spcPts val="0"/>
                </a:spcBef>
              </a:pPr>
              <a:endParaRPr lang="en-CA" sz="1200" dirty="0" smtClean="0">
                <a:solidFill>
                  <a:schemeClr val="tx1"/>
                </a:solidFill>
              </a:endParaRPr>
            </a:p>
          </p:txBody>
        </p:sp>
        <p:sp>
          <p:nvSpPr>
            <p:cNvPr id="8" name="Round Same Side Corner Rectangle 7"/>
            <p:cNvSpPr/>
            <p:nvPr/>
          </p:nvSpPr>
          <p:spPr>
            <a:xfrm>
              <a:off x="7294119" y="18189"/>
              <a:ext cx="1646636" cy="285749"/>
            </a:xfrm>
            <a:prstGeom prst="round2SameRect">
              <a:avLst>
                <a:gd name="adj1" fmla="val 10667"/>
                <a:gd name="adj2" fmla="val 0"/>
              </a:avLst>
            </a:prstGeom>
            <a:solidFill>
              <a:srgbClr val="7FAC85"/>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600" i="1" dirty="0" smtClean="0">
                  <a:solidFill>
                    <a:schemeClr val="bg1"/>
                  </a:solidFill>
                  <a:latin typeface="+mj-lt"/>
                </a:rPr>
                <a:t>SIEM Tools DO:</a:t>
              </a:r>
              <a:endParaRPr lang="en-CA" sz="1600" i="1" dirty="0">
                <a:solidFill>
                  <a:schemeClr val="bg1"/>
                </a:solidFill>
                <a:latin typeface="+mj-lt"/>
              </a:endParaRPr>
            </a:p>
          </p:txBody>
        </p:sp>
      </p:grpSp>
      <p:sp>
        <p:nvSpPr>
          <p:cNvPr id="3" name="Title 2"/>
          <p:cNvSpPr>
            <a:spLocks noGrp="1"/>
          </p:cNvSpPr>
          <p:nvPr>
            <p:ph type="title"/>
            <p:custDataLst>
              <p:tags r:id="rId4"/>
            </p:custDataLst>
          </p:nvPr>
        </p:nvSpPr>
        <p:spPr/>
        <p:txBody>
          <a:bodyPr/>
          <a:lstStyle/>
          <a:p>
            <a:r>
              <a:rPr lang="en-CA" dirty="0" smtClean="0"/>
              <a:t>Understand what SIEM does, and what it doesn’t do</a:t>
            </a:r>
            <a:endParaRPr lang="en-US" dirty="0"/>
          </a:p>
        </p:txBody>
      </p:sp>
      <p:sp>
        <p:nvSpPr>
          <p:cNvPr id="2" name="Text Placeholder 1"/>
          <p:cNvSpPr>
            <a:spLocks noGrp="1"/>
          </p:cNvSpPr>
          <p:nvPr>
            <p:ph type="body" sz="quarter" idx="16"/>
            <p:custDataLst>
              <p:tags r:id="rId5"/>
            </p:custDataLst>
          </p:nvPr>
        </p:nvSpPr>
        <p:spPr>
          <a:xfrm>
            <a:off x="249304" y="4903618"/>
            <a:ext cx="8627997" cy="1271863"/>
          </a:xfrm>
        </p:spPr>
        <p:txBody>
          <a:bodyPr/>
          <a:lstStyle/>
          <a:p>
            <a:pPr marL="0" indent="0">
              <a:spcBef>
                <a:spcPts val="600"/>
              </a:spcBef>
              <a:buNone/>
            </a:pPr>
            <a:r>
              <a:rPr lang="en-CA" dirty="0" smtClean="0"/>
              <a:t>Contrary to past hype and misconceptions, SIEM tools </a:t>
            </a:r>
            <a:r>
              <a:rPr lang="en-CA" b="1" dirty="0" smtClean="0"/>
              <a:t>do not</a:t>
            </a:r>
            <a:r>
              <a:rPr lang="en-CA" dirty="0" smtClean="0"/>
              <a:t>:</a:t>
            </a:r>
          </a:p>
          <a:p>
            <a:pPr marL="450850" lvl="1" indent="-222250">
              <a:spcBef>
                <a:spcPts val="600"/>
              </a:spcBef>
              <a:buFont typeface="Arial" pitchFamily="34" charset="0"/>
              <a:buChar char="•"/>
            </a:pPr>
            <a:r>
              <a:rPr lang="en-CA" dirty="0" smtClean="0"/>
              <a:t>Eliminate the need for other IT security systems – rather, SIEM enhances the value of each of those tools;</a:t>
            </a:r>
          </a:p>
          <a:p>
            <a:pPr marL="450850" lvl="1" indent="-222250">
              <a:spcBef>
                <a:spcPts val="600"/>
              </a:spcBef>
              <a:buFont typeface="Arial" pitchFamily="34" charset="0"/>
              <a:buChar char="•"/>
            </a:pPr>
            <a:r>
              <a:rPr lang="en-CA" dirty="0" smtClean="0"/>
              <a:t>Prevent compromises – instead, SIEM provides the cross-system visibility to identify areas of elevated risk and focus security efforts, and reduces the cost and time for incident response;</a:t>
            </a:r>
          </a:p>
          <a:p>
            <a:pPr marL="450850" lvl="1" indent="-222250">
              <a:spcBef>
                <a:spcPts val="600"/>
              </a:spcBef>
              <a:buFont typeface="Arial" pitchFamily="34" charset="0"/>
              <a:buChar char="•"/>
            </a:pPr>
            <a:r>
              <a:rPr lang="en-CA" dirty="0" smtClean="0"/>
              <a:t>Eliminate the role of security administration/operations personnel – SIEM maximizes the value of such staff.</a:t>
            </a:r>
          </a:p>
        </p:txBody>
      </p:sp>
      <p:sp>
        <p:nvSpPr>
          <p:cNvPr id="9" name="Text Placeholder 8"/>
          <p:cNvSpPr>
            <a:spLocks noGrp="1"/>
          </p:cNvSpPr>
          <p:nvPr>
            <p:ph type="body" sz="quarter" idx="19"/>
            <p:custDataLst>
              <p:tags r:id="rId6"/>
            </p:custDataLst>
          </p:nvPr>
        </p:nvSpPr>
        <p:spPr/>
        <p:txBody>
          <a:bodyPr/>
          <a:lstStyle/>
          <a:p>
            <a:r>
              <a:rPr lang="en-CA" dirty="0" smtClean="0"/>
              <a:t>SIEM technology is no silver bullet, but adds value by extending visibility across existing information security and system management tools.</a:t>
            </a:r>
            <a:endParaRPr lang="en-US" dirty="0" smtClean="0"/>
          </a:p>
          <a:p>
            <a:endParaRPr lang="en-US" dirty="0"/>
          </a:p>
        </p:txBody>
      </p:sp>
      <p:sp>
        <p:nvSpPr>
          <p:cNvPr id="13" name="Rectangle 12"/>
          <p:cNvSpPr/>
          <p:nvPr>
            <p:custDataLst>
              <p:tags r:id="rId7"/>
            </p:custDataLst>
          </p:nvPr>
        </p:nvSpPr>
        <p:spPr>
          <a:xfrm>
            <a:off x="265065" y="2481446"/>
            <a:ext cx="8620114" cy="1954381"/>
          </a:xfrm>
          <a:prstGeom prst="rect">
            <a:avLst/>
          </a:prstGeom>
        </p:spPr>
        <p:txBody>
          <a:bodyPr wrap="square">
            <a:spAutoFit/>
          </a:bodyPr>
          <a:lstStyle/>
          <a:p>
            <a:pPr algn="l">
              <a:spcAft>
                <a:spcPts val="600"/>
              </a:spcAft>
            </a:pPr>
            <a:r>
              <a:rPr lang="en-CA" sz="1200" dirty="0" smtClean="0"/>
              <a:t>At a minimum, SIEM tools enable IT security organizations to:</a:t>
            </a:r>
          </a:p>
          <a:p>
            <a:pPr lvl="1" indent="-228600" algn="l">
              <a:spcAft>
                <a:spcPts val="600"/>
              </a:spcAft>
              <a:buSzPct val="150000"/>
              <a:buFont typeface="Arial" pitchFamily="34" charset="0"/>
              <a:buChar char="•"/>
            </a:pPr>
            <a:r>
              <a:rPr lang="en-CA" sz="1200" dirty="0" smtClean="0"/>
              <a:t>Leverage central log management to simplify correlation, alerting, and reporting of security events;</a:t>
            </a:r>
          </a:p>
          <a:p>
            <a:pPr lvl="1" indent="-228600" algn="l">
              <a:spcAft>
                <a:spcPts val="600"/>
              </a:spcAft>
              <a:buSzPct val="150000"/>
              <a:buFont typeface="Arial" pitchFamily="34" charset="0"/>
              <a:buChar char="•"/>
            </a:pPr>
            <a:r>
              <a:rPr lang="en-CA" sz="1200" dirty="0" smtClean="0"/>
              <a:t>Streamline compliance, incident response, and risk management processes;</a:t>
            </a:r>
          </a:p>
          <a:p>
            <a:pPr lvl="1" indent="-228600" algn="l">
              <a:spcAft>
                <a:spcPts val="600"/>
              </a:spcAft>
              <a:buSzPct val="150000"/>
              <a:buFont typeface="Arial" pitchFamily="34" charset="0"/>
              <a:buChar char="•"/>
            </a:pPr>
            <a:r>
              <a:rPr lang="en-CA" sz="1200" dirty="0" smtClean="0"/>
              <a:t>Baseline threat levels and normal network security activity;</a:t>
            </a:r>
          </a:p>
          <a:p>
            <a:pPr lvl="1" indent="-228600" algn="l">
              <a:spcAft>
                <a:spcPts val="600"/>
              </a:spcAft>
              <a:buSzPct val="150000"/>
              <a:buFont typeface="Arial" pitchFamily="34" charset="0"/>
              <a:buChar char="•"/>
            </a:pPr>
            <a:r>
              <a:rPr lang="en-CA" sz="1200" dirty="0" smtClean="0"/>
              <a:t>Increase efficiency and effectiveness of security and system administrators, internal and external auditors, and senior management involved in risk management;</a:t>
            </a:r>
          </a:p>
          <a:p>
            <a:pPr lvl="1" indent="-228600" algn="l">
              <a:spcAft>
                <a:spcPts val="600"/>
              </a:spcAft>
              <a:buSzPct val="150000"/>
              <a:buFont typeface="Arial" pitchFamily="34" charset="0"/>
              <a:buChar char="•"/>
            </a:pPr>
            <a:r>
              <a:rPr lang="en-CA" sz="1200" dirty="0" smtClean="0"/>
              <a:t>Pursue a continuous risk management strategy, prioritizing attention to specific vulnerabilities based on observed threats across multiple control systems.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Like every tool, SIEM has limitations; expect too much and be prepared for disappointment</a:t>
            </a:r>
            <a:endParaRPr lang="en-US" dirty="0"/>
          </a:p>
        </p:txBody>
      </p:sp>
      <p:sp>
        <p:nvSpPr>
          <p:cNvPr id="9" name="Text Placeholder 8"/>
          <p:cNvSpPr>
            <a:spLocks noGrp="1"/>
          </p:cNvSpPr>
          <p:nvPr>
            <p:ph type="body" sz="quarter" idx="19"/>
          </p:nvPr>
        </p:nvSpPr>
        <p:spPr/>
        <p:txBody>
          <a:bodyPr/>
          <a:lstStyle/>
          <a:p>
            <a:r>
              <a:rPr lang="en-CA" dirty="0" smtClean="0"/>
              <a:t>SIEM technology is no silver bullet, but adds value by extending visibility across existing information security and system management tools.</a:t>
            </a:r>
            <a:endParaRPr lang="en-US" dirty="0" smtClean="0"/>
          </a:p>
          <a:p>
            <a:endParaRPr lang="en-US" dirty="0"/>
          </a:p>
        </p:txBody>
      </p:sp>
      <p:sp>
        <p:nvSpPr>
          <p:cNvPr id="5" name="Text Placeholder 1"/>
          <p:cNvSpPr>
            <a:spLocks noGrp="1"/>
          </p:cNvSpPr>
          <p:nvPr>
            <p:ph type="body" sz="quarter" idx="16"/>
          </p:nvPr>
        </p:nvSpPr>
        <p:spPr>
          <a:xfrm>
            <a:off x="251520" y="2103438"/>
            <a:ext cx="3225736" cy="4179918"/>
          </a:xfrm>
        </p:spPr>
        <p:txBody>
          <a:bodyPr/>
          <a:lstStyle/>
          <a:p>
            <a:pPr>
              <a:spcBef>
                <a:spcPts val="600"/>
              </a:spcBef>
            </a:pPr>
            <a:r>
              <a:rPr lang="en-CA" dirty="0" smtClean="0"/>
              <a:t>When clients that are using SIEM solutions were asked about their expectations for the solution, they almost universally indicated that they had very high expectations prior to deployment.</a:t>
            </a:r>
          </a:p>
          <a:p>
            <a:pPr>
              <a:spcBef>
                <a:spcPts val="600"/>
              </a:spcBef>
            </a:pPr>
            <a:r>
              <a:rPr lang="en-CA" dirty="0" smtClean="0"/>
              <a:t>Those same clients indicated that in almost every measure their SIEM solution failed to meet expectations.</a:t>
            </a:r>
          </a:p>
          <a:p>
            <a:pPr>
              <a:spcBef>
                <a:spcPts val="600"/>
              </a:spcBef>
            </a:pPr>
            <a:r>
              <a:rPr lang="en-CA" dirty="0" smtClean="0"/>
              <a:t>Failure to meet expectations should not be held against the tools as in almost every measurable category, the tools delivered Moderately Significant to Significant positive Impact to the enterprise.</a:t>
            </a:r>
          </a:p>
          <a:p>
            <a:pPr>
              <a:spcBef>
                <a:spcPts val="600"/>
              </a:spcBef>
            </a:pPr>
            <a:r>
              <a:rPr lang="en-CA" dirty="0" smtClean="0"/>
              <a:t>The moral: oversetting expectations can lead to let-down even with deployments that are successful and improve enterprise security, compliance, and overall risk management.</a:t>
            </a:r>
          </a:p>
        </p:txBody>
      </p:sp>
      <p:pic>
        <p:nvPicPr>
          <p:cNvPr id="10" name="Picture 9" descr="graph-slide7.jpg"/>
          <p:cNvPicPr>
            <a:picLocks noChangeAspect="1"/>
          </p:cNvPicPr>
          <p:nvPr/>
        </p:nvPicPr>
        <p:blipFill>
          <a:blip r:embed="rId3" cstate="print"/>
          <a:stretch>
            <a:fillRect/>
          </a:stretch>
        </p:blipFill>
        <p:spPr>
          <a:xfrm>
            <a:off x="3627440" y="2019300"/>
            <a:ext cx="5193034" cy="393715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Take stock of the serious threats to systems and the business; ensure threats can be contained or costs can be managed</a:t>
            </a:r>
            <a:endParaRPr lang="en-US" dirty="0"/>
          </a:p>
        </p:txBody>
      </p:sp>
      <p:sp>
        <p:nvSpPr>
          <p:cNvPr id="2" name="Text Placeholder 1"/>
          <p:cNvSpPr>
            <a:spLocks noGrp="1"/>
          </p:cNvSpPr>
          <p:nvPr>
            <p:ph type="body" sz="quarter" idx="19"/>
          </p:nvPr>
        </p:nvSpPr>
        <p:spPr/>
        <p:txBody>
          <a:bodyPr/>
          <a:lstStyle/>
          <a:p>
            <a:r>
              <a:rPr lang="en-CA" dirty="0" smtClean="0"/>
              <a:t>The cost of a major and persistent system compromise can be substantial.  Standalone security tools provide </a:t>
            </a:r>
            <a:r>
              <a:rPr lang="en-CA" i="1" dirty="0" smtClean="0"/>
              <a:t>some </a:t>
            </a:r>
            <a:r>
              <a:rPr lang="en-CA" dirty="0" smtClean="0"/>
              <a:t>visibility; SIEM tools do much more.</a:t>
            </a:r>
            <a:endParaRPr lang="en-US" dirty="0"/>
          </a:p>
        </p:txBody>
      </p:sp>
      <p:sp>
        <p:nvSpPr>
          <p:cNvPr id="4" name="Text Placeholder 3"/>
          <p:cNvSpPr>
            <a:spLocks noGrp="1"/>
          </p:cNvSpPr>
          <p:nvPr>
            <p:ph type="body" sz="quarter" idx="16"/>
          </p:nvPr>
        </p:nvSpPr>
        <p:spPr>
          <a:xfrm>
            <a:off x="249303" y="1988840"/>
            <a:ext cx="4713222" cy="3672408"/>
          </a:xfrm>
        </p:spPr>
        <p:txBody>
          <a:bodyPr/>
          <a:lstStyle/>
          <a:p>
            <a:pPr>
              <a:spcBef>
                <a:spcPts val="600"/>
              </a:spcBef>
            </a:pPr>
            <a:r>
              <a:rPr lang="en-CA" dirty="0" smtClean="0"/>
              <a:t>Several well-publicized breaches in recent years highlight the scale of potential impacts, including:</a:t>
            </a:r>
          </a:p>
          <a:p>
            <a:pPr lvl="1">
              <a:spcBef>
                <a:spcPts val="600"/>
              </a:spcBef>
            </a:pPr>
            <a:r>
              <a:rPr lang="en-CA" dirty="0" smtClean="0"/>
              <a:t>Direct costs for TJX (2007) have </a:t>
            </a:r>
            <a:r>
              <a:rPr lang="en-CA" dirty="0" smtClean="0">
                <a:hlinkClick r:id="rId3"/>
              </a:rPr>
              <a:t>exceeded $250M</a:t>
            </a:r>
            <a:r>
              <a:rPr lang="en-CA" dirty="0" smtClean="0"/>
              <a:t>.</a:t>
            </a:r>
            <a:endParaRPr lang="en-CA" baseline="30000" dirty="0" smtClean="0"/>
          </a:p>
          <a:p>
            <a:pPr lvl="1">
              <a:spcBef>
                <a:spcPts val="600"/>
              </a:spcBef>
            </a:pPr>
            <a:r>
              <a:rPr lang="en-CA" dirty="0" smtClean="0"/>
              <a:t>Heartland Payment Systems (2009) has reported </a:t>
            </a:r>
            <a:r>
              <a:rPr lang="en-CA" dirty="0" smtClean="0">
                <a:hlinkClick r:id="rId4"/>
              </a:rPr>
              <a:t>over $140M </a:t>
            </a:r>
            <a:r>
              <a:rPr lang="en-CA" dirty="0" smtClean="0"/>
              <a:t>in direct costs.</a:t>
            </a:r>
            <a:endParaRPr lang="en-CA" baseline="30000" dirty="0" smtClean="0"/>
          </a:p>
          <a:p>
            <a:pPr lvl="1">
              <a:spcBef>
                <a:spcPts val="600"/>
              </a:spcBef>
            </a:pPr>
            <a:r>
              <a:rPr lang="en-CA" dirty="0" smtClean="0"/>
              <a:t>Sony (2011) has already booked </a:t>
            </a:r>
            <a:r>
              <a:rPr lang="en-CA" dirty="0" smtClean="0">
                <a:hlinkClick r:id="rId5"/>
              </a:rPr>
              <a:t>$171M in direct costs</a:t>
            </a:r>
            <a:r>
              <a:rPr lang="en-CA" dirty="0" smtClean="0"/>
              <a:t>.</a:t>
            </a:r>
            <a:endParaRPr lang="en-CA" baseline="30000" dirty="0" smtClean="0"/>
          </a:p>
          <a:p>
            <a:pPr>
              <a:spcBef>
                <a:spcPts val="600"/>
              </a:spcBef>
            </a:pPr>
            <a:r>
              <a:rPr lang="en-CA" dirty="0" smtClean="0"/>
              <a:t>Each of these breaches involved repeated system compromises crossing multiple systems over an extended period – precisely the types of activities that are made more visible through SIEM.</a:t>
            </a:r>
          </a:p>
          <a:p>
            <a:pPr>
              <a:spcBef>
                <a:spcPts val="600"/>
              </a:spcBef>
            </a:pPr>
            <a:r>
              <a:rPr lang="en-CA" dirty="0" smtClean="0"/>
              <a:t>Total costs (direct and indirect) per compromised customer record continue to rise, and </a:t>
            </a:r>
            <a:r>
              <a:rPr lang="en-CA" dirty="0" smtClean="0">
                <a:hlinkClick r:id="rId6"/>
              </a:rPr>
              <a:t>in 2009 averaged over $200 per affected customer</a:t>
            </a:r>
            <a:r>
              <a:rPr lang="en-CA" dirty="0" smtClean="0"/>
              <a:t>.</a:t>
            </a:r>
          </a:p>
          <a:p>
            <a:pPr lvl="1">
              <a:spcBef>
                <a:spcPts val="600"/>
              </a:spcBef>
            </a:pPr>
            <a:r>
              <a:rPr lang="en-CA" dirty="0" smtClean="0"/>
              <a:t>Costs </a:t>
            </a:r>
            <a:r>
              <a:rPr lang="en-CA" i="1" dirty="0" smtClean="0"/>
              <a:t>per customer </a:t>
            </a:r>
            <a:r>
              <a:rPr lang="en-CA" dirty="0" smtClean="0"/>
              <a:t>are typically much higher for smaller organizations and smaller-scale breaches than for the massive breaches noted above, as enterprise-wide expenditures are spread across a smaller number of affected accounts.</a:t>
            </a:r>
          </a:p>
        </p:txBody>
      </p:sp>
      <p:grpSp>
        <p:nvGrpSpPr>
          <p:cNvPr id="6" name="Group 91"/>
          <p:cNvGrpSpPr/>
          <p:nvPr/>
        </p:nvGrpSpPr>
        <p:grpSpPr>
          <a:xfrm>
            <a:off x="5364089" y="2096852"/>
            <a:ext cx="3513211" cy="3674149"/>
            <a:chOff x="7294118" y="18189"/>
            <a:chExt cx="1646637" cy="2729849"/>
          </a:xfrm>
        </p:grpSpPr>
        <p:sp>
          <p:nvSpPr>
            <p:cNvPr id="7" name="Rectangle 6"/>
            <p:cNvSpPr/>
            <p:nvPr/>
          </p:nvSpPr>
          <p:spPr>
            <a:xfrm>
              <a:off x="7294118" y="309528"/>
              <a:ext cx="1646636" cy="2438510"/>
            </a:xfrm>
            <a:prstGeom prst="rect">
              <a:avLst/>
            </a:prstGeom>
            <a:solidFill>
              <a:srgbClr val="F1F2E0"/>
            </a:solidFill>
            <a:ln w="12700">
              <a:solidFill>
                <a:srgbClr val="D3D3B9"/>
              </a:solidFill>
            </a:ln>
            <a:effectLst>
              <a:outerShdw blurRad="25400" dist="38100" dir="3600000" sx="98000" sy="98000" algn="ctr" rotWithShape="0">
                <a:schemeClr val="accent3"/>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spcBef>
                  <a:spcPts val="0"/>
                </a:spcBef>
              </a:pPr>
              <a:r>
                <a:rPr lang="en-CA" sz="1200" dirty="0" smtClean="0">
                  <a:solidFill>
                    <a:schemeClr val="tx1"/>
                  </a:solidFill>
                </a:rPr>
                <a:t>SIEM alone cannot </a:t>
              </a:r>
              <a:r>
                <a:rPr lang="en-CA" sz="1200" i="1" dirty="0" smtClean="0">
                  <a:solidFill>
                    <a:schemeClr val="tx1"/>
                  </a:solidFill>
                </a:rPr>
                <a:t>eliminate</a:t>
              </a:r>
              <a:r>
                <a:rPr lang="en-CA" sz="1200" dirty="0" smtClean="0">
                  <a:solidFill>
                    <a:schemeClr val="tx1"/>
                  </a:solidFill>
                </a:rPr>
                <a:t> similar breaches, but enhanced visibility reduces risk exposure in many ways:</a:t>
              </a:r>
            </a:p>
            <a:p>
              <a:pPr algn="l">
                <a:spcBef>
                  <a:spcPts val="0"/>
                </a:spcBef>
              </a:pPr>
              <a:endParaRPr lang="en-CA" sz="1200" dirty="0" smtClean="0">
                <a:solidFill>
                  <a:schemeClr val="tx1"/>
                </a:solidFill>
              </a:endParaRPr>
            </a:p>
            <a:p>
              <a:pPr marL="263525" indent="-171450" algn="l">
                <a:spcBef>
                  <a:spcPts val="0"/>
                </a:spcBef>
                <a:buFont typeface="Arial" pitchFamily="34" charset="0"/>
                <a:buChar char="•"/>
              </a:pPr>
              <a:r>
                <a:rPr lang="en-CA" sz="1200" dirty="0" smtClean="0">
                  <a:solidFill>
                    <a:schemeClr val="tx1"/>
                  </a:solidFill>
                </a:rPr>
                <a:t>Identify sophisticated attacks earlier using event data correlated across multiple systems;</a:t>
              </a:r>
            </a:p>
            <a:p>
              <a:pPr marL="263525" indent="-171450" algn="l">
                <a:spcBef>
                  <a:spcPts val="0"/>
                </a:spcBef>
                <a:buFont typeface="Arial" pitchFamily="34" charset="0"/>
                <a:buChar char="•"/>
              </a:pPr>
              <a:r>
                <a:rPr lang="en-CA" sz="1200" dirty="0" smtClean="0">
                  <a:solidFill>
                    <a:schemeClr val="tx1"/>
                  </a:solidFill>
                </a:rPr>
                <a:t>Support more rapid and more thorough forensics during and after initial incident response;</a:t>
              </a:r>
            </a:p>
            <a:p>
              <a:pPr marL="263525" indent="-171450" algn="l">
                <a:spcBef>
                  <a:spcPts val="0"/>
                </a:spcBef>
                <a:buFont typeface="Arial" pitchFamily="34" charset="0"/>
                <a:buChar char="•"/>
              </a:pPr>
              <a:r>
                <a:rPr lang="en-CA" sz="1200" dirty="0" smtClean="0">
                  <a:solidFill>
                    <a:schemeClr val="tx1"/>
                  </a:solidFill>
                </a:rPr>
                <a:t>Enable continuous feedback from observed threats into security and system controls to achieve optimal protection and reduce the risk of future compromises.</a:t>
              </a:r>
            </a:p>
            <a:p>
              <a:pPr marL="92075" algn="l">
                <a:spcBef>
                  <a:spcPts val="0"/>
                </a:spcBef>
              </a:pPr>
              <a:endParaRPr lang="en-CA" sz="1200" dirty="0" smtClean="0">
                <a:solidFill>
                  <a:schemeClr val="tx1"/>
                </a:solidFill>
              </a:endParaRPr>
            </a:p>
            <a:p>
              <a:pPr algn="l">
                <a:spcBef>
                  <a:spcPts val="0"/>
                </a:spcBef>
              </a:pPr>
              <a:r>
                <a:rPr lang="en-CA" sz="1200" dirty="0" smtClean="0">
                  <a:solidFill>
                    <a:schemeClr val="tx1"/>
                  </a:solidFill>
                </a:rPr>
                <a:t>Deployed &amp; operated properly, SIEM can reduce the risk and impact of catastrophic breaches.</a:t>
              </a:r>
            </a:p>
          </p:txBody>
        </p:sp>
        <p:grpSp>
          <p:nvGrpSpPr>
            <p:cNvPr id="8" name="Group 88"/>
            <p:cNvGrpSpPr/>
            <p:nvPr/>
          </p:nvGrpSpPr>
          <p:grpSpPr>
            <a:xfrm>
              <a:off x="7294119" y="18189"/>
              <a:ext cx="1646636" cy="285749"/>
              <a:chOff x="3991296" y="1961753"/>
              <a:chExt cx="1646636" cy="285749"/>
            </a:xfrm>
          </p:grpSpPr>
          <p:sp>
            <p:nvSpPr>
              <p:cNvPr id="9" name="Round Same Side Corner Rectangle 8"/>
              <p:cNvSpPr/>
              <p:nvPr/>
            </p:nvSpPr>
            <p:spPr>
              <a:xfrm>
                <a:off x="3991296" y="1961753"/>
                <a:ext cx="1646636" cy="285749"/>
              </a:xfrm>
              <a:prstGeom prst="round2SameRect">
                <a:avLst>
                  <a:gd name="adj1" fmla="val 10667"/>
                  <a:gd name="adj2" fmla="val 0"/>
                </a:avLst>
              </a:prstGeom>
              <a:gradFill>
                <a:gsLst>
                  <a:gs pos="0">
                    <a:schemeClr val="accent1"/>
                  </a:gs>
                  <a:gs pos="50000">
                    <a:schemeClr val="accent1">
                      <a:alpha val="90000"/>
                    </a:schemeClr>
                  </a:gs>
                  <a:gs pos="100000">
                    <a:schemeClr val="accent1"/>
                  </a:gs>
                </a:gsLst>
                <a:lin ang="10800000" scaled="0"/>
              </a:gra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CA" sz="1200" i="1" dirty="0" smtClean="0">
                    <a:solidFill>
                      <a:schemeClr val="bg1"/>
                    </a:solidFill>
                    <a:latin typeface="+mj-lt"/>
                  </a:rPr>
                  <a:t>Info-Tech Insight</a:t>
                </a:r>
                <a:endParaRPr lang="en-CA" sz="1200" i="1" dirty="0">
                  <a:solidFill>
                    <a:schemeClr val="bg1"/>
                  </a:solidFill>
                  <a:latin typeface="+mj-lt"/>
                </a:endParaRPr>
              </a:p>
            </p:txBody>
          </p:sp>
          <p:pic>
            <p:nvPicPr>
              <p:cNvPr id="10" name="Picture 9" descr="insight-sm.wmf"/>
              <p:cNvPicPr>
                <a:picLocks noChangeAspect="1"/>
              </p:cNvPicPr>
              <p:nvPr/>
            </p:nvPicPr>
            <p:blipFill>
              <a:blip r:embed="rId7" cstate="print"/>
              <a:stretch>
                <a:fillRect/>
              </a:stretch>
            </p:blipFill>
            <p:spPr>
              <a:xfrm>
                <a:off x="5340106" y="2059814"/>
                <a:ext cx="240000" cy="180000"/>
              </a:xfrm>
              <a:prstGeom prst="rect">
                <a:avLst/>
              </a:prstGeom>
            </p:spPr>
          </p:pic>
        </p:grpSp>
      </p:grpSp>
      <p:cxnSp>
        <p:nvCxnSpPr>
          <p:cNvPr id="11" name="Straight Connector 10"/>
          <p:cNvCxnSpPr/>
          <p:nvPr/>
        </p:nvCxnSpPr>
        <p:spPr>
          <a:xfrm rot="16200000" flipH="1">
            <a:off x="3367098" y="3907705"/>
            <a:ext cx="3507085" cy="1"/>
          </a:xfrm>
          <a:prstGeom prst="line">
            <a:avLst/>
          </a:prstGeom>
          <a:ln w="25400" cap="rnd">
            <a:solidFill>
              <a:schemeClr val="accent4"/>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Determine how and where SIEM will help you manage risk</a:t>
            </a:r>
            <a:endParaRPr lang="en-US" dirty="0"/>
          </a:p>
        </p:txBody>
      </p:sp>
      <p:sp>
        <p:nvSpPr>
          <p:cNvPr id="3" name="Text Placeholder 2"/>
          <p:cNvSpPr>
            <a:spLocks noGrp="1"/>
          </p:cNvSpPr>
          <p:nvPr>
            <p:ph type="body" sz="quarter" idx="16"/>
          </p:nvPr>
        </p:nvSpPr>
        <p:spPr>
          <a:xfrm>
            <a:off x="3657600" y="3200399"/>
            <a:ext cx="1828800" cy="1554480"/>
          </a:xfrm>
          <a:solidFill>
            <a:schemeClr val="accent1">
              <a:lumMod val="40000"/>
              <a:lumOff val="60000"/>
            </a:schemeClr>
          </a:solidFill>
        </p:spPr>
        <p:txBody>
          <a:bodyPr anchor="ctr"/>
          <a:lstStyle/>
          <a:p>
            <a:pPr marL="0" indent="0" algn="ctr">
              <a:buNone/>
            </a:pPr>
            <a:r>
              <a:rPr lang="en-CA" dirty="0" smtClean="0"/>
              <a:t>Typically, </a:t>
            </a:r>
            <a:r>
              <a:rPr lang="en-CA" b="1" dirty="0" smtClean="0"/>
              <a:t>organizations see </a:t>
            </a:r>
            <a:r>
              <a:rPr lang="en-CA" b="1" i="1" dirty="0" smtClean="0"/>
              <a:t>both </a:t>
            </a:r>
            <a:r>
              <a:rPr lang="en-CA" b="1" dirty="0" smtClean="0"/>
              <a:t>compliance and event management-related benefits </a:t>
            </a:r>
            <a:r>
              <a:rPr lang="en-CA" dirty="0" smtClean="0"/>
              <a:t>as SIEM is integrated into the risk management toolbox.</a:t>
            </a:r>
          </a:p>
        </p:txBody>
      </p:sp>
      <p:sp>
        <p:nvSpPr>
          <p:cNvPr id="7" name="Text Placeholder 6"/>
          <p:cNvSpPr>
            <a:spLocks noGrp="1"/>
          </p:cNvSpPr>
          <p:nvPr>
            <p:ph type="body" sz="quarter" idx="19"/>
          </p:nvPr>
        </p:nvSpPr>
        <p:spPr/>
        <p:txBody>
          <a:bodyPr/>
          <a:lstStyle/>
          <a:p>
            <a:r>
              <a:rPr lang="en-CA" dirty="0" smtClean="0"/>
              <a:t>Adopting the right SIEM tool depends on what risk-related focus is most important to your organization.</a:t>
            </a:r>
            <a:endParaRPr lang="en-US" dirty="0"/>
          </a:p>
        </p:txBody>
      </p:sp>
      <p:sp>
        <p:nvSpPr>
          <p:cNvPr id="149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Text Placeholder 2"/>
          <p:cNvSpPr>
            <a:spLocks noGrp="1"/>
          </p:cNvSpPr>
          <p:nvPr>
            <p:ph type="body" sz="quarter" idx="16"/>
          </p:nvPr>
        </p:nvSpPr>
        <p:spPr>
          <a:xfrm>
            <a:off x="914400" y="2057400"/>
            <a:ext cx="7315200" cy="685800"/>
          </a:xfrm>
          <a:solidFill>
            <a:schemeClr val="accent1"/>
          </a:solidFill>
        </p:spPr>
        <p:txBody>
          <a:bodyPr anchor="ctr"/>
          <a:lstStyle/>
          <a:p>
            <a:pPr marL="0" indent="0" algn="ctr">
              <a:buNone/>
            </a:pPr>
            <a:r>
              <a:rPr lang="en-CA" sz="1400" dirty="0" smtClean="0">
                <a:solidFill>
                  <a:schemeClr val="bg1"/>
                </a:solidFill>
              </a:rPr>
              <a:t>All SIEM tools provide log management functionality – collecting, aggregating, and normalizing log data from diverse sources. Whether the enterprise chooses to move further or not, every organization can benefit from Log Management.</a:t>
            </a:r>
          </a:p>
        </p:txBody>
      </p:sp>
      <p:sp>
        <p:nvSpPr>
          <p:cNvPr id="9" name="Text Placeholder 2"/>
          <p:cNvSpPr>
            <a:spLocks noGrp="1"/>
          </p:cNvSpPr>
          <p:nvPr>
            <p:ph type="body" sz="quarter" idx="16"/>
          </p:nvPr>
        </p:nvSpPr>
        <p:spPr>
          <a:xfrm>
            <a:off x="274638" y="3200400"/>
            <a:ext cx="3200400" cy="1965325"/>
          </a:xfrm>
          <a:solidFill>
            <a:schemeClr val="accent1">
              <a:lumMod val="60000"/>
              <a:lumOff val="40000"/>
            </a:schemeClr>
          </a:solidFill>
        </p:spPr>
        <p:txBody>
          <a:bodyPr anchor="ctr"/>
          <a:lstStyle/>
          <a:p>
            <a:pPr marL="0" indent="0" algn="ctr">
              <a:buNone/>
            </a:pPr>
            <a:r>
              <a:rPr lang="en-CA" sz="1400" dirty="0" smtClean="0">
                <a:solidFill>
                  <a:schemeClr val="bg1"/>
                </a:solidFill>
              </a:rPr>
              <a:t>Many organizations look to SIEM primarily as a way to reduce the cost of meeting internal and external/regulatory compliance requirements:</a:t>
            </a:r>
          </a:p>
          <a:p>
            <a:pPr marL="0" lvl="1" indent="0" algn="ctr">
              <a:buNone/>
            </a:pPr>
            <a:r>
              <a:rPr lang="en-CA" dirty="0" smtClean="0">
                <a:solidFill>
                  <a:schemeClr val="bg1"/>
                </a:solidFill>
              </a:rPr>
              <a:t>Consolidated logs feed out-of-the-box and custom compliance reports. In some cases, SIEM workflow capabilities add value by tracking mandatory log review processes.</a:t>
            </a:r>
          </a:p>
        </p:txBody>
      </p:sp>
      <p:sp>
        <p:nvSpPr>
          <p:cNvPr id="11" name="Text Placeholder 2"/>
          <p:cNvSpPr>
            <a:spLocks noGrp="1"/>
          </p:cNvSpPr>
          <p:nvPr>
            <p:ph type="body" sz="quarter" idx="16"/>
          </p:nvPr>
        </p:nvSpPr>
        <p:spPr>
          <a:xfrm>
            <a:off x="5668963" y="3200400"/>
            <a:ext cx="3200400" cy="1965960"/>
          </a:xfrm>
          <a:solidFill>
            <a:schemeClr val="accent1">
              <a:lumMod val="60000"/>
              <a:lumOff val="40000"/>
            </a:schemeClr>
          </a:solidFill>
        </p:spPr>
        <p:txBody>
          <a:bodyPr anchor="ctr"/>
          <a:lstStyle/>
          <a:p>
            <a:pPr marL="0" indent="0" algn="ctr">
              <a:buNone/>
            </a:pPr>
            <a:r>
              <a:rPr lang="en-CA" sz="1400" dirty="0" smtClean="0">
                <a:solidFill>
                  <a:schemeClr val="bg1"/>
                </a:solidFill>
              </a:rPr>
              <a:t>Other organizations look to SIEM primarily as a means to reduce the effort expended when responding to individual security events and incidents:</a:t>
            </a:r>
          </a:p>
          <a:p>
            <a:pPr marL="0" lvl="1" indent="0" algn="ctr">
              <a:buNone/>
            </a:pPr>
            <a:r>
              <a:rPr lang="en-CA" dirty="0" smtClean="0">
                <a:solidFill>
                  <a:schemeClr val="bg1"/>
                </a:solidFill>
              </a:rPr>
              <a:t>Correlated events provide earlier visibility into active threats. Consolidated logs allow more rapid and thorough investigation of events either in progress, or after the fact.</a:t>
            </a:r>
          </a:p>
        </p:txBody>
      </p:sp>
      <p:sp>
        <p:nvSpPr>
          <p:cNvPr id="12" name="Text Placeholder 2"/>
          <p:cNvSpPr>
            <a:spLocks noGrp="1"/>
          </p:cNvSpPr>
          <p:nvPr>
            <p:ph type="body" sz="quarter" idx="16"/>
          </p:nvPr>
        </p:nvSpPr>
        <p:spPr>
          <a:xfrm>
            <a:off x="900184" y="5622924"/>
            <a:ext cx="7315200" cy="685800"/>
          </a:xfrm>
          <a:solidFill>
            <a:schemeClr val="accent1">
              <a:lumMod val="20000"/>
              <a:lumOff val="80000"/>
            </a:schemeClr>
          </a:solidFill>
        </p:spPr>
        <p:txBody>
          <a:bodyPr anchor="ctr"/>
          <a:lstStyle/>
          <a:p>
            <a:pPr marL="0" indent="0" algn="ctr">
              <a:buNone/>
            </a:pPr>
            <a:r>
              <a:rPr lang="en-CA" sz="1400" dirty="0" smtClean="0"/>
              <a:t>Many organizations take a final step, leveraging the information provided by the SIEM tool to target specific changes to (or investments in) system security and operational controls as a key component of a continuous risk management program.</a:t>
            </a:r>
          </a:p>
        </p:txBody>
      </p:sp>
      <p:sp>
        <p:nvSpPr>
          <p:cNvPr id="13" name="Down Arrow 12"/>
          <p:cNvSpPr/>
          <p:nvPr/>
        </p:nvSpPr>
        <p:spPr>
          <a:xfrm>
            <a:off x="1717644" y="2743200"/>
            <a:ext cx="368304" cy="457199"/>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a:off x="1717644" y="5165724"/>
            <a:ext cx="368304" cy="457199"/>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7058052" y="2743201"/>
            <a:ext cx="368304" cy="457199"/>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7058052" y="5166360"/>
            <a:ext cx="368304" cy="457199"/>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109&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74"/>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FMs9qhNe3UKlWlRCbbRmFA"/>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_Q6_Ye0BgEK9aQPFarOHwA"/>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yFqGaqPcqEKaVTXFtSH.K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muH2zVuQq0iG3JBXCicvB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wb1FRTdatUOYWPXueeG7XA"/>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l.lyiWZ_eE653ZLKxzsEEA"/>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F_DuA.iGsU2eYuvN6Xlmi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PYW7y73RP0O44qywE3EIAg"/>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DCvCBY6GmUS2QYB6VgMQ4A"/>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4kng1dwc9EaG_XMIHK4f8A"/>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o2i5.CuNNkmnDEffpZyV1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YL7yETxm0CkGOl4rDhdb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rsvAaqbbHkOaGXB41lOpLw"/>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PEw5XNBwe0encQzOG9kEo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w46.YLV_QEikOGKsrdJJf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hOWtMUyf.UuhZksanaKeDQ"/>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keSSNrb1eEKzYIDAR8aBlw"/>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T8jnU8xhCUW0MoPjNkE9wQ"/>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IK.Qllde302abMdbgUKbE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OxLkIq8hy0yxN242gZ6uQ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MH1o7Kuf0kuSpUOmuWK0mQ"/>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1u4.ORGkpU6RharATpJfJ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dkAU9c01VkynpMXXPvadnQ"/>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jJb8DtJdDU2do2EquLkZHg"/>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rJgQXqodMUGJ.LPzKQZDwg"/>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fFpFccgmQk.Rg0kaAyOcBA"/>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CXxIGb4d30OGrQ02L_rUv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G8OUmwAyv0Wclp8AoGUL0Q"/>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7AKxFDy290OnrT73uP72uA"/>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gdNlvvm6TkqMMfsw35a7H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WYrNzJfS0kiHgJGTug_4N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Ak.FkX6FkOxrXG1t.DVq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8JVM4MTc7kO2mqOWYhOm9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j9JoiPfxUqdmPxYStq2Z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AquGmBV4CU.BtGjWRmoQJA"/>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sQAMlcvBeE6xirlPTvRZlg"/>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R0vHez9YW0G0sR8wWiZD5g"/>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tnPNetwlM02ipuxhZjfTfQ"/>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wGGVyq1yBEmglqw3bu_p5Q"/>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6PNYhIBpPUqDlhzdPKBEVA"/>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BCN9KLyvg0OYdh.x871feQ"/>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SsyU3MkMEkyKozLjgEplBA"/>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XWhhSH9d6keexqbsy4Vqhw"/>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gRveJkZygUaoXlPH41htT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la_ShxtjXkuILvBeUuDasg"/>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fkHCf1Lsk2TJnOl6G5J2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K07hZAFT70K_KfdmtqoDAQ"/>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rMrIgviLE2v8mczU6DyYg"/>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fe.4vgEGKE2Br7B7B5WmW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w4jtMUAiJkyZI5frKuQDMg"/>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3H_D9PgseEOpb73exEdAfQ"/>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FtqSzKbyzk.tbJyye65DtA"/>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TgRj_YQfUqFaKZwFINXGw"/>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fABJD1k6vUiblaVJYPo23A"/>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SAA6ceBlPE2Vx1.t7byDL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U3HPiN23KUaXAGNbAZcK.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BgzFPkcupU6R1HA3OXePzQ"/>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dR06Zb_uj0iEeTY6zV1txw"/>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49IEWFsPyE2coGAhFau1lQ"/>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xJ0DXCTbi0.86vayJbyTBA"/>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oG8LQ3poS0K4hq.pc6LBeA"/>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pIYXChkDV0Kf7Q28eNOXB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v0LqZvBFsEio4sOKXWOgV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EHxPw6H26kyFU0QKmVxeC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xWz7jEmVGk.X0txzB_FJFA"/>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7PyNfGcQsUWqmxswa82jK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cPnOgo412k68JWeywddWuQ"/>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IUMuRlr7I0mLvfUwb0qiZQ"/>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tsbQM0_kVk2eQoCjrxPP4g"/>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kMPOKqCnoE2uv7nrmKiO0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7Kx5aMcDPEWaGDNBHrKuWg"/>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w_m0aJ1n1USuQhhnknfHk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iCeGL8miaUiUtVJ._hYQRA"/>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IVRvvxg4202HUfqxPFmKAQ"/>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Fwg40PKr5USXI.fhad5Fqw"/>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c7FDcS9WSEyY3uIEJ0Jv8w"/>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AfmN1w_1KUK4m1bvMStER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hxDvQhPQEm9uKW3Q8.bgQ"/>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tk.ayWhe1g0exZtkYENBtF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t0l5UGL0oLkCcJW2ZAesqO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tnEk1Hgb7R06gMfQFogNRS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iuz5iN2Pu0mTgFXn3DPY8w"/>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q.svCA5nik2iM2VEOl3AbA"/>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tuchokHuzmUW5oaxGY5fpfw"/>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tcNf2bE9T7kCGcv6knHNZPw"/>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tWZtKjXpD.UOfhSnaAv4_mg"/>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Kj5kG3uAU0qK0ypt0rzzD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6aKocyuX6EGVS998OUC96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hUXwKMf.UGT770YWD.Pnw"/>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d7mOZY0Mf0iamtd1T.h7hQ"/>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tcNlRfU.kGESPbXnj.C4Z.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t2rhL7Rz0U0WpUNoOTHn1O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tQvj3VzCiIEeAw90.W8jblA"/>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tgJ61eMCnak26.ViAhvgS9A"/>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tfPTm95p_2UmWCkL660x5yw"/>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tOd2.Nex0CkuDo9u5VI.n_A"/>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yQzDlvATE0Wa6qkakj2x0A"/>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taQ7XEQCUcU6_wADDe5wk1A"/>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tDmi1RR7U40yngl8uSXPw1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KRQzgBV2KUikyJDJEJkD6Q"/>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tsHvukb27VkWz2wwBgAAkJg"/>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t3GsOJOpoqEWZaq9lpVxpJw"/>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tJdjln2H91UuZVh4rG0icQg"/>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tvGQvomFzIEyB4uZju1k14Q"/>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tWd.4MAZK_kiLmeHHMrgIVA"/>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t1hA0AlCFT0.CK3X3MNpZC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tLVIltNTX2keMnDKyNadm_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tzDC5ZVTxx06fi0Z227DCPA"/>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tNtNyY.LYD06qptOz1uml_w"/>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tYdMDByLf2kSZwHxqIeF4j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N7Zlt.T_kaCwBQnA9THg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iirRFeCkiU265r1mcB5Kvw"/>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txoCrjE7Z.EKAt0qJtem6Og"/>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wjYIKJBVGk2otA5eg.p9EA"/>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FL5qvl7_7EWGPq1CmbcMiA"/>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9SR..RFA5UeWtvNyRD7Vzw"/>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eHrq57KoQEe36.etBI8fmw"/>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tQ2EXimT9GEWxoheRq22Vz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1zZFwFbB6ESsZtKndGE4mQ"/>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twpBzg8YfAU6xOK2EEUvcf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tF0bdjEXvoU6esudIOj.vVg"/>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t3CibfX1ucUyiCy3EWWXoL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4ypwNA3q7Eieyrrs0alirA"/>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tKzVylM7DFU25AaKskLtc5A"/>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9enygshp30iSVvR8YtIxSA"/>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tHuELBIlmlUup7aJzngM9dQ"/>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ti2DHIo8KSESuv.I.E8vSQQ"/>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PaWZ8jJjv0SzqY1OcdhOs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K.uboOfBp0Wys3rJgS8fN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PWsecALR.kCPNy5ZEkrAhQ"/>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8yNLq5JMKEmRqKjm0RvjnQ"/>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yojLYAl720G4tSsVCakaBQ"/>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rcA7UJ_be0KFNQlSId_48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tTYd8BNbhEu1JwXivR6klw"/>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CBmmOfBcake8JtAQAdh4Jw"/>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QnB5cgHN2USuHmpBGO411Q"/>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bST5gTQXw0CL4hviEvfnNw"/>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ryhTI6JjkEGf.FwJQwAOMw"/>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PwnIBnrh1Uq7bHNRb7KgIg"/>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tOmcBe2RDk6mEwJj8qrj0A"/>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sKw1lrw1G0yb_ajYpIMybg"/>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yNZ.XfHd0KRNVsblgzC6Q"/>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LFhyo.isuEWNBNsjkuE4vg"/>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KtjwBBpSyEigiS468nSxQ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GFIgv1KgIEmGs6o1y6asGQ"/>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hlMY0.Hs2UWe31YNzWjheQ"/>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xIUZ_6RlJUapR9o8Q3oZOg"/>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ZjvdeBfK.UWglmPDOVp4Qg"/>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rcErIw9joUeZx8pt52_b.g"/>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plgZ4HQ2W0Si0Ut_OlLC.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St5Hdo82qUGOngcbZ9NXSQ"/>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t.j5gYQD8U.L05otWhjA0w"/>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FYJpsD7DBUSyM7gNeR_FE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_m6ZFDfZM0aOLc5xHrURKw"/>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mzmNr0T_oUumF1ExKRxJ6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pv4IxXRV20mpb2k121Jkzw"/>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LlP371gAy0C02s_kiXNrmA"/>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Vz9vnf4P0kS1IOVpkKKHl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e0S.KKyOGk21y6Zp_JmAuQ"/>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6kldYH40oU2GDhYAbFsPeg"/>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74kAOtPBcEKkS5s4Hv2dcg"/>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thvx_t7IjMU26ss_gLZKk_Q"/>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tYLaawPfnSkqVbfEUHJyWDA"/>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tP2g9rri3TUiV64t8ThN2VA"/>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tAoR01gAwW02nOowM123L3A"/>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tPJUdbASOMEa_dH72JOBbo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fRcL3MjiJ0WWlUjLnB2Baw"/>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tJ5Q52dDdMkCg_eke9hpGeA"/>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7cyZ41QoyEa_vKs1azO7qQ"/>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tkANV53.JXkG5PcZdhbb2bg"/>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tMnulPN6QyU.0E4WqYo26cw"/>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tmCZtPdbXpUetCbbfbHeztQ"/>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tm4ADTzrZRUWQoX5AV4OCeg"/>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tb5Atk4JDUk.kOYH31gK6Mg"/>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tIMU3wZAgykOnKwXhiAs0.Q"/>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t__M6NmlwpUqPKWWop2YMMw"/>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tHPwnpH1fO0e_yCyAlpRq9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arUke5q.b0Ghu0t9R.wH7w"/>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t4EfRFVbbzUy1mtm9FagnmQ"/>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t6b0QqWe.oU6XJpYggVgfhw"/>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tSHQ72lvCGUiKp7ZI0oaSOw"/>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9s4Nw8smWUKLUIHP.mQDKg"/>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tp.pUcDl5GkSmSKc1hktBGg"/>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tCo6ogGnLEEWXvAV4UPiTdA"/>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tQ5sw6eY5XEOdx97IF39Qew"/>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teaBcGbg5RUmknM6kCm.L9g"/>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t63IDz1N2t0Wp.N8iNqFqfQ"/>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tSbHYM1XRRUeM5AWcAin_L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KWQ.HDPfU06fzvEuxm9VMA"/>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tzRMnLdgS30uUhbY03wX6zA"/>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t8RKcu8m.K0q8k9wv2xIy2w"/>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tO_R66q0tAEyCFYRgDV5Lhg"/>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LsK5AkPOgEKxDlE.3y6I5g"/>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X5e9fNi_UWEQ3wAD8qpZQ"/>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n7ZTV76F80ukciDfGbNe4g"/>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qFCiICh6GEWllgW1B86KKg"/>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2X3kM0CiVE6pRroXdfsZzg"/>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nJP_brmZl0S8stPBAG9NRQ"/>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bYamXzFk9kawmETPL5ssN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Tr0Yh3RtCU6mrKmQohtK0g"/>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NwLzk3drkicwznLQNEUtQ"/>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i.nQfUKA1Ey8BeYyfWvtcA"/>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39HJeZOcEkatyUkuqkmrEg"/>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tqdwB7xFPMkaa7MvZBhlc8w"/>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tBX6D.Gmi4kO1JdGQWRut1g"/>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DncgTJjzsU.8Wjjm1dkgaA"/>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t3JKGOXxmAUCiSXNHRJfTiA"/>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tBLuyx9INOU6630_J2wDBkA"/>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t9_kKYg8QVUuJ2Vt5.nT.1g"/>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tGcWIsYho00ihJaGoXeHug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D7lxPuyRU6_YybX0tVhrw"/>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tBqRSsZRczES285TznqdEmQ"/>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tMzYkcGR_p0.CIzFVWI4BXw"/>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tpyNtFkDslEOja55JomyuFA"/>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tPC5bhutD3EGiSDvOEu64HQ"/>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tZMoXKoYYyUm2tTKZ.nLjlg"/>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tkb0bOSMMYUuf2G2_SiuuSg"/>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tZLPR0nP3IEmyyqqX64zIKg"/>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txyVksMLloE6vkK4WHWeS6w"/>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tslk_Id27C0WNdBAEijQeZg"/>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t_yuP4GGGTk2KnzqiDrDiE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vTf4x1thV065d2vVRTSMJ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rkUmyumB60uL78BYichslQ"/>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OgVCBh.ZY0WHc37GF0Yauw"/>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yVsVL7HLEU2Yur6Jk50_Jw"/>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rjQ3zEv8hUuqRa6yLhYT6Q"/>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Dw93O3LlmUWg.uMkbvu0PQ"/>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ryXgDRlciUagjoDe8DoEA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nnMrQsovskmYIU_CaznPAQ"/>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n57JNZtq4kCyIzmuBnLi_g"/>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8V1eTPqLAEW8gxOntlEyLg"/>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8yWagC..WUC7I9qDHMeAHw"/>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klt6ENCfAkC7neN623j6s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qvptDNwPUu5OXMlPlNl_g"/>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h7QeFuo6AUaeAxlzJegNwQ"/>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jLXUe4Jmqk64.4M2lQpilw"/>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t7yQe6U.hEUyhGSO5H2687g"/>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tWX1.R_DXRU6ksg8VCmJe7w"/>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tmWU9zS9lLE.Ivvz2p2_RPg"/>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trofZq1ONMkS4F530GwH7KA"/>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tQJf2Mqwm8k.jS2TELKtPKg"/>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tGFqloEcvXkOdrZD6ZmqU6w"/>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tulwR0KqtcUOepZWmS_vKsQ"/>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teSCJQpVRZ0SqYncc6N_wb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XWuQcMNE4kOSkJPTC8jGaQ"/>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tUjCBr.QcOUmkLTe24win.Q"/>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tBmUEoG3w5EuAh1is7slWDA"/>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ttFcdRr9t40qK4ucPizNWZQ"/>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tHujrkL_VT0ORJyLWBVzz8Q"/>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t6YfgOavvmUyRuCaWHTnwOw"/>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t8rdwWBhkUUml10I8W7g8mQ"/>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tpXBXOirhgk2CvtiaddWFBg"/>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txFYKOrXEt0esBk0uE7Fxnw"/>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t6hChAdogW0iNaZQZuaMZ2A"/>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hABqk2_6PEKMqyvHtkVCy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Bozjvylw6kOPbyYBMUaJug"/>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pvmv00ZXYF0C4ZMBcqDJFaw"/>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pKUIazfmLFkq_Mr.pzFSsAw"/>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1UH5GO.0d02MKcBXCJaFvQ"/>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iN9eO9kl00GpXfkUxQxJmg"/>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pE_U2OhvpekCTcn287sx1LQ"/>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pKLgHnTYPBE2yl0yy1CKFeQ"/>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qbA_Wcu4ckK_xzK3PLPI_Q"/>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p1yu0wAM.EUuKepM52g7t0w"/>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p9mHJiGRORUWJquNAFcEuTw"/>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pFk5vQSPVeUaQ98_jtgZW7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jG.5vHd.YEK_eIvDiVKePw"/>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twSURjSgXoESUnJCkhNf7tg"/>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tBN7UhuYHykuNhZBK_hvBYQ"/>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t8jPGnQnsrUGnceXdatShYw"/>
</p:tagLst>
</file>

<file path=ppt/tags/tag343.xml><?xml version="1.0" encoding="utf-8"?>
<p:tagLst xmlns:a="http://schemas.openxmlformats.org/drawingml/2006/main" xmlns:r="http://schemas.openxmlformats.org/officeDocument/2006/relationships" xmlns:p="http://schemas.openxmlformats.org/presentationml/2006/main">
  <p:tag name="THINKCELLSHAPEDONOTDELETE" val="tWgXngX4bK02kSOzVXipUMA"/>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tjTw8lPPo4Eqt1fVxzef15g"/>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tNzLhhDUAdEG8asMTGREbew"/>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teP.wvLGT6kSafRX74Q04nw"/>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t6Lk.2ODge0CNYnJLS_arLg"/>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txNCTwW5B4UaJOtTRh8apTA"/>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tUDfz61Xg3k2..PiqbDe2F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Dq4fXLQRM0ezCiOw6nG9MQ"/>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tjws_xNl1h0WdppldjPIvIQ"/>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t7E_1G7sQpEumTPuFXO7bZA"/>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t8bsvV1gJGEmUsjhSNe49dg"/>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t5G32ECxirUCuLi8OcZHNQg"/>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t6xp7jsovzEmcuGBIk1VOQA"/>
</p:tagLst>
</file>

<file path=ppt/tags/tag355.xml><?xml version="1.0" encoding="utf-8"?>
<p:tagLst xmlns:a="http://schemas.openxmlformats.org/drawingml/2006/main" xmlns:r="http://schemas.openxmlformats.org/officeDocument/2006/relationships" xmlns:p="http://schemas.openxmlformats.org/presentationml/2006/main">
  <p:tag name="THINKCELLSHAPEDONOTDELETE" val="t4i2GLV46SEeKQwwwr3iCJA"/>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tCT2p06p1ekOyQzb0FeGVFw"/>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pZQ47HU8600O1ADfTgXI65w"/>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pUkraLH04Bkq.LIbL4WG6Bg"/>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tRfgOqzxuFke9ckNRyx14m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V4Jew2ui5UatsS7H2sumXg"/>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tDroZeZzUpky8yYR54sQxdg"/>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tewfdbJELSEOgOoaQI3EIww"/>
</p:tagLst>
</file>

<file path=ppt/tags/tag362.xml><?xml version="1.0" encoding="utf-8"?>
<p:tagLst xmlns:a="http://schemas.openxmlformats.org/drawingml/2006/main" xmlns:r="http://schemas.openxmlformats.org/officeDocument/2006/relationships" xmlns:p="http://schemas.openxmlformats.org/presentationml/2006/main">
  <p:tag name="THINKCELLSHAPEDONOTDELETE" val="tbTIKUVXXfEaw_vzJidmspg"/>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t0ExIhoK15kCI4o3TnB18Hg"/>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tFVcGkDU_TkKoHZsLotxOjg"/>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tIE6A8YNvmEqA4RFaRDP56g"/>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tYh7YJpeJZ0WLl4dCpG4lAA"/>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t_lGDOuQla0G6AjL60MmfcQ"/>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tAx.2kv3t5UWXZLNSkEMgAQ"/>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ptxp9T3l4wEufbIjm6oSOg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_WM7lFFVfUSIFtWBuJwXLg"/>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pnjXudvde7kesnWAmwoEGvg"/>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p3ZPbS4QmSkeLQt4R_jAqxA"/>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pFmTXOH3h00aRXADJypOCsg"/>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pzD1UR_aNEUWhxGiQTLWnlw"/>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pWKA8KcUelkyLrmkers3OCA"/>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pULIQLnkb4EuSDHO6snSPQg"/>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pe_IE5DozI0qDv_7OvDYJ.Q"/>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pnpRPwB4xA0OI0aUwvPStgg"/>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p8zqIv40gjkKy0vR3xO7zAw"/>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p4.zALHjfgEeb5wRNAXOue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i2x._aqRYkumJxZh7Ft54Q"/>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pTzP3XzlepkKfeOn6OMd7Iw"/>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p7skXUFvBgkOz3JahPKkk7A"/>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pkRAK7UfCnkK4dKp2OGQKeA"/>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pN.jwCbHSk0.cCoLlyinA8g"/>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pqo6dH2UK8UO1Jg29A.Au1g"/>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pkpoIzybkFEqlunLmffb3pA"/>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pijFsnill1US4xXIVxHHvdQ"/>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pattAaacKyUy2lNBQKI_Cmg"/>
</p:tagLst>
</file>

<file path=ppt/tags/tag388.xml><?xml version="1.0" encoding="utf-8"?>
<p:tagLst xmlns:a="http://schemas.openxmlformats.org/drawingml/2006/main" xmlns:r="http://schemas.openxmlformats.org/officeDocument/2006/relationships" xmlns:p="http://schemas.openxmlformats.org/presentationml/2006/main">
  <p:tag name="THINKCELLSHAPEDONOTDELETE" val="pS8iEkUBSi0CB2VLW8RuJ8Q"/>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pnQ.omSCj7kmOhTn02eLfv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QgQVILKDdU6JPtxrgQ3mUA"/>
</p:tagLst>
</file>

<file path=ppt/tags/tag390.xml><?xml version="1.0" encoding="utf-8"?>
<p:tagLst xmlns:a="http://schemas.openxmlformats.org/drawingml/2006/main" xmlns:r="http://schemas.openxmlformats.org/officeDocument/2006/relationships" xmlns:p="http://schemas.openxmlformats.org/presentationml/2006/main">
  <p:tag name="THINKCELLSHAPEDONOTDELETE" val="pKmA8CaKBskSf5gTnNApLNQ"/>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pC28TkXz0sUS8sWeH5VcARQ"/>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pnfwwxFQvqk6_a90KkAOSFw"/>
</p:tagLst>
</file>

<file path=ppt/tags/tag393.xml><?xml version="1.0" encoding="utf-8"?>
<p:tagLst xmlns:a="http://schemas.openxmlformats.org/drawingml/2006/main" xmlns:r="http://schemas.openxmlformats.org/officeDocument/2006/relationships" xmlns:p="http://schemas.openxmlformats.org/presentationml/2006/main">
  <p:tag name="THINKCELLSHAPEDONOTDELETE" val="puwqMKX0sP0ie7mobkye5kQ"/>
</p:tagLst>
</file>

<file path=ppt/tags/tag394.xml><?xml version="1.0" encoding="utf-8"?>
<p:tagLst xmlns:a="http://schemas.openxmlformats.org/drawingml/2006/main" xmlns:r="http://schemas.openxmlformats.org/officeDocument/2006/relationships" xmlns:p="http://schemas.openxmlformats.org/presentationml/2006/main">
  <p:tag name="THINKCELLSHAPEDONOTDELETE" val="pFAVURfZ39Uyt6JivHtB7fA"/>
</p:tagLst>
</file>

<file path=ppt/tags/tag395.xml><?xml version="1.0" encoding="utf-8"?>
<p:tagLst xmlns:a="http://schemas.openxmlformats.org/drawingml/2006/main" xmlns:r="http://schemas.openxmlformats.org/officeDocument/2006/relationships" xmlns:p="http://schemas.openxmlformats.org/presentationml/2006/main">
  <p:tag name="THINKCELLSHAPEDONOTDELETE" val="ptATJ61txik6271sWYVSZzw"/>
</p:tagLst>
</file>

<file path=ppt/tags/tag396.xml><?xml version="1.0" encoding="utf-8"?>
<p:tagLst xmlns:a="http://schemas.openxmlformats.org/drawingml/2006/main" xmlns:r="http://schemas.openxmlformats.org/officeDocument/2006/relationships" xmlns:p="http://schemas.openxmlformats.org/presentationml/2006/main">
  <p:tag name="THINKCELLSHAPEDONOTDELETE" val="pUoqhbUOwR0iJgwXop8UNxw"/>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psJLGsVtt2kiOsI_3LFWVlA"/>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pa8QcUOlK90GU1dQUkf19oQ"/>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pnp5YilhPVUqe2.19JyGdM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m3_.GPX5V0.QAX7SJp3r5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_MVtwGAmQkigkpPLDiPAXw"/>
</p:tagLst>
</file>

<file path=ppt/tags/tag400.xml><?xml version="1.0" encoding="utf-8"?>
<p:tagLst xmlns:a="http://schemas.openxmlformats.org/drawingml/2006/main" xmlns:r="http://schemas.openxmlformats.org/officeDocument/2006/relationships" xmlns:p="http://schemas.openxmlformats.org/presentationml/2006/main">
  <p:tag name="THINKCELLSHAPEDONOTDELETE" val="p7yAwFVO6vkuXoIAxeRYkig"/>
</p:tagLst>
</file>

<file path=ppt/tags/tag401.xml><?xml version="1.0" encoding="utf-8"?>
<p:tagLst xmlns:a="http://schemas.openxmlformats.org/drawingml/2006/main" xmlns:r="http://schemas.openxmlformats.org/officeDocument/2006/relationships" xmlns:p="http://schemas.openxmlformats.org/presentationml/2006/main">
  <p:tag name="THINKCELLSHAPEDONOTDELETE" val="peDsF.1gnEkGT29LR7T2MSw"/>
</p:tagLst>
</file>

<file path=ppt/tags/tag402.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03.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04.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05.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06.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07.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QgQVILKDdU6JPtxrgQ3mUA"/>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13.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QhE.hfLeDE2TvWmkFQP7ww"/>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24.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QgQVILKDdU6JPtxrgQ3mUA"/>
</p:tagLst>
</file>

<file path=ppt/tags/tag430.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33.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34.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35.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36.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37.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39.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QhE.hfLeDE2TvWmkFQP7ww"/>
</p:tagLst>
</file>

<file path=ppt/tags/tag440.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41.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42.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43.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44.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45.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46.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47.xml><?xml version="1.0" encoding="utf-8"?>
<p:tagLst xmlns:a="http://schemas.openxmlformats.org/drawingml/2006/main" xmlns:r="http://schemas.openxmlformats.org/officeDocument/2006/relationships" xmlns:p="http://schemas.openxmlformats.org/presentationml/2006/main">
  <p:tag name="THINKCELLSHAPEDONOTDELETE" val="pllpgc7E1z0OBJUdOdXyyxQ"/>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QgQVILKDdU6JPtxrgQ3mUA"/>
</p:tagLst>
</file>

<file path=ppt/tags/tag450.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51.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par2pJHcPYkG0WZDe1d4hdA"/>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prmkxkLvU60Sg3C6wRQ_Oug"/>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pEunT.QcZgUiWKdA7yFw4rw"/>
</p:tagLst>
</file>

<file path=ppt/tags/tag456.xml><?xml version="1.0" encoding="utf-8"?>
<p:tagLst xmlns:a="http://schemas.openxmlformats.org/drawingml/2006/main" xmlns:r="http://schemas.openxmlformats.org/officeDocument/2006/relationships" xmlns:p="http://schemas.openxmlformats.org/presentationml/2006/main">
  <p:tag name="THINKCELLSHAPEDONOTDELETE" val="p77qCgWbDOUSbbo_jFHsxCw"/>
</p:tagLst>
</file>

<file path=ppt/tags/tag457.xml><?xml version="1.0" encoding="utf-8"?>
<p:tagLst xmlns:a="http://schemas.openxmlformats.org/drawingml/2006/main" xmlns:r="http://schemas.openxmlformats.org/officeDocument/2006/relationships" xmlns:p="http://schemas.openxmlformats.org/presentationml/2006/main">
  <p:tag name="THINKCELLSHAPEDONOTDELETE" val="pDNVLMpZnNU268e3skil6Ag"/>
</p:tagLst>
</file>

<file path=ppt/tags/tag458.xml><?xml version="1.0" encoding="utf-8"?>
<p:tagLst xmlns:a="http://schemas.openxmlformats.org/drawingml/2006/main" xmlns:r="http://schemas.openxmlformats.org/officeDocument/2006/relationships" xmlns:p="http://schemas.openxmlformats.org/presentationml/2006/main">
  <p:tag name="THINKCELLSHAPEDONOTDELETE" val="pihHO3nDycUaQMXudJvn6nw"/>
</p:tagLst>
</file>

<file path=ppt/tags/tag459.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QhE.hfLeDE2TvWmkFQP7ww"/>
</p:tagLst>
</file>

<file path=ppt/tags/tag460.xml><?xml version="1.0" encoding="utf-8"?>
<p:tagLst xmlns:a="http://schemas.openxmlformats.org/drawingml/2006/main" xmlns:r="http://schemas.openxmlformats.org/officeDocument/2006/relationships" xmlns:p="http://schemas.openxmlformats.org/presentationml/2006/main">
  <p:tag name="THINKCELLSHAPEDONOTDELETE" val="pULudUGMCKk6pC1JetABefg"/>
</p:tagLst>
</file>

<file path=ppt/tags/tag461.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62.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63.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64.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65.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66.xml><?xml version="1.0" encoding="utf-8"?>
<p:tagLst xmlns:a="http://schemas.openxmlformats.org/drawingml/2006/main" xmlns:r="http://schemas.openxmlformats.org/officeDocument/2006/relationships" xmlns:p="http://schemas.openxmlformats.org/presentationml/2006/main">
  <p:tag name="THINKCELLSHAPEDONOTDELETE" val="p7Ioslq4lFk6WMRNlPX.SJQ"/>
</p:tagLst>
</file>

<file path=ppt/tags/tag467.xml><?xml version="1.0" encoding="utf-8"?>
<p:tagLst xmlns:a="http://schemas.openxmlformats.org/drawingml/2006/main" xmlns:r="http://schemas.openxmlformats.org/officeDocument/2006/relationships" xmlns:p="http://schemas.openxmlformats.org/presentationml/2006/main">
  <p:tag name="THINKCELLSHAPEDONOTDELETE" val="pphz7Ny.KrkubP63yXgxVpA"/>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pivo8FsnrnkWVm_j6ZeIuOg"/>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p9J6leON0TUCyTbgib70In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QgQVILKDdU6JPtxrgQ3mUA"/>
</p:tagLst>
</file>

<file path=ppt/tags/tag470.xml><?xml version="1.0" encoding="utf-8"?>
<p:tagLst xmlns:a="http://schemas.openxmlformats.org/drawingml/2006/main" xmlns:r="http://schemas.openxmlformats.org/officeDocument/2006/relationships" xmlns:p="http://schemas.openxmlformats.org/presentationml/2006/main">
  <p:tag name="THINKCELLSHAPEDONOTDELETE" val="pHoVit.lUX0yA1KB.NV3NSg"/>
</p:tagLst>
</file>

<file path=ppt/tags/tag471.xml><?xml version="1.0" encoding="utf-8"?>
<p:tagLst xmlns:a="http://schemas.openxmlformats.org/drawingml/2006/main" xmlns:r="http://schemas.openxmlformats.org/officeDocument/2006/relationships" xmlns:p="http://schemas.openxmlformats.org/presentationml/2006/main">
  <p:tag name="THINKCELLSHAPEDONOTDELETE" val="pOV1mj9Q13kq2rxY6NxeZXg"/>
</p:tagLst>
</file>

<file path=ppt/tags/tag472.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73.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77.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78.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79.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i2x._aqRYkumJxZh7Ft54Q"/>
</p:tagLst>
</file>

<file path=ppt/tags/tag480.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81.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82.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83.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84.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85.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86.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87.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88.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89.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Mjsa.h1kuE2K.PqnxvYuug"/>
</p:tagLst>
</file>

<file path=ppt/tags/tag490.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491.xml><?xml version="1.0" encoding="utf-8"?>
<p:tagLst xmlns:a="http://schemas.openxmlformats.org/drawingml/2006/main" xmlns:r="http://schemas.openxmlformats.org/officeDocument/2006/relationships" xmlns:p="http://schemas.openxmlformats.org/presentationml/2006/main">
  <p:tag name="THINKCELLSHAPEDONOTDELETE" val="pBJOv4aBjn0qGW348Sy.QUQ"/>
</p:tagLst>
</file>

<file path=ppt/tags/tag492.xml><?xml version="1.0" encoding="utf-8"?>
<p:tagLst xmlns:a="http://schemas.openxmlformats.org/drawingml/2006/main" xmlns:r="http://schemas.openxmlformats.org/officeDocument/2006/relationships" xmlns:p="http://schemas.openxmlformats.org/presentationml/2006/main">
  <p:tag name="THINKCELLSHAPEDONOTDELETE" val="phL949feTsE6MZkvH_vDIfw"/>
</p:tagLst>
</file>

<file path=ppt/tags/tag493.xml><?xml version="1.0" encoding="utf-8"?>
<p:tagLst xmlns:a="http://schemas.openxmlformats.org/drawingml/2006/main" xmlns:r="http://schemas.openxmlformats.org/officeDocument/2006/relationships" xmlns:p="http://schemas.openxmlformats.org/presentationml/2006/main">
  <p:tag name="THINKCELLSHAPEDONOTDELETE" val="pi5zaAGQ37UmxeEoIInZ9tA"/>
</p:tagLst>
</file>

<file path=ppt/tags/tag494.xml><?xml version="1.0" encoding="utf-8"?>
<p:tagLst xmlns:a="http://schemas.openxmlformats.org/drawingml/2006/main" xmlns:r="http://schemas.openxmlformats.org/officeDocument/2006/relationships" xmlns:p="http://schemas.openxmlformats.org/presentationml/2006/main">
  <p:tag name="THINKCELLSHAPEDONOTDELETE" val="pZyhdA29.b0izM27VUemmzQ"/>
</p:tagLst>
</file>

<file path=ppt/tags/tag495.xml><?xml version="1.0" encoding="utf-8"?>
<p:tagLst xmlns:a="http://schemas.openxmlformats.org/drawingml/2006/main" xmlns:r="http://schemas.openxmlformats.org/officeDocument/2006/relationships" xmlns:p="http://schemas.openxmlformats.org/presentationml/2006/main">
  <p:tag name="THINKCELLSHAPEDONOTDELETE" val="pppQXGr.IXEaR1UvRvMHQEQ"/>
</p:tagLst>
</file>

<file path=ppt/tags/tag496.xml><?xml version="1.0" encoding="utf-8"?>
<p:tagLst xmlns:a="http://schemas.openxmlformats.org/drawingml/2006/main" xmlns:r="http://schemas.openxmlformats.org/officeDocument/2006/relationships" xmlns:p="http://schemas.openxmlformats.org/presentationml/2006/main">
  <p:tag name="THINKCELLSHAPEDONOTDELETE" val="pCwgzuJ5ogk.5VIOJjuFZCg"/>
</p:tagLst>
</file>

<file path=ppt/tags/tag497.xml><?xml version="1.0" encoding="utf-8"?>
<p:tagLst xmlns:a="http://schemas.openxmlformats.org/drawingml/2006/main" xmlns:r="http://schemas.openxmlformats.org/officeDocument/2006/relationships" xmlns:p="http://schemas.openxmlformats.org/presentationml/2006/main">
  <p:tag name="THINKCELLSHAPEDONOTDELETE" val="pJRLdZWKlIUqxzaCeWiyd9g"/>
</p:tagLst>
</file>

<file path=ppt/tags/tag498.xml><?xml version="1.0" encoding="utf-8"?>
<p:tagLst xmlns:a="http://schemas.openxmlformats.org/drawingml/2006/main" xmlns:r="http://schemas.openxmlformats.org/officeDocument/2006/relationships" xmlns:p="http://schemas.openxmlformats.org/presentationml/2006/main">
  <p:tag name="THINKCELLSHAPEDONOTDELETE" val="pFDSJULzjok2T0owXjoqITg"/>
</p:tagLst>
</file>

<file path=ppt/tags/tag499.xml><?xml version="1.0" encoding="utf-8"?>
<p:tagLst xmlns:a="http://schemas.openxmlformats.org/drawingml/2006/main" xmlns:r="http://schemas.openxmlformats.org/officeDocument/2006/relationships" xmlns:p="http://schemas.openxmlformats.org/presentationml/2006/main">
  <p:tag name="THINKCELLSHAPEDONOTDELETE" val="pGy1lm4U0.kiOfk1_CJYs2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I_iTVUTUqUeO9RIE_n3qm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QhE.hfLeDE2TvWmkFQP7ww"/>
</p:tagLst>
</file>

<file path=ppt/tags/tag500.xml><?xml version="1.0" encoding="utf-8"?>
<p:tagLst xmlns:a="http://schemas.openxmlformats.org/drawingml/2006/main" xmlns:r="http://schemas.openxmlformats.org/officeDocument/2006/relationships" xmlns:p="http://schemas.openxmlformats.org/presentationml/2006/main">
  <p:tag name="THINKCELLSHAPEDONOTDELETE" val="po00Io3xRekiCDyrNP315HA"/>
</p:tagLst>
</file>

<file path=ppt/tags/tag501.xml><?xml version="1.0" encoding="utf-8"?>
<p:tagLst xmlns:a="http://schemas.openxmlformats.org/drawingml/2006/main" xmlns:r="http://schemas.openxmlformats.org/officeDocument/2006/relationships" xmlns:p="http://schemas.openxmlformats.org/presentationml/2006/main">
  <p:tag name="THINKCELLSHAPEDONOTDELETE" val="pzIdY5hNe3EWV7J2eMizWPg"/>
</p:tagLst>
</file>

<file path=ppt/tags/tag502.xml><?xml version="1.0" encoding="utf-8"?>
<p:tagLst xmlns:a="http://schemas.openxmlformats.org/drawingml/2006/main" xmlns:r="http://schemas.openxmlformats.org/officeDocument/2006/relationships" xmlns:p="http://schemas.openxmlformats.org/presentationml/2006/main">
  <p:tag name="THINKCELLSHAPEDONOTDELETE" val="p3n5CUuM8SUGIawgDVYu8eg"/>
</p:tagLst>
</file>

<file path=ppt/tags/tag503.xml><?xml version="1.0" encoding="utf-8"?>
<p:tagLst xmlns:a="http://schemas.openxmlformats.org/drawingml/2006/main" xmlns:r="http://schemas.openxmlformats.org/officeDocument/2006/relationships" xmlns:p="http://schemas.openxmlformats.org/presentationml/2006/main">
  <p:tag name="THINKCELLSHAPEDONOTDELETE" val="pGYVUckSvtU23fOJHUb.Opw"/>
</p:tagLst>
</file>

<file path=ppt/tags/tag504.xml><?xml version="1.0" encoding="utf-8"?>
<p:tagLst xmlns:a="http://schemas.openxmlformats.org/drawingml/2006/main" xmlns:r="http://schemas.openxmlformats.org/officeDocument/2006/relationships" xmlns:p="http://schemas.openxmlformats.org/presentationml/2006/main">
  <p:tag name="THINKCELLSHAPEDONOTDELETE" val="pIrivlsqsv02tsogOQRnOAg"/>
</p:tagLst>
</file>

<file path=ppt/tags/tag505.xml><?xml version="1.0" encoding="utf-8"?>
<p:tagLst xmlns:a="http://schemas.openxmlformats.org/drawingml/2006/main" xmlns:r="http://schemas.openxmlformats.org/officeDocument/2006/relationships" xmlns:p="http://schemas.openxmlformats.org/presentationml/2006/main">
  <p:tag name="THINKCELLSHAPEDONOTDELETE" val="py_1v6nSSeUmnCgJ.kH35YA"/>
</p:tagLst>
</file>

<file path=ppt/tags/tag506.xml><?xml version="1.0" encoding="utf-8"?>
<p:tagLst xmlns:a="http://schemas.openxmlformats.org/drawingml/2006/main" xmlns:r="http://schemas.openxmlformats.org/officeDocument/2006/relationships" xmlns:p="http://schemas.openxmlformats.org/presentationml/2006/main">
  <p:tag name="THINKCELLSHAPEDONOTDELETE" val="py_1v6nSSeUmnCgJ.kH35YA"/>
</p:tagLst>
</file>

<file path=ppt/tags/tag507.xml><?xml version="1.0" encoding="utf-8"?>
<p:tagLst xmlns:a="http://schemas.openxmlformats.org/drawingml/2006/main" xmlns:r="http://schemas.openxmlformats.org/officeDocument/2006/relationships" xmlns:p="http://schemas.openxmlformats.org/presentationml/2006/main">
  <p:tag name="THINKCELLSHAPEDONOTDELETE" val="pULudUGMCKk6pC1JetABefg"/>
</p:tagLst>
</file>

<file path=ppt/tags/tag508.xml><?xml version="1.0" encoding="utf-8"?>
<p:tagLst xmlns:a="http://schemas.openxmlformats.org/drawingml/2006/main" xmlns:r="http://schemas.openxmlformats.org/officeDocument/2006/relationships" xmlns:p="http://schemas.openxmlformats.org/presentationml/2006/main">
  <p:tag name="THINKCELLSHAPEDONOTDELETE" val="pllpgc7E1z0OBJUdOdXyyxQ"/>
</p:tagLst>
</file>

<file path=ppt/tags/tag509.xml><?xml version="1.0" encoding="utf-8"?>
<p:tagLst xmlns:a="http://schemas.openxmlformats.org/drawingml/2006/main" xmlns:r="http://schemas.openxmlformats.org/officeDocument/2006/relationships" xmlns:p="http://schemas.openxmlformats.org/presentationml/2006/main">
  <p:tag name="THINKCELLSHAPEDONOTDELETE" val="po00Io3xRekiCDyrNP315H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QgQVILKDdU6JPtxrgQ3mUA"/>
</p:tagLst>
</file>

<file path=ppt/tags/tag510.xml><?xml version="1.0" encoding="utf-8"?>
<p:tagLst xmlns:a="http://schemas.openxmlformats.org/drawingml/2006/main" xmlns:r="http://schemas.openxmlformats.org/officeDocument/2006/relationships" xmlns:p="http://schemas.openxmlformats.org/presentationml/2006/main">
  <p:tag name="THINKCELLSHAPEDONOTDELETE" val="pzIdY5hNe3EWV7J2eMizWPg"/>
</p:tagLst>
</file>

<file path=ppt/tags/tag511.xml><?xml version="1.0" encoding="utf-8"?>
<p:tagLst xmlns:a="http://schemas.openxmlformats.org/drawingml/2006/main" xmlns:r="http://schemas.openxmlformats.org/officeDocument/2006/relationships" xmlns:p="http://schemas.openxmlformats.org/presentationml/2006/main">
  <p:tag name="THINKCELLSHAPEDONOTDELETE" val="p3n5CUuM8SUGIawgDVYu8eg"/>
</p:tagLst>
</file>

<file path=ppt/tags/tag512.xml><?xml version="1.0" encoding="utf-8"?>
<p:tagLst xmlns:a="http://schemas.openxmlformats.org/drawingml/2006/main" xmlns:r="http://schemas.openxmlformats.org/officeDocument/2006/relationships" xmlns:p="http://schemas.openxmlformats.org/presentationml/2006/main">
  <p:tag name="THINKCELLSHAPEDONOTDELETE" val="pGYVUckSvtU23fOJHUb.Opw"/>
</p:tagLst>
</file>

<file path=ppt/tags/tag513.xml><?xml version="1.0" encoding="utf-8"?>
<p:tagLst xmlns:a="http://schemas.openxmlformats.org/drawingml/2006/main" xmlns:r="http://schemas.openxmlformats.org/officeDocument/2006/relationships" xmlns:p="http://schemas.openxmlformats.org/presentationml/2006/main">
  <p:tag name="THINKCELLSHAPEDONOTDELETE" val="pIrivlsqsv02tsogOQRnOAg"/>
</p:tagLst>
</file>

<file path=ppt/tags/tag514.xml><?xml version="1.0" encoding="utf-8"?>
<p:tagLst xmlns:a="http://schemas.openxmlformats.org/drawingml/2006/main" xmlns:r="http://schemas.openxmlformats.org/officeDocument/2006/relationships" xmlns:p="http://schemas.openxmlformats.org/presentationml/2006/main">
  <p:tag name="THINKCELLSHAPEDONOTDELETE" val="py_1v6nSSeUmnCgJ.kH35YA"/>
</p:tagLst>
</file>

<file path=ppt/tags/tag515.xml><?xml version="1.0" encoding="utf-8"?>
<p:tagLst xmlns:a="http://schemas.openxmlformats.org/drawingml/2006/main" xmlns:r="http://schemas.openxmlformats.org/officeDocument/2006/relationships" xmlns:p="http://schemas.openxmlformats.org/presentationml/2006/main">
  <p:tag name="THINKCELLSHAPEDONOTDELETE" val="py_1v6nSSeUmnCgJ.kH35YA"/>
</p:tagLst>
</file>

<file path=ppt/tags/tag516.xml><?xml version="1.0" encoding="utf-8"?>
<p:tagLst xmlns:a="http://schemas.openxmlformats.org/drawingml/2006/main" xmlns:r="http://schemas.openxmlformats.org/officeDocument/2006/relationships" xmlns:p="http://schemas.openxmlformats.org/presentationml/2006/main">
  <p:tag name="THINKCELLSHAPEDONOTDELETE" val="pULudUGMCKk6pC1JetABefg"/>
</p:tagLst>
</file>

<file path=ppt/tags/tag517.xml><?xml version="1.0" encoding="utf-8"?>
<p:tagLst xmlns:a="http://schemas.openxmlformats.org/drawingml/2006/main" xmlns:r="http://schemas.openxmlformats.org/officeDocument/2006/relationships" xmlns:p="http://schemas.openxmlformats.org/presentationml/2006/main">
  <p:tag name="THINKCELLSHAPEDONOTDELETE" val="pllpgc7E1z0OBJUdOdXyyxQ"/>
</p:tagLst>
</file>

<file path=ppt/tags/tag518.xml><?xml version="1.0" encoding="utf-8"?>
<p:tagLst xmlns:a="http://schemas.openxmlformats.org/drawingml/2006/main" xmlns:r="http://schemas.openxmlformats.org/officeDocument/2006/relationships" xmlns:p="http://schemas.openxmlformats.org/presentationml/2006/main">
  <p:tag name="THINKCELLSHAPEDONOTDELETE" val="po00Io3xRekiCDyrNP315HA"/>
</p:tagLst>
</file>

<file path=ppt/tags/tag519.xml><?xml version="1.0" encoding="utf-8"?>
<p:tagLst xmlns:a="http://schemas.openxmlformats.org/drawingml/2006/main" xmlns:r="http://schemas.openxmlformats.org/officeDocument/2006/relationships" xmlns:p="http://schemas.openxmlformats.org/presentationml/2006/main">
  <p:tag name="THINKCELLSHAPEDONOTDELETE" val="pzIdY5hNe3EWV7J2eMizWP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_MVtwGAmQkigkpPLDiPAXw"/>
</p:tagLst>
</file>

<file path=ppt/tags/tag520.xml><?xml version="1.0" encoding="utf-8"?>
<p:tagLst xmlns:a="http://schemas.openxmlformats.org/drawingml/2006/main" xmlns:r="http://schemas.openxmlformats.org/officeDocument/2006/relationships" xmlns:p="http://schemas.openxmlformats.org/presentationml/2006/main">
  <p:tag name="THINKCELLSHAPEDONOTDELETE" val="p3n5CUuM8SUGIawgDVYu8eg"/>
</p:tagLst>
</file>

<file path=ppt/tags/tag521.xml><?xml version="1.0" encoding="utf-8"?>
<p:tagLst xmlns:a="http://schemas.openxmlformats.org/drawingml/2006/main" xmlns:r="http://schemas.openxmlformats.org/officeDocument/2006/relationships" xmlns:p="http://schemas.openxmlformats.org/presentationml/2006/main">
  <p:tag name="THINKCELLSHAPEDONOTDELETE" val="pGYVUckSvtU23fOJHUb.Opw"/>
</p:tagLst>
</file>

<file path=ppt/tags/tag522.xml><?xml version="1.0" encoding="utf-8"?>
<p:tagLst xmlns:a="http://schemas.openxmlformats.org/drawingml/2006/main" xmlns:r="http://schemas.openxmlformats.org/officeDocument/2006/relationships" xmlns:p="http://schemas.openxmlformats.org/presentationml/2006/main">
  <p:tag name="THINKCELLSHAPEDONOTDELETE" val="pIrivlsqsv02tsogOQRnOAg"/>
</p:tagLst>
</file>

<file path=ppt/tags/tag523.xml><?xml version="1.0" encoding="utf-8"?>
<p:tagLst xmlns:a="http://schemas.openxmlformats.org/drawingml/2006/main" xmlns:r="http://schemas.openxmlformats.org/officeDocument/2006/relationships" xmlns:p="http://schemas.openxmlformats.org/presentationml/2006/main">
  <p:tag name="THINKCELLSHAPEDONOTDELETE" val="py_1v6nSSeUmnCgJ.kH35YA"/>
</p:tagLst>
</file>

<file path=ppt/tags/tag524.xml><?xml version="1.0" encoding="utf-8"?>
<p:tagLst xmlns:a="http://schemas.openxmlformats.org/drawingml/2006/main" xmlns:r="http://schemas.openxmlformats.org/officeDocument/2006/relationships" xmlns:p="http://schemas.openxmlformats.org/presentationml/2006/main">
  <p:tag name="THINKCELLSHAPEDONOTDELETE" val="py_1v6nSSeUmnCgJ.kH35YA"/>
</p:tagLst>
</file>

<file path=ppt/tags/tag525.xml><?xml version="1.0" encoding="utf-8"?>
<p:tagLst xmlns:a="http://schemas.openxmlformats.org/drawingml/2006/main" xmlns:r="http://schemas.openxmlformats.org/officeDocument/2006/relationships" xmlns:p="http://schemas.openxmlformats.org/presentationml/2006/main">
  <p:tag name="THINKCELLSHAPEDONOTDELETE" val="pULudUGMCKk6pC1JetABefg"/>
</p:tagLst>
</file>

<file path=ppt/tags/tag526.xml><?xml version="1.0" encoding="utf-8"?>
<p:tagLst xmlns:a="http://schemas.openxmlformats.org/drawingml/2006/main" xmlns:r="http://schemas.openxmlformats.org/officeDocument/2006/relationships" xmlns:p="http://schemas.openxmlformats.org/presentationml/2006/main">
  <p:tag name="THINKCELLSHAPEDONOTDELETE" val="pllpgc7E1z0OBJUdOdXyyxQ"/>
</p:tagLst>
</file>

<file path=ppt/tags/tag527.xml><?xml version="1.0" encoding="utf-8"?>
<p:tagLst xmlns:a="http://schemas.openxmlformats.org/drawingml/2006/main" xmlns:r="http://schemas.openxmlformats.org/officeDocument/2006/relationships" xmlns:p="http://schemas.openxmlformats.org/presentationml/2006/main">
  <p:tag name="THINKCELLSHAPEDONOTDELETE" val="pB_Is4gAFeUqXboSMSwIyvg"/>
</p:tagLst>
</file>

<file path=ppt/tags/tag528.xml><?xml version="1.0" encoding="utf-8"?>
<p:tagLst xmlns:a="http://schemas.openxmlformats.org/drawingml/2006/main" xmlns:r="http://schemas.openxmlformats.org/officeDocument/2006/relationships" xmlns:p="http://schemas.openxmlformats.org/presentationml/2006/main">
  <p:tag name="THINKCELLSHAPEDONOTDELETE" val="pRn2OQLDFHEqe22w1p4Cn4w"/>
</p:tagLst>
</file>

<file path=ppt/tags/tag529.xml><?xml version="1.0" encoding="utf-8"?>
<p:tagLst xmlns:a="http://schemas.openxmlformats.org/drawingml/2006/main" xmlns:r="http://schemas.openxmlformats.org/officeDocument/2006/relationships" xmlns:p="http://schemas.openxmlformats.org/presentationml/2006/main">
  <p:tag name="THINKCELLSHAPEDONOTDELETE" val="pn2gCJpGVRUmzQjGU5Qx2t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Mjsa.h1kuE2K.PqnxvYuug"/>
</p:tagLst>
</file>

<file path=ppt/tags/tag530.xml><?xml version="1.0" encoding="utf-8"?>
<p:tagLst xmlns:a="http://schemas.openxmlformats.org/drawingml/2006/main" xmlns:r="http://schemas.openxmlformats.org/officeDocument/2006/relationships" xmlns:p="http://schemas.openxmlformats.org/presentationml/2006/main">
  <p:tag name="THINKCELLSHAPEDONOTDELETE" val="pTMCFNwBPKk.XzqheUlZE3w"/>
</p:tagLst>
</file>

<file path=ppt/tags/tag531.xml><?xml version="1.0" encoding="utf-8"?>
<p:tagLst xmlns:a="http://schemas.openxmlformats.org/drawingml/2006/main" xmlns:r="http://schemas.openxmlformats.org/officeDocument/2006/relationships" xmlns:p="http://schemas.openxmlformats.org/presentationml/2006/main">
  <p:tag name="THINKCELLSHAPEDONOTDELETE" val="pHx5F5YlSJkqZmLVJw6KbGw"/>
</p:tagLst>
</file>

<file path=ppt/tags/tag532.xml><?xml version="1.0" encoding="utf-8"?>
<p:tagLst xmlns:a="http://schemas.openxmlformats.org/drawingml/2006/main" xmlns:r="http://schemas.openxmlformats.org/officeDocument/2006/relationships" xmlns:p="http://schemas.openxmlformats.org/presentationml/2006/main">
  <p:tag name="THINKCELLSHAPEDONOTDELETE" val="pnWEnvIeHi0yXIJdCj4IaUg"/>
</p:tagLst>
</file>

<file path=ppt/tags/tag533.xml><?xml version="1.0" encoding="utf-8"?>
<p:tagLst xmlns:a="http://schemas.openxmlformats.org/drawingml/2006/main" xmlns:r="http://schemas.openxmlformats.org/officeDocument/2006/relationships" xmlns:p="http://schemas.openxmlformats.org/presentationml/2006/main">
  <p:tag name="THINKCELLSHAPEDONOTDELETE" val="pKj8l48tp_UK_EHFusKahEA"/>
</p:tagLst>
</file>

<file path=ppt/tags/tag534.xml><?xml version="1.0" encoding="utf-8"?>
<p:tagLst xmlns:a="http://schemas.openxmlformats.org/drawingml/2006/main" xmlns:r="http://schemas.openxmlformats.org/officeDocument/2006/relationships" xmlns:p="http://schemas.openxmlformats.org/presentationml/2006/main">
  <p:tag name="THINKCELLSHAPEDONOTDELETE" val="pPVuf9HoJwECCM6cZ7FghMw"/>
</p:tagLst>
</file>

<file path=ppt/tags/tag535.xml><?xml version="1.0" encoding="utf-8"?>
<p:tagLst xmlns:a="http://schemas.openxmlformats.org/drawingml/2006/main" xmlns:r="http://schemas.openxmlformats.org/officeDocument/2006/relationships" xmlns:p="http://schemas.openxmlformats.org/presentationml/2006/main">
  <p:tag name="THINKCELLSHAPEDONOTDELETE" val="p.4I2m2HvXUiJ_yuEUx_lTA"/>
</p:tagLst>
</file>

<file path=ppt/tags/tag536.xml><?xml version="1.0" encoding="utf-8"?>
<p:tagLst xmlns:a="http://schemas.openxmlformats.org/drawingml/2006/main" xmlns:r="http://schemas.openxmlformats.org/officeDocument/2006/relationships" xmlns:p="http://schemas.openxmlformats.org/presentationml/2006/main">
  <p:tag name="THINKCELLSHAPEDONOTDELETE" val="pD1ddfA6Ou0i4rCJPzJtkng"/>
</p:tagLst>
</file>

<file path=ppt/tags/tag537.xml><?xml version="1.0" encoding="utf-8"?>
<p:tagLst xmlns:a="http://schemas.openxmlformats.org/drawingml/2006/main" xmlns:r="http://schemas.openxmlformats.org/officeDocument/2006/relationships" xmlns:p="http://schemas.openxmlformats.org/presentationml/2006/main">
  <p:tag name="THINKCELLSHAPEDONOTDELETE" val="pnWEnvIeHi0yXIJdCj4IaUg"/>
</p:tagLst>
</file>

<file path=ppt/tags/tag538.xml><?xml version="1.0" encoding="utf-8"?>
<p:tagLst xmlns:a="http://schemas.openxmlformats.org/drawingml/2006/main" xmlns:r="http://schemas.openxmlformats.org/officeDocument/2006/relationships" xmlns:p="http://schemas.openxmlformats.org/presentationml/2006/main">
  <p:tag name="THINKCELLSHAPEDONOTDELETE" val="pKj8l48tp_UK_EHFusKahEA"/>
</p:tagLst>
</file>

<file path=ppt/tags/tag539.xml><?xml version="1.0" encoding="utf-8"?>
<p:tagLst xmlns:a="http://schemas.openxmlformats.org/drawingml/2006/main" xmlns:r="http://schemas.openxmlformats.org/officeDocument/2006/relationships" xmlns:p="http://schemas.openxmlformats.org/presentationml/2006/main">
  <p:tag name="THINKCELLSHAPEDONOTDELETE" val="pJzqzOm_G.kWJaQwsSJ5HT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WKA8KcUelkyLrmkers3OCA"/>
</p:tagLst>
</file>

<file path=ppt/tags/tag540.xml><?xml version="1.0" encoding="utf-8"?>
<p:tagLst xmlns:a="http://schemas.openxmlformats.org/drawingml/2006/main" xmlns:r="http://schemas.openxmlformats.org/officeDocument/2006/relationships" xmlns:p="http://schemas.openxmlformats.org/presentationml/2006/main">
  <p:tag name="THINKCELLSHAPEDONOTDELETE" val="pv4DqFU1GRUS_qkl6BsIqvQ"/>
</p:tagLst>
</file>

<file path=ppt/tags/tag541.xml><?xml version="1.0" encoding="utf-8"?>
<p:tagLst xmlns:a="http://schemas.openxmlformats.org/drawingml/2006/main" xmlns:r="http://schemas.openxmlformats.org/officeDocument/2006/relationships" xmlns:p="http://schemas.openxmlformats.org/presentationml/2006/main">
  <p:tag name="THINKCELLSHAPEDONOTDELETE" val="pXMWmNfvEbU6GFdaD2T3RzQ"/>
</p:tagLst>
</file>

<file path=ppt/tags/tag542.xml><?xml version="1.0" encoding="utf-8"?>
<p:tagLst xmlns:a="http://schemas.openxmlformats.org/drawingml/2006/main" xmlns:r="http://schemas.openxmlformats.org/officeDocument/2006/relationships" xmlns:p="http://schemas.openxmlformats.org/presentationml/2006/main">
  <p:tag name="THINKCELLSHAPEDONOTDELETE" val="pdiPVXi8W1k60iPu7xNRGfQ"/>
</p:tagLst>
</file>

<file path=ppt/tags/tag543.xml><?xml version="1.0" encoding="utf-8"?>
<p:tagLst xmlns:a="http://schemas.openxmlformats.org/drawingml/2006/main" xmlns:r="http://schemas.openxmlformats.org/officeDocument/2006/relationships" xmlns:p="http://schemas.openxmlformats.org/presentationml/2006/main">
  <p:tag name="THINKCELLSHAPEDONOTDELETE" val="pyMzimCk6E06JBhUbYzz4Ew"/>
</p:tagLst>
</file>

<file path=ppt/tags/tag544.xml><?xml version="1.0" encoding="utf-8"?>
<p:tagLst xmlns:a="http://schemas.openxmlformats.org/drawingml/2006/main" xmlns:r="http://schemas.openxmlformats.org/officeDocument/2006/relationships" xmlns:p="http://schemas.openxmlformats.org/presentationml/2006/main">
  <p:tag name="THINKCELLSHAPEDONOTDELETE" val="pnWEnvIeHi0yXIJdCj4IaUg"/>
</p:tagLst>
</file>

<file path=ppt/tags/tag545.xml><?xml version="1.0" encoding="utf-8"?>
<p:tagLst xmlns:a="http://schemas.openxmlformats.org/drawingml/2006/main" xmlns:r="http://schemas.openxmlformats.org/officeDocument/2006/relationships" xmlns:p="http://schemas.openxmlformats.org/presentationml/2006/main">
  <p:tag name="THINKCELLSHAPEDONOTDELETE" val="pKj8l48tp_UK_EHFusKahEA"/>
</p:tagLst>
</file>

<file path=ppt/tags/tag546.xml><?xml version="1.0" encoding="utf-8"?>
<p:tagLst xmlns:a="http://schemas.openxmlformats.org/drawingml/2006/main" xmlns:r="http://schemas.openxmlformats.org/officeDocument/2006/relationships" xmlns:p="http://schemas.openxmlformats.org/presentationml/2006/main">
  <p:tag name="THINKCELLSHAPEDONOTDELETE" val="pJPPD2f9sHE65Hw1icq3MbQ"/>
</p:tagLst>
</file>

<file path=ppt/tags/tag547.xml><?xml version="1.0" encoding="utf-8"?>
<p:tagLst xmlns:a="http://schemas.openxmlformats.org/drawingml/2006/main" xmlns:r="http://schemas.openxmlformats.org/officeDocument/2006/relationships" xmlns:p="http://schemas.openxmlformats.org/presentationml/2006/main">
  <p:tag name="THINKCELLSHAPEDONOTDELETE" val="pXMWmNfvEbU6GFdaD2T3RzQ"/>
</p:tagLst>
</file>

<file path=ppt/tags/tag548.xml><?xml version="1.0" encoding="utf-8"?>
<p:tagLst xmlns:a="http://schemas.openxmlformats.org/drawingml/2006/main" xmlns:r="http://schemas.openxmlformats.org/officeDocument/2006/relationships" xmlns:p="http://schemas.openxmlformats.org/presentationml/2006/main">
  <p:tag name="THINKCELLSHAPEDONOTDELETE" val="pdiPVXi8W1k60iPu7xNRGfQ"/>
</p:tagLst>
</file>

<file path=ppt/tags/tag549.xml><?xml version="1.0" encoding="utf-8"?>
<p:tagLst xmlns:a="http://schemas.openxmlformats.org/drawingml/2006/main" xmlns:r="http://schemas.openxmlformats.org/officeDocument/2006/relationships" xmlns:p="http://schemas.openxmlformats.org/presentationml/2006/main">
  <p:tag name="THINKCELLSHAPEDONOTDELETE" val="pyMzimCk6E06JBhUbYzz4E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DRWYOcaAekCC6yVhnmzBwQ"/>
</p:tagLst>
</file>

<file path=ppt/tags/tag550.xml><?xml version="1.0" encoding="utf-8"?>
<p:tagLst xmlns:a="http://schemas.openxmlformats.org/drawingml/2006/main" xmlns:r="http://schemas.openxmlformats.org/officeDocument/2006/relationships" xmlns:p="http://schemas.openxmlformats.org/presentationml/2006/main">
  <p:tag name="THINKCELLSHAPEDONOTDELETE" val="pnWEnvIeHi0yXIJdCj4IaUg"/>
</p:tagLst>
</file>

<file path=ppt/tags/tag551.xml><?xml version="1.0" encoding="utf-8"?>
<p:tagLst xmlns:a="http://schemas.openxmlformats.org/drawingml/2006/main" xmlns:r="http://schemas.openxmlformats.org/officeDocument/2006/relationships" xmlns:p="http://schemas.openxmlformats.org/presentationml/2006/main">
  <p:tag name="THINKCELLSHAPEDONOTDELETE" val="pKj8l48tp_UK_EHFusKahEA"/>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nDv6sxW37kObTQ0r0L_txQ"/>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TiSn9YQN002huA0lUhU0V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QtnYxXdoD0auVgDPwxR29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3Lma0qXdSkSv9W8QPiluI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61tGR4jmu0qGctoFZbVlEA"/>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sBd3eLkXTkSGXuegpxLl.A"/>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Q9LNx6_jX06bOHgEa6A5O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afIVfQAYZEeC3pC3xQIolA"/>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UAZZfYusGEm2IKceIidUh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zP_fnv_CpEymjynmI_rzow"/>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2NjRJPNKsUaUK.cWzeM7J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alyWqWHtJUqX9vp6DjVCu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5dSNrjiQlkSDBCy4zqth_A"/>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Fme_mKPhkkWvBUGe8Anj7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7Bugjc3ssEWN2kv2gvh_M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bHLRJD.p4kKk91lvXxUZvQ"/>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2KMqW65YFEiam9A.GdBnwg"/>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z1EFV_EU.EuOIkQ5f59HN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6OPnpm6OoUiGozF2peAfr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KR5_WGuWdUe6E_sRsjOmk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TMo4zn0JzEyCXt9d8ids.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6JKyO4Jv4EebbKjcgvSAb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vXTI4fOX7kCtiQcLMoGW7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x0xBYAT2cEKSbkdEJ7Cjlw"/>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OOdmxeLGrkW6jZJIxx2EcA"/>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k5Kf48bMLkuf6CndtxBoc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XnuDU02MTUGXPaOckhzX8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VKQXIn5Nck.ENxakybayg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XJLdQ8mPTEWfjQEmcnjro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Lm.yHkPXKEqFw3Nm3spRI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CPhHCAtoAEu_qEFrCqeaS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wYPRSDNVMkW2IJlHrkWxcQ"/>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QOeE.P95jUipOjevrieaJ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Np9by2v5zUCcV1B8sk6Gdg"/>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hgdN8ZoeUU6TZlwo6yZ_y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ewKZmHMv10eWQ4LWOF72jg"/>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awueLUdcUEOXTdqMOwDZV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3fmkH0zxREiO5DoKlQyZ2g"/>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1A820SdODkicFI9HEUYKsg"/>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dwvguMvSzUyJe0BG0xTS.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euXKDxi.jkCqcIb5AY3kxw"/>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Q2oWfpcrN0CZ4x6hYo8E4g"/>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AOQJApU530GlIe.94FMOz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Ak9dZaN_ZEyOHn_skhIMi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qYZ1CT21w0elOhkiQN.sNw"/>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6XcsC6eEtEO5qRJzOJ24G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9QsGoVfhT0iUFkUVcKCANQ"/>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DKXRUKVh2EqnH6WRLc2NPg"/>
</p:tagLst>
</file>

<file path=ppt/theme/theme1.xml><?xml version="1.0" encoding="utf-8"?>
<a:theme xmlns:a="http://schemas.openxmlformats.org/drawingml/2006/main" name="Office Theme">
  <a:themeElements>
    <a:clrScheme name="Research 2011">
      <a:dk1>
        <a:srgbClr val="333333"/>
      </a:dk1>
      <a:lt1>
        <a:srgbClr val="FFFFFF"/>
      </a:lt1>
      <a:dk2>
        <a:srgbClr val="FFFFFF"/>
      </a:dk2>
      <a:lt2>
        <a:srgbClr val="FFFFFF"/>
      </a:lt2>
      <a:accent1>
        <a:srgbClr val="243F54"/>
      </a:accent1>
      <a:accent2>
        <a:srgbClr val="998F57"/>
      </a:accent2>
      <a:accent3>
        <a:srgbClr val="CECECE"/>
      </a:accent3>
      <a:accent4>
        <a:srgbClr val="7B7B7B"/>
      </a:accent4>
      <a:accent5>
        <a:srgbClr val="ADB7C3"/>
      </a:accent5>
      <a:accent6>
        <a:srgbClr val="5D5936"/>
      </a:accent6>
      <a:hlink>
        <a:srgbClr val="2576B7"/>
      </a:hlink>
      <a:folHlink>
        <a:srgbClr val="C77709"/>
      </a:folHlink>
    </a:clrScheme>
    <a:fontScheme name="Research 2011">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nfoTech">
    <a:dk1>
      <a:srgbClr val="333333"/>
    </a:dk1>
    <a:lt1>
      <a:srgbClr val="FFFFFF"/>
    </a:lt1>
    <a:dk2>
      <a:srgbClr val="FFFFFF"/>
    </a:dk2>
    <a:lt2>
      <a:srgbClr val="FFFFFF"/>
    </a:lt2>
    <a:accent1>
      <a:srgbClr val="243F54"/>
    </a:accent1>
    <a:accent2>
      <a:srgbClr val="998F57"/>
    </a:accent2>
    <a:accent3>
      <a:srgbClr val="CECECE"/>
    </a:accent3>
    <a:accent4>
      <a:srgbClr val="7B7B7B"/>
    </a:accent4>
    <a:accent5>
      <a:srgbClr val="ADB7C3"/>
    </a:accent5>
    <a:accent6>
      <a:srgbClr val="5D5936"/>
    </a:accent6>
    <a:hlink>
      <a:srgbClr val="2576B7"/>
    </a:hlink>
    <a:folHlink>
      <a:srgbClr val="C77709"/>
    </a:folHlink>
  </a:clrScheme>
  <a:fontScheme name="Research 2011">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InfoTech">
    <a:dk1>
      <a:srgbClr val="333333"/>
    </a:dk1>
    <a:lt1>
      <a:srgbClr val="FFFFFF"/>
    </a:lt1>
    <a:dk2>
      <a:srgbClr val="FFFFFF"/>
    </a:dk2>
    <a:lt2>
      <a:srgbClr val="FFFFFF"/>
    </a:lt2>
    <a:accent1>
      <a:srgbClr val="243F54"/>
    </a:accent1>
    <a:accent2>
      <a:srgbClr val="998F57"/>
    </a:accent2>
    <a:accent3>
      <a:srgbClr val="CECECE"/>
    </a:accent3>
    <a:accent4>
      <a:srgbClr val="7B7B7B"/>
    </a:accent4>
    <a:accent5>
      <a:srgbClr val="ADB7C3"/>
    </a:accent5>
    <a:accent6>
      <a:srgbClr val="5D5936"/>
    </a:accent6>
    <a:hlink>
      <a:srgbClr val="2576B7"/>
    </a:hlink>
    <a:folHlink>
      <a:srgbClr val="C77709"/>
    </a:folHlink>
  </a:clrScheme>
  <a:fontScheme name="Research 2011">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InfoTech">
    <a:dk1>
      <a:srgbClr val="333333"/>
    </a:dk1>
    <a:lt1>
      <a:srgbClr val="FFFFFF"/>
    </a:lt1>
    <a:dk2>
      <a:srgbClr val="FFFFFF"/>
    </a:dk2>
    <a:lt2>
      <a:srgbClr val="FFFFFF"/>
    </a:lt2>
    <a:accent1>
      <a:srgbClr val="243F54"/>
    </a:accent1>
    <a:accent2>
      <a:srgbClr val="998F57"/>
    </a:accent2>
    <a:accent3>
      <a:srgbClr val="CECECE"/>
    </a:accent3>
    <a:accent4>
      <a:srgbClr val="7B7B7B"/>
    </a:accent4>
    <a:accent5>
      <a:srgbClr val="ADB7C3"/>
    </a:accent5>
    <a:accent6>
      <a:srgbClr val="5D5936"/>
    </a:accent6>
    <a:hlink>
      <a:srgbClr val="2576B7"/>
    </a:hlink>
    <a:folHlink>
      <a:srgbClr val="C77709"/>
    </a:folHlink>
  </a:clrScheme>
  <a:fontScheme name="Research 2011">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388D3C1BAF019408A61B8DFC18CD20B" ma:contentTypeVersion="4" ma:contentTypeDescription="Create a new document." ma:contentTypeScope="" ma:versionID="42b9da3b9c1fb19bf78eb3da656c46ff">
  <xsd:schema xmlns:xsd="http://www.w3.org/2001/XMLSchema" xmlns:p="http://schemas.microsoft.com/office/2006/metadata/properties" xmlns:ns2="fe8ebb2c-b9a9-418d-8ef2-bb1ef8e71083" targetNamespace="http://schemas.microsoft.com/office/2006/metadata/properties" ma:root="true" ma:fieldsID="c686c56c450986c2befa9269031718be" ns2:_="">
    <xsd:import namespace="fe8ebb2c-b9a9-418d-8ef2-bb1ef8e71083"/>
    <xsd:element name="properties">
      <xsd:complexType>
        <xsd:sequence>
          <xsd:element name="documentManagement">
            <xsd:complexType>
              <xsd:all>
                <xsd:element ref="ns2:Document_x0020_Status"/>
                <xsd:element ref="ns2:Comments" minOccurs="0"/>
                <xsd:element ref="ns2:Production_x0020_Status"/>
              </xsd:all>
            </xsd:complexType>
          </xsd:element>
        </xsd:sequence>
      </xsd:complexType>
    </xsd:element>
  </xsd:schema>
  <xsd:schema xmlns:xsd="http://www.w3.org/2001/XMLSchema" xmlns:dms="http://schemas.microsoft.com/office/2006/documentManagement/types" targetNamespace="fe8ebb2c-b9a9-418d-8ef2-bb1ef8e71083" elementFormDefault="qualified">
    <xsd:import namespace="http://schemas.microsoft.com/office/2006/documentManagement/types"/>
    <xsd:element name="Document_x0020_Status" ma:index="2" ma:displayName="Document Status" ma:default="Draft" ma:description="Define the review status of this particular document." ma:format="Dropdown" ma:internalName="Document_x0020_Status">
      <xsd:simpleType>
        <xsd:restriction base="dms:Choice">
          <xsd:enumeration value="Draft"/>
          <xsd:enumeration value="For Review"/>
          <xsd:enumeration value="In Rewrite"/>
          <xsd:enumeration value="Complete"/>
        </xsd:restriction>
      </xsd:simpleType>
    </xsd:element>
    <xsd:element name="Comments" ma:index="3" nillable="true" ma:displayName="Comments" ma:description="If your document requires specific editing instructions (ie. Please read SD only), use this field to make them known." ma:internalName="Comments">
      <xsd:simpleType>
        <xsd:restriction base="dms:Note"/>
      </xsd:simpleType>
    </xsd:element>
    <xsd:element name="Production_x0020_Status" ma:index="4" ma:displayName="Production Status" ma:default="In Research" ma:description="Production status of document once Research has completed the document." ma:format="Dropdown" ma:internalName="Production_x0020_Status">
      <xsd:simpleType>
        <xsd:restriction base="dms:Choice">
          <xsd:enumeration value="In Research"/>
          <xsd:enumeration value="Editing Required"/>
          <xsd:enumeration value="Awaiting Publication"/>
          <xsd:enumeration value="Publish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7"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roduction_x0020_Status xmlns="fe8ebb2c-b9a9-418d-8ef2-bb1ef8e71083">Published</Production_x0020_Status>
    <Comments xmlns="fe8ebb2c-b9a9-418d-8ef2-bb1ef8e71083">edited; uploaded</Comments>
    <Document_x0020_Status xmlns="fe8ebb2c-b9a9-418d-8ef2-bb1ef8e71083">Complete</Document_x0020_Status>
  </documentManagement>
</p:properties>
</file>

<file path=customXml/itemProps1.xml><?xml version="1.0" encoding="utf-8"?>
<ds:datastoreItem xmlns:ds="http://schemas.openxmlformats.org/officeDocument/2006/customXml" ds:itemID="{E86EAB1B-7C33-4834-B6A8-059BA52961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8ebb2c-b9a9-418d-8ef2-bb1ef8e7108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6682A97-45DB-4A24-89C5-BB06C5A30C64}">
  <ds:schemaRefs>
    <ds:schemaRef ds:uri="http://schemas.microsoft.com/sharepoint/v3/contenttype/forms"/>
  </ds:schemaRefs>
</ds:datastoreItem>
</file>

<file path=customXml/itemProps3.xml><?xml version="1.0" encoding="utf-8"?>
<ds:datastoreItem xmlns:ds="http://schemas.openxmlformats.org/officeDocument/2006/customXml" ds:itemID="{806AA8C3-C2F7-4913-928C-A580BF475773}">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fe8ebb2c-b9a9-418d-8ef2-bb1ef8e71083"/>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15839</TotalTime>
  <Words>8998</Words>
  <Application>Microsoft Office PowerPoint</Application>
  <PresentationFormat>On-screen Show (4:3)</PresentationFormat>
  <Paragraphs>898</Paragraphs>
  <Slides>58</Slides>
  <Notes>58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0" baseType="lpstr">
      <vt:lpstr>Office Theme</vt:lpstr>
      <vt:lpstr>think-cell Slide</vt:lpstr>
      <vt:lpstr>Slide 1</vt:lpstr>
      <vt:lpstr>Introduction</vt:lpstr>
      <vt:lpstr>Executive Summary</vt:lpstr>
      <vt:lpstr>Symantec leads the market, but other SIEM vendors offer compelling alternatives to meet specific requirements</vt:lpstr>
      <vt:lpstr>Slide 5</vt:lpstr>
      <vt:lpstr>Understand what SIEM does, and what it doesn’t do</vt:lpstr>
      <vt:lpstr>Like every tool, SIEM has limitations; expect too much and be prepared for disappointment</vt:lpstr>
      <vt:lpstr>Take stock of the serious threats to systems and the business; ensure threats can be contained or costs can be managed</vt:lpstr>
      <vt:lpstr>Determine how and where SIEM will help you manage risk</vt:lpstr>
      <vt:lpstr>Compare approaches to managing key information security processes, with or without SIEM </vt:lpstr>
      <vt:lpstr>Be clear about the impact of SIEM-enhanced security visibility</vt:lpstr>
      <vt:lpstr>SIEM may make life harder before it makes it easier; if you can’t handle the “bump,” don’t invest in SIEM</vt:lpstr>
      <vt:lpstr>Slide 13</vt:lpstr>
      <vt:lpstr>SIEM Market Overview</vt:lpstr>
      <vt:lpstr>SIEM Vendor Landscape inclusion criteria: Market share, mind share, and market consolidation</vt:lpstr>
      <vt:lpstr>SIEM Criteria &amp; Weighting Factors</vt:lpstr>
      <vt:lpstr>The Info-Tech SIEM Vendor Landscape</vt:lpstr>
      <vt:lpstr>Balance individual strengths to find the best fit</vt:lpstr>
      <vt:lpstr>The Info-Tech SIEM Value Index</vt:lpstr>
      <vt:lpstr>Table Stakes represent the minimum standard; without these a product doesn’t even get reviewed</vt:lpstr>
      <vt:lpstr>Advanced Features are the market differentiators that make or break a product</vt:lpstr>
      <vt:lpstr>Each vendor offers a different feature set; concentrate on what your organization needs</vt:lpstr>
      <vt:lpstr>Symantec delivers a solid product with an attractive price</vt:lpstr>
      <vt:lpstr>QRadar: a complete product from a vendor dedicated to SIEM</vt:lpstr>
      <vt:lpstr>SenSage turns security data into business intelligence</vt:lpstr>
      <vt:lpstr>NitroSecurity ESM: top performance, second-lowest price</vt:lpstr>
      <vt:lpstr>LogLogic: modular platform is powerful, but complex</vt:lpstr>
      <vt:lpstr>ArcSight Express brings the power of ESM to the SMB</vt:lpstr>
      <vt:lpstr>enVision integration with DLP and GRC a boon to RSA shops</vt:lpstr>
      <vt:lpstr>Weak correlation capabilities limit the value of Tivoli SIEM</vt:lpstr>
      <vt:lpstr>netForensics offers dual solutions which may split focus</vt:lpstr>
      <vt:lpstr>TriGeo is the only provider solely focused on SMB clients</vt:lpstr>
      <vt:lpstr>Streamline monitoring, alerting, and incident response processes to minimize the cost of individual security events</vt:lpstr>
      <vt:lpstr>Reduce the cost of demonstrating regulatory and policy compliance by simplifying reporting and log review functions</vt:lpstr>
      <vt:lpstr>Ensure the reduction of enterprise risk by bringing broad-based collection, aggregation, and response abilities to bear</vt:lpstr>
      <vt:lpstr>Identify leading candidates with the SIEM Vendor  Shortlist Tool</vt:lpstr>
      <vt:lpstr>Issue an RFP to ensure that SIEM vendors fit your needs, and not the other way around</vt:lpstr>
      <vt:lpstr>To get the most value out of the RFP process, use the  SIEM RFP Scoring Tool</vt:lpstr>
      <vt:lpstr>Take charge of vendor finalist demonstrations with a Vendor Demonstration Script</vt:lpstr>
      <vt:lpstr>Slide 40</vt:lpstr>
      <vt:lpstr>Getting to a SIEM implementation strategy</vt:lpstr>
      <vt:lpstr>Consider the available SIEM hardware platform options</vt:lpstr>
      <vt:lpstr>Identify constraints for your SIEM architecture</vt:lpstr>
      <vt:lpstr>Optimize the SIEM solution design</vt:lpstr>
      <vt:lpstr>Account for implementation resource costs</vt:lpstr>
      <vt:lpstr>Understand the ongoing staffing impact</vt:lpstr>
      <vt:lpstr>Factor decision-makers’ concerns into the SIEM proposal </vt:lpstr>
      <vt:lpstr>Start modestly, but keep the final objective in mind</vt:lpstr>
      <vt:lpstr>Slide 49</vt:lpstr>
      <vt:lpstr>Vendor Evaluation Methodology</vt:lpstr>
      <vt:lpstr>Value Index Ranking Methodology</vt:lpstr>
      <vt:lpstr>Product Pricing Scenario &amp; Methodology</vt:lpstr>
      <vt:lpstr>SIEM Survey Demographics</vt:lpstr>
      <vt:lpstr>Industry</vt:lpstr>
      <vt:lpstr>Country</vt:lpstr>
      <vt:lpstr>Revenue</vt:lpstr>
      <vt:lpstr>FTEs</vt:lpstr>
      <vt:lpstr>IT Employees</vt:lpstr>
    </vt:vector>
  </TitlesOfParts>
  <Company>TechSmith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SIEM-VL-Storyboard-Flash4</dc:title>
  <dc:creator/>
  <cp:lastModifiedBy>chaggerty</cp:lastModifiedBy>
  <cp:revision>1063</cp:revision>
  <dcterms:created xsi:type="dcterms:W3CDTF">2006-07-18T19:14:56Z</dcterms:created>
  <dcterms:modified xsi:type="dcterms:W3CDTF">2011-06-30T19:55:26Z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0x010100D388D3C1BAF019408A61B8DFC18CD20B</vt:lpwstr>
  </property>
</Properties>
</file>