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86" r:id="rId2"/>
    <p:sldId id="258" r:id="rId3"/>
    <p:sldId id="259" r:id="rId4"/>
    <p:sldId id="273" r:id="rId5"/>
    <p:sldId id="261" r:id="rId6"/>
    <p:sldId id="260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n Hardin" initials="K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2446" autoAdjust="0"/>
  </p:normalViewPr>
  <p:slideViewPr>
    <p:cSldViewPr>
      <p:cViewPr varScale="1">
        <p:scale>
          <a:sx n="63" d="100"/>
          <a:sy n="63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4EFC1B-A1E1-45BC-84FA-7714A0D0DE06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DD11F-D231-4991-AD06-6D20EE035B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663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DD11F-D231-4991-AD06-6D20EE035B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866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6E6B7B-5630-496F-A5E9-2E1AB59D8F42}" type="datetimeFigureOut">
              <a:rPr lang="en-US" smtClean="0"/>
              <a:t>6/13/2011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69D150-EE3B-461E-B17D-3A6F4506F05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295400"/>
            <a:ext cx="7848600" cy="102989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Key Factors for Moving Applications and</a:t>
            </a:r>
            <a:br>
              <a:rPr lang="en-US" dirty="0" smtClean="0"/>
            </a:br>
            <a:r>
              <a:rPr lang="en-US" dirty="0" smtClean="0"/>
              <a:t>Services the Cloud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8200" y="2438400"/>
            <a:ext cx="3733800" cy="37338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This PowerPoint slideshow ranks 17 Cloud application and services categories on six key criteria: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/>
              <a:t>Cost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/>
              <a:t>Complexity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/>
              <a:t>Implementation Risk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/>
              <a:t>End-user Adoption Risk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/>
              <a:t>Reliability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/>
              <a:t>Security Risk</a:t>
            </a:r>
          </a:p>
          <a:p>
            <a:r>
              <a:rPr lang="en-US" sz="1600" dirty="0" smtClean="0"/>
              <a:t>Each slide also lists potential hidden costs that you might encounter, above typical per-unit and per-user costs. </a:t>
            </a:r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299200" y="2438400"/>
            <a:ext cx="2057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presentation is part of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Cloud Computing Toolkit </a:t>
            </a:r>
            <a:r>
              <a:rPr lang="en-US" dirty="0" smtClean="0"/>
              <a:t>from Toolkit Café. Click here to get the complete package of time-saving templates and tools to support your move to the Cloud.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419100"/>
            <a:ext cx="3810000" cy="8001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590800"/>
            <a:ext cx="1682533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082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572000"/>
            <a:ext cx="8610600" cy="1143000"/>
          </a:xfrm>
        </p:spPr>
        <p:txBody>
          <a:bodyPr/>
          <a:lstStyle/>
          <a:p>
            <a:r>
              <a:rPr lang="en-US" dirty="0"/>
              <a:t>Document/File Delivery</a:t>
            </a:r>
            <a:br>
              <a:rPr lang="en-US" dirty="0"/>
            </a:b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22498223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Low-to-Medium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Low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Data Volume / Transmission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234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572000"/>
            <a:ext cx="8610600" cy="1143000"/>
          </a:xfrm>
        </p:spPr>
        <p:txBody>
          <a:bodyPr/>
          <a:lstStyle/>
          <a:p>
            <a:r>
              <a:rPr lang="en-US" dirty="0" smtClean="0"/>
              <a:t>E-mail</a:t>
            </a:r>
            <a:r>
              <a:rPr lang="en-US" dirty="0"/>
              <a:t> </a:t>
            </a:r>
            <a:r>
              <a:rPr lang="en-US" dirty="0" smtClean="0"/>
              <a:t>in 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18977737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Volume Fees / Premium Services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50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572000"/>
            <a:ext cx="8610600" cy="1143000"/>
          </a:xfrm>
        </p:spPr>
        <p:txBody>
          <a:bodyPr/>
          <a:lstStyle/>
          <a:p>
            <a:r>
              <a:rPr lang="en-US" dirty="0"/>
              <a:t>Enterprise </a:t>
            </a:r>
            <a:r>
              <a:rPr lang="en-US" dirty="0" smtClean="0"/>
              <a:t>App Hosting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01049706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Low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Data Volume / Transmission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01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5029200"/>
            <a:ext cx="8610600" cy="1143000"/>
          </a:xfrm>
        </p:spPr>
        <p:txBody>
          <a:bodyPr/>
          <a:lstStyle/>
          <a:p>
            <a:r>
              <a:rPr lang="en-US" dirty="0" smtClean="0"/>
              <a:t>ERP in 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39603673"/>
              </p:ext>
            </p:extLst>
          </p:nvPr>
        </p:nvGraphicFramePr>
        <p:xfrm>
          <a:off x="990600" y="838200"/>
          <a:ext cx="73914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Transaction Fees / Data Volume Fees / E-mail &amp; Reporting Charges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928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800600"/>
            <a:ext cx="8610600" cy="1143000"/>
          </a:xfrm>
        </p:spPr>
        <p:txBody>
          <a:bodyPr/>
          <a:lstStyle/>
          <a:p>
            <a:r>
              <a:rPr lang="en-US" dirty="0"/>
              <a:t>External Web Hosting</a:t>
            </a:r>
            <a:br>
              <a:rPr lang="en-US" dirty="0"/>
            </a:b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86446193"/>
              </p:ext>
            </p:extLst>
          </p:nvPr>
        </p:nvGraphicFramePr>
        <p:xfrm>
          <a:off x="990600" y="838200"/>
          <a:ext cx="73914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Low-to-Medium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Low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Data Volume / Transmission Fees, Provisioning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96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648200"/>
            <a:ext cx="8610600" cy="1143000"/>
          </a:xfrm>
        </p:spPr>
        <p:txBody>
          <a:bodyPr/>
          <a:lstStyle/>
          <a:p>
            <a:r>
              <a:rPr lang="en-US" dirty="0"/>
              <a:t>Internal Knowledge Sharing</a:t>
            </a:r>
            <a:br>
              <a:rPr lang="en-US" dirty="0"/>
            </a:b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6229012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Data Volume / Transmission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726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648200"/>
            <a:ext cx="8610600" cy="1143000"/>
          </a:xfrm>
        </p:spPr>
        <p:txBody>
          <a:bodyPr/>
          <a:lstStyle/>
          <a:p>
            <a:r>
              <a:rPr lang="en-US" dirty="0" smtClean="0"/>
              <a:t>Office Productivity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77198036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Data Volume / Transmission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371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648200"/>
            <a:ext cx="8610600" cy="1143000"/>
          </a:xfrm>
        </p:spPr>
        <p:txBody>
          <a:bodyPr/>
          <a:lstStyle/>
          <a:p>
            <a:r>
              <a:rPr lang="en-US" dirty="0" smtClean="0"/>
              <a:t>Personal Storage</a:t>
            </a:r>
            <a:br>
              <a:rPr lang="en-US" dirty="0" smtClean="0"/>
            </a:br>
            <a:r>
              <a:rPr lang="en-US" dirty="0" smtClean="0"/>
              <a:t>in 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95247396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Data Volume / Transmission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848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5029200"/>
            <a:ext cx="8610600" cy="1143000"/>
          </a:xfrm>
        </p:spPr>
        <p:txBody>
          <a:bodyPr/>
          <a:lstStyle/>
          <a:p>
            <a:r>
              <a:rPr lang="en-US" dirty="0" smtClean="0"/>
              <a:t>Telephony in 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35708460"/>
              </p:ext>
            </p:extLst>
          </p:nvPr>
        </p:nvGraphicFramePr>
        <p:xfrm>
          <a:off x="990600" y="838200"/>
          <a:ext cx="73914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Low-to-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Data Volume / Scheduling Fees / Distance Fees / Premium Features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240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572000"/>
            <a:ext cx="8610600" cy="1143000"/>
          </a:xfrm>
        </p:spPr>
        <p:txBody>
          <a:bodyPr/>
          <a:lstStyle/>
          <a:p>
            <a:r>
              <a:rPr lang="en-US" dirty="0" smtClean="0"/>
              <a:t>Accounting/Finance Applications in 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72620197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Complexity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Medium-to-High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Security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Transaction / data record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31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572000"/>
            <a:ext cx="8610600" cy="1143000"/>
          </a:xfrm>
        </p:spPr>
        <p:txBody>
          <a:bodyPr/>
          <a:lstStyle/>
          <a:p>
            <a:r>
              <a:rPr lang="en-US" dirty="0"/>
              <a:t>Backup </a:t>
            </a:r>
            <a:r>
              <a:rPr lang="en-US" dirty="0" smtClean="0"/>
              <a:t>Storage in</a:t>
            </a:r>
            <a:br>
              <a:rPr lang="en-US" dirty="0" smtClean="0"/>
            </a:br>
            <a:r>
              <a:rPr lang="en-US" dirty="0" smtClean="0"/>
              <a:t>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60834278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Complexity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Low-to-Medium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Low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Data</a:t>
                      </a:r>
                      <a:r>
                        <a:rPr lang="en-US" b="1" baseline="0" dirty="0" smtClean="0"/>
                        <a:t> Volume / Transmission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653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572000"/>
            <a:ext cx="8610600" cy="1143000"/>
          </a:xfrm>
        </p:spPr>
        <p:txBody>
          <a:bodyPr/>
          <a:lstStyle/>
          <a:p>
            <a:r>
              <a:rPr lang="en-US" dirty="0" smtClean="0"/>
              <a:t>Business Intelligence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31546591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Complexity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Transaction / Record</a:t>
                      </a:r>
                      <a:r>
                        <a:rPr lang="en-US" b="1" baseline="0" dirty="0" smtClean="0"/>
                        <a:t> Volume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745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352800" y="4267200"/>
            <a:ext cx="11734800" cy="1143000"/>
          </a:xfrm>
        </p:spPr>
        <p:txBody>
          <a:bodyPr/>
          <a:lstStyle/>
          <a:p>
            <a:r>
              <a:rPr lang="en-US" dirty="0"/>
              <a:t>Computing </a:t>
            </a:r>
            <a:r>
              <a:rPr lang="en-US" dirty="0" smtClean="0"/>
              <a:t>Capacity/</a:t>
            </a:r>
            <a:br>
              <a:rPr lang="en-US" dirty="0" smtClean="0"/>
            </a:br>
            <a:r>
              <a:rPr lang="en-US" dirty="0" smtClean="0"/>
              <a:t>Transaction Processing</a:t>
            </a:r>
            <a:br>
              <a:rPr lang="en-US" dirty="0" smtClean="0"/>
            </a:br>
            <a:r>
              <a:rPr lang="en-US" dirty="0" smtClean="0"/>
              <a:t>in 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83544148"/>
              </p:ext>
            </p:extLst>
          </p:nvPr>
        </p:nvGraphicFramePr>
        <p:xfrm>
          <a:off x="990600" y="457200"/>
          <a:ext cx="73914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Medium-to-High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Complexity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Low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Data </a:t>
                      </a:r>
                      <a:r>
                        <a:rPr lang="en-US" b="1" baseline="0" dirty="0" smtClean="0"/>
                        <a:t>Volume / Transmission Fees, “Provisioning”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985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572000"/>
            <a:ext cx="8610600" cy="1143000"/>
          </a:xfrm>
        </p:spPr>
        <p:txBody>
          <a:bodyPr/>
          <a:lstStyle/>
          <a:p>
            <a:r>
              <a:rPr lang="en-US" dirty="0" smtClean="0"/>
              <a:t>Conferencing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6723344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Scheduling / Feature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63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5181600"/>
            <a:ext cx="8610600" cy="1143000"/>
          </a:xfrm>
        </p:spPr>
        <p:txBody>
          <a:bodyPr/>
          <a:lstStyle/>
          <a:p>
            <a:r>
              <a:rPr lang="en-US" dirty="0" smtClean="0"/>
              <a:t>CRM in 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00319385"/>
              </p:ext>
            </p:extLst>
          </p:nvPr>
        </p:nvGraphicFramePr>
        <p:xfrm>
          <a:off x="990600" y="10414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Medium-to-High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Complexity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Transaction / E-mail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193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572000"/>
            <a:ext cx="8610600" cy="1143000"/>
          </a:xfrm>
        </p:spPr>
        <p:txBody>
          <a:bodyPr/>
          <a:lstStyle/>
          <a:p>
            <a:r>
              <a:rPr lang="en-US" dirty="0"/>
              <a:t>Customer </a:t>
            </a:r>
            <a:r>
              <a:rPr lang="en-US" dirty="0" smtClean="0"/>
              <a:t>Self-Service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46568698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Transaction / Record Volume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98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572000"/>
            <a:ext cx="8610600" cy="1143000"/>
          </a:xfrm>
        </p:spPr>
        <p:txBody>
          <a:bodyPr/>
          <a:lstStyle/>
          <a:p>
            <a:r>
              <a:rPr lang="en-US" dirty="0"/>
              <a:t>Digital Asset Management</a:t>
            </a:r>
            <a:br>
              <a:rPr lang="en-US" dirty="0"/>
            </a:b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“The Cloud”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14157541"/>
              </p:ext>
            </p:extLst>
          </p:nvPr>
        </p:nvGraphicFramePr>
        <p:xfrm>
          <a:off x="990600" y="838200"/>
          <a:ext cx="7391400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4038600"/>
              </a:tblGrid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Key 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Rating</a:t>
                      </a:r>
                      <a:endParaRPr lang="en-US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Low-to-Medium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Complexity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Implementation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End-User Adoption</a:t>
                      </a:r>
                      <a:r>
                        <a:rPr lang="en-US" b="1" baseline="0" dirty="0" smtClean="0"/>
                        <a:t> Risk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Medium</a:t>
                      </a:r>
                      <a:endParaRPr lang="en-US" b="1" dirty="0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Reliability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High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Risk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Medium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“Hidden” Costs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Data Volume / Transmission Fees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782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655</Words>
  <Application>Microsoft Office PowerPoint</Application>
  <PresentationFormat>On-screen Show (4:3)</PresentationFormat>
  <Paragraphs>316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Slipstream</vt:lpstr>
      <vt:lpstr>Key Factors for Moving Applications and Services the Cloud</vt:lpstr>
      <vt:lpstr>Accounting/Finance Applications in “The Cloud”</vt:lpstr>
      <vt:lpstr>Backup Storage in “The Cloud”</vt:lpstr>
      <vt:lpstr>Business Intelligence in “The Cloud”</vt:lpstr>
      <vt:lpstr>Computing Capacity/ Transaction Processing in “The Cloud”</vt:lpstr>
      <vt:lpstr>Conferencing in “The Cloud”</vt:lpstr>
      <vt:lpstr>CRM in “The Cloud”</vt:lpstr>
      <vt:lpstr>Customer Self-Service in “The Cloud”</vt:lpstr>
      <vt:lpstr>Digital Asset Management in “The Cloud”</vt:lpstr>
      <vt:lpstr>Document/File Delivery in “The Cloud”</vt:lpstr>
      <vt:lpstr>E-mail in “The Cloud”</vt:lpstr>
      <vt:lpstr>Enterprise App Hosting in “The Cloud”</vt:lpstr>
      <vt:lpstr>ERP in “The Cloud”</vt:lpstr>
      <vt:lpstr>External Web Hosting in “The Cloud”</vt:lpstr>
      <vt:lpstr>Internal Knowledge Sharing in “The Cloud”</vt:lpstr>
      <vt:lpstr>Office Productivity in “The Cloud”</vt:lpstr>
      <vt:lpstr>Personal Storage in “The Cloud”</vt:lpstr>
      <vt:lpstr>Telephony in “The Cloud”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Analysis: Moving KEY TECHNOLGY  to The Cloud</dc:title>
  <dc:creator>Ken Hardin</dc:creator>
  <cp:lastModifiedBy>Ken Hardin</cp:lastModifiedBy>
  <cp:revision>48</cp:revision>
  <dcterms:created xsi:type="dcterms:W3CDTF">2011-05-15T15:42:30Z</dcterms:created>
  <dcterms:modified xsi:type="dcterms:W3CDTF">2011-06-13T20:08:35Z</dcterms:modified>
</cp:coreProperties>
</file>